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1" r:id="rId7"/>
    <p:sldId id="279" r:id="rId8"/>
    <p:sldId id="280" r:id="rId9"/>
    <p:sldId id="264" r:id="rId10"/>
    <p:sldId id="265" r:id="rId11"/>
    <p:sldId id="266" r:id="rId12"/>
    <p:sldId id="285" r:id="rId13"/>
    <p:sldId id="281" r:id="rId14"/>
    <p:sldId id="272" r:id="rId15"/>
    <p:sldId id="283" r:id="rId16"/>
    <p:sldId id="284" r:id="rId17"/>
    <p:sldId id="282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FD3EB-A491-4079-B1F7-3E769FA3B7D8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C4FA0-B39A-4331-A349-737865A83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70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B80DC-C510-418D-AEC8-F472184F1F3D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5ECA5-4819-4494-B2F9-455424501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74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A874-A497-4549-BB12-66ED1311133B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C8FE0-DE65-4681-A30B-9531B3F4B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62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197345-8855-4EFE-A8DB-E54CCF16DB54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971D6-58A3-494D-AFC2-287BA059F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00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B2AC94-ACB0-4992-B408-D065587C4F06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245FD-C7A9-4AD4-841F-BACCEBBAC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74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3FEF01-1C6C-40F5-AE4F-763262CEE3BB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DDD2E-CB4F-4847-8902-BC49BE014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99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BD520D-4E65-4C61-87E9-2C39E67D1FF1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535A0-43AE-4E19-9C42-D00715483D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20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CF4BB-A113-4E96-AF2C-5956CDDDAE5E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B294D-10FB-409B-AE38-F045062FE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41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D78F2-4154-4548-A5F2-FE349C03D219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08B45-7AB9-4EAB-BCC0-51D860ACB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5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EB16E-8EAA-4E24-B2A9-4D11F08ADF43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25B3B-17BE-4C23-A0DF-1619EDD5F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14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27AA9-9F52-42A4-96C9-B1D8D07CFF13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14837-A6E7-4270-B087-6603ECB62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61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FFA674B-3D7A-4C2B-8B6C-7125F695BA88}" type="datetimeFigureOut">
              <a:rPr lang="en-US" altLang="en-US"/>
              <a:pPr/>
              <a:t>2/26/2016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59657FF-950E-40A9-A9AD-F65FA3D839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orie.com/gnu/docs/gdb/gdb.html#SEC_Top" TargetMode="External"/><Relationship Id="rId2" Type="http://schemas.openxmlformats.org/officeDocument/2006/relationships/hyperlink" Target="http://faculty.kutztown.edu/spiegel/Debugging/DebugPrime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linux.com/TUTORIALS/GDB-Commands.html" TargetMode="External"/><Relationship Id="rId4" Type="http://schemas.openxmlformats.org/officeDocument/2006/relationships/hyperlink" Target="http://faculty.kutztown.edu/spiegel/GDB_CheatSheet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Gnu Debugger (</a:t>
            </a:r>
            <a:r>
              <a:rPr lang="en-US" altLang="en-US" dirty="0" err="1" smtClean="0"/>
              <a:t>gdb</a:t>
            </a:r>
            <a:r>
              <a:rPr lang="en-US" altLang="en-US" dirty="0" smtClean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0211"/>
            <a:ext cx="6400800" cy="17526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Debuggers are used to:</a:t>
            </a: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Find semantic errors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Locate </a:t>
            </a:r>
            <a:r>
              <a:rPr lang="en-US" dirty="0" err="1" smtClean="0">
                <a:solidFill>
                  <a:schemeClr val="tx1"/>
                </a:solidFill>
                <a:ea typeface="+mn-ea"/>
              </a:rPr>
              <a:t>seg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faults and bus errors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5699342"/>
            <a:ext cx="239247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Prepared by Dr. Spiegel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Run Program &amp; Enter/Exit Debug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627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3000" dirty="0" smtClean="0"/>
              <a:t>When a breakpoint is encountered: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Execution stops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The screen will split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New window opens showing current file with arrow (=&gt;) to current line 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 smtClean="0"/>
              <a:t>this line hasn’t actually been executed yet</a:t>
            </a:r>
          </a:p>
          <a:p>
            <a:pPr lvl="3">
              <a:lnSpc>
                <a:spcPct val="90000"/>
              </a:lnSpc>
            </a:pPr>
            <a:endParaRPr lang="en-US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Program is in debug mode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Use debugger commands 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 smtClean="0"/>
              <a:t>Control</a:t>
            </a:r>
            <a:endParaRPr lang="en-US" altLang="en-US" sz="1800" dirty="0" smtClean="0"/>
          </a:p>
          <a:p>
            <a:pPr lvl="3">
              <a:lnSpc>
                <a:spcPct val="90000"/>
              </a:lnSpc>
            </a:pPr>
            <a:r>
              <a:rPr lang="en-US" altLang="en-US" sz="1800" dirty="0" smtClean="0"/>
              <a:t>Watch</a:t>
            </a:r>
          </a:p>
          <a:p>
            <a:pPr lvl="3">
              <a:lnSpc>
                <a:spcPct val="90000"/>
              </a:lnSpc>
            </a:pPr>
            <a:endParaRPr lang="en-US" altLang="en-US" sz="1800" dirty="0" smtClean="0"/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Removing Breakpoints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Once a breakpoint’s usefulness has ended it may be removed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Command: </a:t>
            </a:r>
            <a:r>
              <a:rPr lang="en-US" altLang="en-US" sz="2600" u="sng" dirty="0" smtClean="0">
                <a:solidFill>
                  <a:srgbClr val="FF0000"/>
                </a:solidFill>
              </a:rPr>
              <a:t>d</a:t>
            </a:r>
            <a:r>
              <a:rPr lang="en-US" altLang="en-US" sz="2600" dirty="0" smtClean="0"/>
              <a:t>elete &lt;breakpoint number&gt;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No argument will </a:t>
            </a:r>
            <a:r>
              <a:rPr lang="en-US" altLang="en-US" sz="2200" dirty="0" smtClean="0"/>
              <a:t>cause prompt </a:t>
            </a:r>
            <a:r>
              <a:rPr lang="en-US" altLang="en-US" sz="2200" dirty="0" smtClean="0"/>
              <a:t>to delete all breakpoints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Breakpoint number is by order breakpoints were established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 smtClean="0"/>
              <a:t>given when created or when reached during execution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0491"/>
          </a:xfrm>
        </p:spPr>
        <p:txBody>
          <a:bodyPr/>
          <a:lstStyle/>
          <a:p>
            <a:r>
              <a:rPr lang="en-US" altLang="en-US" sz="4000" dirty="0" smtClean="0"/>
              <a:t>Control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6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Run one line at a time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Commands: 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tep  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/>
              <a:t>ext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difference between step and next is </a:t>
            </a:r>
            <a:r>
              <a:rPr lang="en-US" altLang="en-US" dirty="0" smtClean="0"/>
              <a:t>when </a:t>
            </a:r>
            <a:r>
              <a:rPr lang="en-US" altLang="en-US" dirty="0" smtClean="0"/>
              <a:t>the current statement </a:t>
            </a:r>
            <a:r>
              <a:rPr lang="en-US" altLang="en-US" dirty="0" smtClean="0"/>
              <a:t>is </a:t>
            </a:r>
            <a:r>
              <a:rPr lang="en-US" altLang="en-US" dirty="0" smtClean="0"/>
              <a:t>a function </a:t>
            </a:r>
            <a:r>
              <a:rPr lang="en-US" altLang="en-US" dirty="0" smtClean="0"/>
              <a:t>call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next</a:t>
            </a:r>
            <a:r>
              <a:rPr lang="en-US" altLang="en-US" dirty="0" smtClean="0"/>
              <a:t> executes the function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If function has breakpoint, it will stop there and re-enter debug mode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/>
              <a:t>step</a:t>
            </a:r>
            <a:r>
              <a:rPr lang="en-US" altLang="en-US" dirty="0" smtClean="0"/>
              <a:t> enters the function to debug it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Stops at first line to await next </a:t>
            </a:r>
            <a:r>
              <a:rPr lang="en-US" altLang="en-US" dirty="0" smtClean="0"/>
              <a:t>command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Control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Other </a:t>
            </a:r>
            <a:r>
              <a:rPr lang="en-US" altLang="en-US" dirty="0" smtClean="0"/>
              <a:t>commands: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u="sng" dirty="0">
                <a:solidFill>
                  <a:srgbClr val="FF0000"/>
                </a:solidFill>
              </a:rPr>
              <a:t>fin</a:t>
            </a:r>
            <a:r>
              <a:rPr lang="en-US" altLang="en-US" dirty="0"/>
              <a:t>ish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Resume execution until end of current function or a breakpoint is encountered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up</a:t>
            </a:r>
            <a:r>
              <a:rPr lang="en-US" dirty="0" smtClean="0"/>
              <a:t> &lt;# frames&gt;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Go up the number of functions indicated in the stack</a:t>
            </a:r>
          </a:p>
          <a:p>
            <a:pPr lvl="2"/>
            <a:r>
              <a:rPr lang="en-US" dirty="0" smtClean="0"/>
              <a:t>I the argument is 1, goes to the line where the current function was called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down </a:t>
            </a:r>
            <a:r>
              <a:rPr lang="en-US" dirty="0"/>
              <a:t>&lt;# frames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Opposite of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66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0491"/>
          </a:xfrm>
        </p:spPr>
        <p:txBody>
          <a:bodyPr/>
          <a:lstStyle/>
          <a:p>
            <a:r>
              <a:rPr lang="en-US" altLang="en-US" sz="4000" dirty="0" smtClean="0"/>
              <a:t>Control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6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Entering a function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When a function is entered, </a:t>
            </a:r>
            <a:r>
              <a:rPr lang="en-US" altLang="en-US" dirty="0" err="1" smtClean="0"/>
              <a:t>gdb</a:t>
            </a:r>
            <a:r>
              <a:rPr lang="en-US" altLang="en-US" dirty="0" smtClean="0"/>
              <a:t> displays information about this call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Name of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Parameters, including values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Pitfall: Entering a library </a:t>
            </a:r>
            <a:r>
              <a:rPr lang="en-US" altLang="en-US" dirty="0" smtClean="0"/>
              <a:t>function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e.g. The stream insertion </a:t>
            </a:r>
            <a:r>
              <a:rPr lang="en-US" altLang="en-US" dirty="0" smtClean="0"/>
              <a:t>operator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The window footer gives file name and line number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DO NOT try to debug in here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Use </a:t>
            </a:r>
            <a:r>
              <a:rPr lang="en-US" altLang="en-US" u="sng" dirty="0" smtClean="0">
                <a:solidFill>
                  <a:srgbClr val="FF0000"/>
                </a:solidFill>
              </a:rPr>
              <a:t>fin</a:t>
            </a:r>
            <a:r>
              <a:rPr lang="en-US" altLang="en-US" dirty="0" smtClean="0"/>
              <a:t> to exit back to where you entered</a:t>
            </a:r>
            <a:endParaRPr lang="en-US" altLang="en-US" u="sng" dirty="0" smtClean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2"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2088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Watching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View variable and test functions</a:t>
            </a:r>
          </a:p>
          <a:p>
            <a:pPr lvl="1"/>
            <a:r>
              <a:rPr lang="en-US" altLang="en-US" dirty="0" smtClean="0"/>
              <a:t>Commands:</a:t>
            </a:r>
          </a:p>
          <a:p>
            <a:pPr lvl="2"/>
            <a:r>
              <a:rPr lang="en-US" altLang="en-US" u="sng" dirty="0" smtClean="0">
                <a:solidFill>
                  <a:srgbClr val="FF0000"/>
                </a:solidFill>
              </a:rPr>
              <a:t>p</a:t>
            </a:r>
            <a:r>
              <a:rPr lang="en-US" altLang="en-US" dirty="0" smtClean="0"/>
              <a:t>rint</a:t>
            </a:r>
          </a:p>
          <a:p>
            <a:pPr lvl="2"/>
            <a:r>
              <a:rPr lang="en-US" altLang="en-US" u="sng" dirty="0" smtClean="0">
                <a:solidFill>
                  <a:srgbClr val="FF0000"/>
                </a:solidFill>
              </a:rPr>
              <a:t>display</a:t>
            </a:r>
            <a:r>
              <a:rPr lang="en-US" altLang="en-US" dirty="0" smtClean="0"/>
              <a:t>  (no shortcut key)</a:t>
            </a:r>
            <a:endParaRPr lang="en-US" altLang="en-US" u="sng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b="1" dirty="0" smtClean="0"/>
              <a:t>print</a:t>
            </a:r>
            <a:r>
              <a:rPr lang="en-US" altLang="en-US" dirty="0" smtClean="0"/>
              <a:t> displays value of its argument</a:t>
            </a:r>
          </a:p>
          <a:p>
            <a:pPr lvl="2"/>
            <a:r>
              <a:rPr lang="en-US" altLang="en-US" dirty="0" smtClean="0"/>
              <a:t>argument can be quite intricate</a:t>
            </a:r>
          </a:p>
          <a:p>
            <a:pPr lvl="3"/>
            <a:r>
              <a:rPr lang="en-US" altLang="en-US" dirty="0" smtClean="0"/>
              <a:t>array : shows address; you can supply subscript</a:t>
            </a:r>
          </a:p>
          <a:p>
            <a:pPr lvl="3"/>
            <a:r>
              <a:rPr lang="en-US" altLang="en-US" dirty="0" smtClean="0"/>
              <a:t>object: will try to provide value of all members</a:t>
            </a:r>
          </a:p>
          <a:p>
            <a:pPr lvl="3"/>
            <a:r>
              <a:rPr lang="en-US" altLang="en-US" dirty="0" smtClean="0"/>
              <a:t>if item is address, * can be used to dereference</a:t>
            </a:r>
          </a:p>
          <a:p>
            <a:pPr lvl="3"/>
            <a:r>
              <a:rPr lang="en-US" altLang="en-US" dirty="0" smtClean="0"/>
              <a:t>argument can be function call!!</a:t>
            </a:r>
          </a:p>
          <a:p>
            <a:pPr lvl="4"/>
            <a:r>
              <a:rPr lang="en-US" altLang="en-US" dirty="0" smtClean="0"/>
              <a:t>function will be executed</a:t>
            </a:r>
          </a:p>
          <a:p>
            <a:pPr lvl="4"/>
            <a:r>
              <a:rPr lang="en-US" altLang="en-US" dirty="0" smtClean="0">
                <a:ln>
                  <a:solidFill>
                    <a:srgbClr val="FFC000"/>
                  </a:solidFill>
                </a:ln>
              </a:rPr>
              <a:t>if function alters program data, alteration sticks</a:t>
            </a:r>
          </a:p>
          <a:p>
            <a:pPr lvl="1"/>
            <a:r>
              <a:rPr lang="en-US" altLang="en-US" b="1" dirty="0" smtClean="0"/>
              <a:t>display</a:t>
            </a:r>
            <a:r>
              <a:rPr lang="en-US" altLang="en-US" dirty="0" smtClean="0"/>
              <a:t> is a persistent print</a:t>
            </a:r>
          </a:p>
          <a:p>
            <a:pPr lvl="2"/>
            <a:r>
              <a:rPr lang="en-US" altLang="en-US" dirty="0" smtClean="0"/>
              <a:t>shows argument value after each command when argument is in scope</a:t>
            </a:r>
          </a:p>
          <a:p>
            <a:pPr lvl="1"/>
            <a:endParaRPr lang="en-US" altLang="en-US" dirty="0" smtClean="0">
              <a:ln>
                <a:solidFill>
                  <a:srgbClr val="FFC000"/>
                </a:solidFill>
              </a:ln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9970"/>
          </a:xfrm>
        </p:spPr>
        <p:txBody>
          <a:bodyPr/>
          <a:lstStyle/>
          <a:p>
            <a:r>
              <a:rPr lang="en-US" dirty="0" smtClean="0"/>
              <a:t>Finding Causes of Crashes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3122"/>
            <a:ext cx="8229600" cy="4623041"/>
          </a:xfrm>
        </p:spPr>
        <p:txBody>
          <a:bodyPr/>
          <a:lstStyle/>
          <a:p>
            <a:r>
              <a:rPr lang="en-US" dirty="0" smtClean="0"/>
              <a:t>Run-time Errors’ Location(s) are not Reported in Unix</a:t>
            </a:r>
          </a:p>
          <a:p>
            <a:pPr lvl="1"/>
            <a:r>
              <a:rPr lang="en-US" dirty="0" smtClean="0"/>
              <a:t>Must use </a:t>
            </a:r>
            <a:r>
              <a:rPr lang="en-US" dirty="0" err="1" smtClean="0"/>
              <a:t>gdb</a:t>
            </a:r>
            <a:r>
              <a:rPr lang="en-US" dirty="0" smtClean="0"/>
              <a:t> to find the location and examine program state at time of crash</a:t>
            </a:r>
          </a:p>
          <a:p>
            <a:pPr lvl="1"/>
            <a:r>
              <a:rPr lang="en-US" dirty="0" smtClean="0"/>
              <a:t>Usually, the state at the time of crash is preserved</a:t>
            </a:r>
          </a:p>
          <a:p>
            <a:pPr lvl="2"/>
            <a:r>
              <a:rPr lang="en-US" dirty="0" smtClean="0"/>
              <a:t>If not, once location is determined, set breakpoint before line of crash to examine variables, </a:t>
            </a:r>
            <a:r>
              <a:rPr lang="en-US" dirty="0" err="1" smtClean="0"/>
              <a:t>etc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Procedure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5" name="Curved Connector 4"/>
          <p:cNvCxnSpPr/>
          <p:nvPr/>
        </p:nvCxnSpPr>
        <p:spPr>
          <a:xfrm rot="16200000" flipH="1">
            <a:off x="2849672" y="5279720"/>
            <a:ext cx="1240077" cy="951978"/>
          </a:xfrm>
          <a:prstGeom prst="curvedConnector3">
            <a:avLst>
              <a:gd name="adj1" fmla="val -555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910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Location of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800" dirty="0" smtClean="0"/>
              <a:t>Steps to find location:</a:t>
            </a:r>
            <a:endParaRPr lang="en-US" sz="2800" dirty="0"/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Start debugger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Run program using same input</a:t>
            </a:r>
          </a:p>
          <a:p>
            <a:pPr lvl="2"/>
            <a:r>
              <a:rPr lang="en-US" sz="2000" dirty="0"/>
              <a:t>No breakpoints; just let it crash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Use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2400" dirty="0"/>
              <a:t> command to show run-time stack</a:t>
            </a:r>
          </a:p>
          <a:p>
            <a:pPr lvl="2"/>
            <a:r>
              <a:rPr lang="en-US" sz="2000" dirty="0"/>
              <a:t>displays sequence of function calls to arrive at current </a:t>
            </a:r>
            <a:r>
              <a:rPr lang="en-US" sz="2000" dirty="0" smtClean="0"/>
              <a:t>location</a:t>
            </a:r>
            <a:endParaRPr lang="en-US" sz="2000" dirty="0"/>
          </a:p>
          <a:p>
            <a:pPr lvl="2"/>
            <a:r>
              <a:rPr lang="en-US" sz="2000" dirty="0" smtClean="0"/>
              <a:t>Each function’s call in the stack is numbered</a:t>
            </a:r>
          </a:p>
          <a:p>
            <a:pPr lvl="2"/>
            <a:r>
              <a:rPr lang="en-US" sz="2000" dirty="0" smtClean="0"/>
              <a:t>Find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function in the list that you wrote. Note the number </a:t>
            </a:r>
            <a:r>
              <a:rPr lang="en-US" sz="2000" b="1" dirty="0" smtClean="0"/>
              <a:t>X</a:t>
            </a:r>
          </a:p>
          <a:p>
            <a:pPr lvl="3"/>
            <a:r>
              <a:rPr lang="en-US" sz="1600" dirty="0" smtClean="0"/>
              <a:t>The first several functions may be library functions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cs typeface="Courier New" panose="02070309020205020404" pitchFamily="49" charset="0"/>
              </a:rPr>
              <a:t>Issue command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139825" lvl="2" indent="-282575"/>
            <a:r>
              <a:rPr lang="en-US" sz="1800" dirty="0">
                <a:cs typeface="Courier New" panose="02070309020205020404" pitchFamily="49" charset="0"/>
              </a:rPr>
              <a:t>Screen will split and display line where crash occurred (=&gt; denotes</a:t>
            </a:r>
            <a:r>
              <a:rPr lang="en-US" sz="1800" dirty="0" smtClean="0">
                <a:cs typeface="Courier New" panose="02070309020205020404" pitchFamily="49" charset="0"/>
              </a:rPr>
              <a:t>)</a:t>
            </a:r>
          </a:p>
          <a:p>
            <a:pPr marL="1139825" lvl="2" indent="-282575"/>
            <a:r>
              <a:rPr lang="en-US" sz="1800" dirty="0" smtClean="0">
                <a:cs typeface="Courier New" panose="02070309020205020404" pitchFamily="49" charset="0"/>
              </a:rPr>
              <a:t>Use </a:t>
            </a:r>
            <a:r>
              <a:rPr lang="en-US" sz="1800" i="1" dirty="0" smtClean="0">
                <a:cs typeface="Courier New" panose="02070309020205020404" pitchFamily="49" charset="0"/>
              </a:rPr>
              <a:t>print</a:t>
            </a:r>
            <a:r>
              <a:rPr lang="en-US" sz="1800" dirty="0" smtClean="0">
                <a:cs typeface="Courier New" panose="02070309020205020404" pitchFamily="49" charset="0"/>
              </a:rPr>
              <a:t> or </a:t>
            </a:r>
            <a:r>
              <a:rPr lang="en-US" sz="1800" i="1" dirty="0" smtClean="0">
                <a:cs typeface="Courier New" panose="02070309020205020404" pitchFamily="49" charset="0"/>
              </a:rPr>
              <a:t>display</a:t>
            </a:r>
            <a:r>
              <a:rPr lang="en-US" sz="1800" dirty="0" smtClean="0">
                <a:cs typeface="Courier New" panose="02070309020205020404" pitchFamily="49" charset="0"/>
              </a:rPr>
              <a:t> to examine variables for irregularities.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90719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 </a:t>
            </a:r>
            <a:r>
              <a:rPr lang="en-US" u="sng" dirty="0">
                <a:hlinkClick r:id="rId2"/>
              </a:rPr>
              <a:t>Quick Primer by Dr. Spiegel</a:t>
            </a:r>
            <a:endParaRPr lang="en-US" dirty="0"/>
          </a:p>
          <a:p>
            <a:r>
              <a:rPr lang="en-US" dirty="0"/>
              <a:t>  </a:t>
            </a:r>
            <a:r>
              <a:rPr lang="en-US" u="sng" dirty="0">
                <a:hlinkClick r:id="rId3"/>
              </a:rPr>
              <a:t>Complete Manual - Delore.com</a:t>
            </a:r>
            <a:endParaRPr lang="en-US" dirty="0"/>
          </a:p>
          <a:p>
            <a:r>
              <a:rPr lang="en-US" dirty="0"/>
              <a:t>  </a:t>
            </a:r>
            <a:r>
              <a:rPr lang="en-US" u="sng" dirty="0">
                <a:hlinkClick r:id="rId4"/>
              </a:rPr>
              <a:t>GDB Cheat Sheet</a:t>
            </a:r>
            <a:endParaRPr lang="en-US" dirty="0"/>
          </a:p>
          <a:p>
            <a:r>
              <a:rPr lang="en-US" dirty="0"/>
              <a:t>  </a:t>
            </a:r>
            <a:r>
              <a:rPr lang="en-US" u="sng" dirty="0" err="1">
                <a:hlinkClick r:id="rId5"/>
              </a:rPr>
              <a:t>YoLinux</a:t>
            </a:r>
            <a:r>
              <a:rPr lang="en-US" u="sng" dirty="0">
                <a:hlinkClick r:id="rId5"/>
              </a:rPr>
              <a:t> Command Cheat Sheet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1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</a:t>
            </a:r>
            <a:r>
              <a:rPr lang="en-US" altLang="en-US" dirty="0" smtClean="0"/>
              <a:t>GDB</a:t>
            </a:r>
            <a:endParaRPr lang="en-US" altLang="en-US" dirty="0" smtClean="0"/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to use a debugger?</a:t>
            </a:r>
          </a:p>
          <a:p>
            <a:pPr lvl="1"/>
            <a:r>
              <a:rPr lang="en-US" altLang="en-US" dirty="0" smtClean="0"/>
              <a:t>Sometimes you can figure out errors just by using </a:t>
            </a:r>
            <a:r>
              <a:rPr lang="en-US" altLang="en-US" dirty="0" err="1" smtClean="0"/>
              <a:t>cout</a:t>
            </a:r>
            <a:r>
              <a:rPr lang="en-US" altLang="en-US" dirty="0" smtClean="0"/>
              <a:t> (print statements)</a:t>
            </a:r>
          </a:p>
          <a:p>
            <a:pPr lvl="2"/>
            <a:r>
              <a:rPr lang="en-US" altLang="en-US" dirty="0" smtClean="0"/>
              <a:t>Incorrect output</a:t>
            </a:r>
          </a:p>
          <a:p>
            <a:pPr lvl="2"/>
            <a:r>
              <a:rPr lang="en-US" altLang="en-US" dirty="0" smtClean="0"/>
              <a:t>Unexpected executions</a:t>
            </a:r>
          </a:p>
          <a:p>
            <a:pPr lvl="1"/>
            <a:r>
              <a:rPr lang="en-US" altLang="en-US" dirty="0" smtClean="0"/>
              <a:t>Debuggers permit fine-tuned control</a:t>
            </a:r>
          </a:p>
          <a:p>
            <a:pPr lvl="2"/>
            <a:r>
              <a:rPr lang="en-US" altLang="en-US" dirty="0" smtClean="0"/>
              <a:t>An absolute must for finding subtle and more complex errors</a:t>
            </a:r>
          </a:p>
          <a:p>
            <a:pPr lvl="1"/>
            <a:r>
              <a:rPr lang="en-US" altLang="en-US" dirty="0" smtClean="0"/>
              <a:t>Debuggers quickly provide the location of run-time errors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GDB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Basic Functions of a Debugger: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Run Program &amp; Enter/Exit Debug Mode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 Debug Mode: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Control </a:t>
            </a:r>
            <a:r>
              <a:rPr lang="en-US" altLang="en-US" dirty="0" smtClean="0"/>
              <a:t>Execution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Watch </a:t>
            </a:r>
            <a:r>
              <a:rPr lang="en-US" altLang="en-US" dirty="0" smtClean="0"/>
              <a:t>Things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best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is usually to run </a:t>
            </a:r>
            <a:r>
              <a:rPr lang="en-US" alt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gdb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inside </a:t>
            </a:r>
            <a:r>
              <a:rPr lang="en-US" alt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emacs</a:t>
            </a:r>
            <a:endParaRPr lang="en-US" alt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GDB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26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 smtClean="0"/>
              <a:t>First step: Compile the program with flag for debugging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 smtClean="0"/>
              <a:t>Flag: -g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 smtClean="0"/>
              <a:t>Instructs the compiler to retain user’s code</a:t>
            </a:r>
          </a:p>
          <a:p>
            <a:pPr lvl="3">
              <a:lnSpc>
                <a:spcPct val="90000"/>
              </a:lnSpc>
            </a:pPr>
            <a:r>
              <a:rPr lang="en-US" altLang="en-US" sz="2400" dirty="0" smtClean="0"/>
              <a:t>Otherwise, resulting machine code bears no </a:t>
            </a:r>
            <a:r>
              <a:rPr lang="en-US" altLang="en-US" sz="2400" dirty="0" err="1" smtClean="0"/>
              <a:t>resemblence</a:t>
            </a:r>
            <a:r>
              <a:rPr lang="en-US" altLang="en-US" sz="2400" dirty="0" smtClean="0"/>
              <a:t> to original code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Note use of –g in </a:t>
            </a:r>
            <a:r>
              <a:rPr lang="en-US" altLang="en-US" dirty="0" err="1" smtClean="0"/>
              <a:t>makefile</a:t>
            </a:r>
            <a:r>
              <a:rPr lang="en-US" altLang="en-US" dirty="0" smtClean="0"/>
              <a:t> (example in next slide)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In </a:t>
            </a:r>
            <a:r>
              <a:rPr lang="en-US" altLang="en-US" dirty="0" err="1" smtClean="0"/>
              <a:t>makefile</a:t>
            </a:r>
            <a:r>
              <a:rPr lang="en-US" altLang="en-US" dirty="0" smtClean="0"/>
              <a:t>, -g employed easily via macro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652"/>
          </a:xfrm>
        </p:spPr>
        <p:txBody>
          <a:bodyPr/>
          <a:lstStyle/>
          <a:p>
            <a:r>
              <a:rPr lang="en-US" dirty="0" smtClean="0"/>
              <a:t>Array Debug Example’s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858"/>
            <a:ext cx="8229600" cy="451030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DebugFlag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-g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debug: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ArrayDebug.o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g++ -o debug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ArrayDebug.o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DebugFlag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ArrayDebug.o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ArrayDebug.cpp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Array.h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g++ -c ArrayDebug.cpp $(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DebugFlag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Array.cpp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Array.h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g++ -c Array.cpp $(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DebugFlag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4383" y="1305931"/>
            <a:ext cx="261794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Macro (</a:t>
            </a:r>
            <a:r>
              <a:rPr lang="en-US" dirty="0" err="1" smtClean="0"/>
              <a:t>const</a:t>
            </a:r>
            <a:r>
              <a:rPr lang="en-US" dirty="0" smtClean="0"/>
              <a:t> declaration)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04997" y="1615858"/>
            <a:ext cx="1509386" cy="175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61556" y="2567836"/>
            <a:ext cx="1791222" cy="463463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3256" y="1615858"/>
            <a:ext cx="1878904" cy="413358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42159" y="2016690"/>
            <a:ext cx="3231715" cy="55114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5586608"/>
            <a:ext cx="8229600" cy="5395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altLang="en-US" sz="2000" dirty="0" smtClean="0"/>
              <a:t>If –g is removed from macro, $(</a:t>
            </a:r>
            <a:r>
              <a:rPr lang="en-US" altLang="en-US" sz="2000" dirty="0" err="1" smtClean="0"/>
              <a:t>DebugFlag</a:t>
            </a:r>
            <a:r>
              <a:rPr lang="en-US" altLang="en-US" sz="2000" dirty="0" smtClean="0"/>
              <a:t>) is replaced by nothing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2300" y="1998087"/>
            <a:ext cx="100208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Replaces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8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Starting GDB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33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Run </a:t>
            </a:r>
            <a:r>
              <a:rPr lang="en-US" altLang="en-US" dirty="0" err="1" smtClean="0"/>
              <a:t>gdb</a:t>
            </a:r>
            <a:r>
              <a:rPr lang="en-US" altLang="en-US" dirty="0" smtClean="0"/>
              <a:t> inside </a:t>
            </a:r>
            <a:r>
              <a:rPr lang="en-US" altLang="en-US" dirty="0" err="1" smtClean="0"/>
              <a:t>emacs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Provides dual window environment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Top window: Command environment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Bottom Window: Code Being Debugged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smtClean="0"/>
              <a:t>Build Using </a:t>
            </a:r>
            <a:r>
              <a:rPr lang="en-US" altLang="en-US" i="1" dirty="0" smtClean="0"/>
              <a:t>make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smtClean="0"/>
              <a:t>Start </a:t>
            </a:r>
            <a:r>
              <a:rPr lang="en-US" altLang="en-US" dirty="0" err="1" smtClean="0"/>
              <a:t>emacs</a:t>
            </a:r>
            <a:endParaRPr lang="en-US" altLang="en-US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smtClean="0"/>
              <a:t>ESC-x		(Display at bottom: M-x)			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err="1" smtClean="0"/>
              <a:t>gdb</a:t>
            </a:r>
            <a:r>
              <a:rPr lang="en-US" altLang="en-US" dirty="0" smtClean="0"/>
              <a:t>	&lt;Enter&gt; &lt;Enter&gt;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3900" dirty="0" smtClean="0"/>
              <a:t>You will be in the debugging environment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200" dirty="0" smtClean="0"/>
              <a:t>There will be a single window at this 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sz="3600" dirty="0" smtClean="0"/>
              <a:t>Run Program &amp; Enter/Exit Debug Mode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sz="2800" dirty="0" smtClean="0"/>
              <a:t>Breakpoints</a:t>
            </a:r>
          </a:p>
          <a:p>
            <a:pPr lvl="1"/>
            <a:r>
              <a:rPr lang="en-US" sz="2400" dirty="0" smtClean="0"/>
              <a:t>Designate a location where execution is suspended and debug mode entered</a:t>
            </a:r>
          </a:p>
          <a:p>
            <a:pPr lvl="1"/>
            <a:r>
              <a:rPr lang="en-US" sz="2400" dirty="0" smtClean="0"/>
              <a:t>Command: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u="sng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reak &lt;argument&gt;</a:t>
            </a:r>
          </a:p>
          <a:p>
            <a:pPr lvl="1"/>
            <a:r>
              <a:rPr lang="en-US" sz="2400" dirty="0" smtClean="0"/>
              <a:t>Three possibilities for &lt;argument&gt;</a:t>
            </a:r>
          </a:p>
          <a:p>
            <a:pPr lvl="2"/>
            <a:r>
              <a:rPr lang="en-US" sz="2000" dirty="0" smtClean="0"/>
              <a:t>line number</a:t>
            </a:r>
          </a:p>
          <a:p>
            <a:pPr lvl="2"/>
            <a:r>
              <a:rPr lang="en-US" sz="2000" dirty="0" smtClean="0"/>
              <a:t>function name</a:t>
            </a:r>
          </a:p>
          <a:p>
            <a:pPr lvl="2"/>
            <a:r>
              <a:rPr lang="en-US" sz="2000" dirty="0" smtClean="0"/>
              <a:t>PC address</a:t>
            </a:r>
          </a:p>
          <a:p>
            <a:pPr marL="0" indent="0" algn="ctr">
              <a:buNone/>
            </a:pP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Underlined character(s) in command are shortcuts</a:t>
            </a:r>
          </a:p>
        </p:txBody>
      </p:sp>
    </p:spTree>
    <p:extLst>
      <p:ext uri="{BB962C8B-B14F-4D97-AF65-F5344CB8AC3E}">
        <p14:creationId xmlns:p14="http://schemas.microsoft.com/office/powerpoint/2010/main" val="582743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sz="3600" dirty="0" smtClean="0"/>
              <a:t>Run Program &amp; Enter/Exit Debug Mode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sz="2000" dirty="0" smtClean="0"/>
              <a:t>Break Command Arguments</a:t>
            </a:r>
          </a:p>
          <a:p>
            <a:pPr lvl="1"/>
            <a:r>
              <a:rPr lang="en-US" sz="2000" dirty="0" smtClean="0"/>
              <a:t>line number </a:t>
            </a:r>
          </a:p>
          <a:p>
            <a:pPr lvl="2"/>
            <a:r>
              <a:rPr lang="en-US" sz="1800" dirty="0" smtClean="0"/>
              <a:t>Use </a:t>
            </a:r>
            <a:r>
              <a:rPr lang="en-US" sz="1800" dirty="0" smtClean="0"/>
              <a:t>&lt;file name&gt;:&lt;line number&gt; in other files</a:t>
            </a:r>
          </a:p>
          <a:p>
            <a:pPr lvl="3"/>
            <a:r>
              <a:rPr lang="en-US" sz="1400" dirty="0" smtClean="0"/>
              <a:t>Example: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Array.cpp:121</a:t>
            </a:r>
          </a:p>
          <a:p>
            <a:pPr lvl="2"/>
            <a:r>
              <a:rPr lang="en-US" sz="1800" dirty="0"/>
              <a:t>Can appear alone in application file </a:t>
            </a:r>
            <a:r>
              <a:rPr lang="en-US" sz="1800" dirty="0" smtClean="0"/>
              <a:t>(some versions of </a:t>
            </a:r>
            <a:r>
              <a:rPr lang="en-US" sz="1800" dirty="0" err="1" smtClean="0"/>
              <a:t>gdb</a:t>
            </a:r>
            <a:r>
              <a:rPr lang="en-US" sz="1800" dirty="0" smtClean="0"/>
              <a:t> only)</a:t>
            </a:r>
            <a:endParaRPr lang="en-US" sz="1800" dirty="0" smtClean="0"/>
          </a:p>
          <a:p>
            <a:pPr lvl="1"/>
            <a:r>
              <a:rPr lang="en-US" sz="2000" dirty="0" smtClean="0"/>
              <a:t>function name</a:t>
            </a:r>
          </a:p>
          <a:p>
            <a:pPr lvl="2"/>
            <a:r>
              <a:rPr lang="en-US" sz="1800" dirty="0" smtClean="0"/>
              <a:t>Can appear alone in application file</a:t>
            </a:r>
          </a:p>
          <a:p>
            <a:pPr lvl="2"/>
            <a:r>
              <a:rPr lang="en-US" sz="1800" dirty="0" smtClean="0"/>
              <a:t>Use &lt;class name&gt;::&lt;function name&gt; in other files</a:t>
            </a:r>
          </a:p>
          <a:p>
            <a:pPr lvl="3"/>
            <a:r>
              <a:rPr lang="en-US" sz="1400" dirty="0" smtClean="0"/>
              <a:t>Example: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Array::~Array</a:t>
            </a:r>
          </a:p>
          <a:p>
            <a:pPr lvl="1"/>
            <a:r>
              <a:rPr lang="en-US" sz="2000" dirty="0" smtClean="0"/>
              <a:t>PC address</a:t>
            </a:r>
          </a:p>
          <a:p>
            <a:pPr lvl="2"/>
            <a:r>
              <a:rPr lang="en-US" sz="1800" dirty="0" smtClean="0"/>
              <a:t>Preface address with *</a:t>
            </a:r>
          </a:p>
          <a:p>
            <a:pPr lvl="2"/>
            <a:r>
              <a:rPr lang="en-US" sz="1800" dirty="0" smtClean="0"/>
              <a:t>More commonly used with assembler code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0" lvl="2" indent="0" algn="ctr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Tab completion for setting breakpoints is available</a:t>
            </a:r>
          </a:p>
          <a:p>
            <a:pPr lvl="2"/>
            <a:endParaRPr lang="en-US" sz="1800" dirty="0" smtClean="0"/>
          </a:p>
          <a:p>
            <a:pPr marL="0" indent="0" algn="ctr"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67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Run Program &amp; Enter/Exit Debug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Set up breakpoints before starting the program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Run the program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Command:     </a:t>
            </a:r>
            <a:r>
              <a:rPr lang="en-US" altLang="en-US" sz="2400" u="sng" dirty="0" smtClean="0">
                <a:solidFill>
                  <a:srgbClr val="FF0000"/>
                </a:solidFill>
              </a:rPr>
              <a:t>r</a:t>
            </a:r>
            <a:r>
              <a:rPr lang="en-US" altLang="en-US" sz="2400" dirty="0" smtClean="0"/>
              <a:t>un &lt;</a:t>
            </a:r>
            <a:r>
              <a:rPr lang="en-US" altLang="en-US" sz="2400" dirty="0" err="1" smtClean="0"/>
              <a:t>cmd</a:t>
            </a:r>
            <a:r>
              <a:rPr lang="en-US" altLang="en-US" sz="2400" dirty="0" smtClean="0"/>
              <a:t> line argument(s)&gt;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program will run until it hits a breakpoint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Resume execution: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Command:    </a:t>
            </a:r>
            <a:r>
              <a:rPr lang="en-US" altLang="en-US" sz="2400" u="sng" dirty="0" smtClean="0">
                <a:solidFill>
                  <a:srgbClr val="FF0000"/>
                </a:solidFill>
              </a:rPr>
              <a:t>c</a:t>
            </a:r>
            <a:r>
              <a:rPr lang="en-US" altLang="en-US" sz="2400" dirty="0" smtClean="0"/>
              <a:t>ontinue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2400" dirty="0" smtClean="0"/>
              <a:t>		</a:t>
            </a:r>
          </a:p>
          <a:p>
            <a:pPr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also use </a:t>
            </a:r>
            <a:r>
              <a:rPr lang="en-US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to restart a currently running program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want to go back to the beginning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880</Words>
  <Application>Microsoft Office PowerPoint</Application>
  <PresentationFormat>On-screen Show (4:3)</PresentationFormat>
  <Paragraphs>181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Gnu Debugger (gdb)</vt:lpstr>
      <vt:lpstr>Using GDB</vt:lpstr>
      <vt:lpstr>Using GDB</vt:lpstr>
      <vt:lpstr>Using GDB</vt:lpstr>
      <vt:lpstr>Array Debug Example’s Makefile</vt:lpstr>
      <vt:lpstr>Starting GDB</vt:lpstr>
      <vt:lpstr>Run Program &amp; Enter/Exit Debug Mode</vt:lpstr>
      <vt:lpstr>Run Program &amp; Enter/Exit Debug Mode</vt:lpstr>
      <vt:lpstr>Run Program &amp; Enter/Exit Debug Mode</vt:lpstr>
      <vt:lpstr>Run Program &amp; Enter/Exit Debug Mode</vt:lpstr>
      <vt:lpstr>Control Execution</vt:lpstr>
      <vt:lpstr>Control Execution</vt:lpstr>
      <vt:lpstr>Control Execution</vt:lpstr>
      <vt:lpstr>Watching Stuff</vt:lpstr>
      <vt:lpstr>Finding Causes of Crashes</vt:lpstr>
      <vt:lpstr>Determine Location of Crash</vt:lpstr>
      <vt:lpstr>Resources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Buzek</dc:creator>
  <cp:lastModifiedBy>Daniel Spiegel</cp:lastModifiedBy>
  <cp:revision>100</cp:revision>
  <dcterms:created xsi:type="dcterms:W3CDTF">2012-01-24T17:27:27Z</dcterms:created>
  <dcterms:modified xsi:type="dcterms:W3CDTF">2016-02-27T05:38:16Z</dcterms:modified>
</cp:coreProperties>
</file>