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62"/>
  </p:notesMasterIdLst>
  <p:sldIdLst>
    <p:sldId id="256" r:id="rId3"/>
    <p:sldId id="308" r:id="rId4"/>
    <p:sldId id="257" r:id="rId5"/>
    <p:sldId id="309" r:id="rId6"/>
    <p:sldId id="310" r:id="rId7"/>
    <p:sldId id="353" r:id="rId8"/>
    <p:sldId id="311" r:id="rId9"/>
    <p:sldId id="313" r:id="rId10"/>
    <p:sldId id="262" r:id="rId11"/>
    <p:sldId id="314" r:id="rId12"/>
    <p:sldId id="265" r:id="rId13"/>
    <p:sldId id="266" r:id="rId14"/>
    <p:sldId id="360" r:id="rId15"/>
    <p:sldId id="354" r:id="rId16"/>
    <p:sldId id="355" r:id="rId17"/>
    <p:sldId id="356" r:id="rId18"/>
    <p:sldId id="357" r:id="rId19"/>
    <p:sldId id="358" r:id="rId20"/>
    <p:sldId id="359" r:id="rId21"/>
    <p:sldId id="267" r:id="rId22"/>
    <p:sldId id="269" r:id="rId23"/>
    <p:sldId id="270" r:id="rId24"/>
    <p:sldId id="268" r:id="rId25"/>
    <p:sldId id="271" r:id="rId26"/>
    <p:sldId id="315" r:id="rId27"/>
    <p:sldId id="316" r:id="rId28"/>
    <p:sldId id="317" r:id="rId29"/>
    <p:sldId id="274" r:id="rId30"/>
    <p:sldId id="318" r:id="rId31"/>
    <p:sldId id="276" r:id="rId32"/>
    <p:sldId id="277" r:id="rId33"/>
    <p:sldId id="319" r:id="rId34"/>
    <p:sldId id="278" r:id="rId35"/>
    <p:sldId id="322" r:id="rId36"/>
    <p:sldId id="323" r:id="rId37"/>
    <p:sldId id="324" r:id="rId38"/>
    <p:sldId id="325" r:id="rId39"/>
    <p:sldId id="288" r:id="rId40"/>
    <p:sldId id="290" r:id="rId41"/>
    <p:sldId id="331" r:id="rId42"/>
    <p:sldId id="297" r:id="rId43"/>
    <p:sldId id="299" r:id="rId44"/>
    <p:sldId id="337" r:id="rId45"/>
    <p:sldId id="300" r:id="rId46"/>
    <p:sldId id="301" r:id="rId47"/>
    <p:sldId id="338" r:id="rId48"/>
    <p:sldId id="302" r:id="rId49"/>
    <p:sldId id="339" r:id="rId50"/>
    <p:sldId id="303" r:id="rId51"/>
    <p:sldId id="340" r:id="rId52"/>
    <p:sldId id="305" r:id="rId53"/>
    <p:sldId id="341" r:id="rId54"/>
    <p:sldId id="342" r:id="rId55"/>
    <p:sldId id="343" r:id="rId56"/>
    <p:sldId id="346" r:id="rId57"/>
    <p:sldId id="347" r:id="rId58"/>
    <p:sldId id="348" r:id="rId59"/>
    <p:sldId id="351" r:id="rId60"/>
    <p:sldId id="352"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16" autoAdjust="0"/>
  </p:normalViewPr>
  <p:slideViewPr>
    <p:cSldViewPr>
      <p:cViewPr varScale="1">
        <p:scale>
          <a:sx n="74" d="100"/>
          <a:sy n="74" d="100"/>
        </p:scale>
        <p:origin x="-2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118C455-DCBE-41F6-9A52-324D6BC54AEC}" type="datetimeFigureOut">
              <a:rPr lang="en-US"/>
              <a:pPr>
                <a:defRPr/>
              </a:pPr>
              <a:t>3/17/2012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1F781F4-099F-4112-9B1E-8A4E4163911A}" type="slidenum">
              <a:rPr lang="en-US"/>
              <a:pPr>
                <a:defRPr/>
              </a:pPr>
              <a:t>‹#›</a:t>
            </a:fld>
            <a:endParaRPr lang="en-US" dirty="0"/>
          </a:p>
        </p:txBody>
      </p:sp>
    </p:spTree>
    <p:extLst>
      <p:ext uri="{BB962C8B-B14F-4D97-AF65-F5344CB8AC3E}">
        <p14:creationId xmlns:p14="http://schemas.microsoft.com/office/powerpoint/2010/main" val="3984932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Five philosophers live in a house, where a table is laid for them. </a:t>
            </a:r>
          </a:p>
          <a:p>
            <a:endParaRPr lang="en-NZ" dirty="0" smtClean="0"/>
          </a:p>
          <a:p>
            <a:r>
              <a:rPr lang="en-NZ" dirty="0" smtClean="0"/>
              <a:t>The life of each philosopher consists principally of thinking and eating, and through years of thought, all of the philosophers had agreed that the only food that contributed to their thinking efforts was spaghetti. </a:t>
            </a:r>
          </a:p>
          <a:p>
            <a:endParaRPr lang="en-NZ" dirty="0" smtClean="0"/>
          </a:p>
          <a:p>
            <a:r>
              <a:rPr lang="en-NZ" dirty="0" smtClean="0"/>
              <a:t>Due to a lack of manual skill, each philosopher requires two forks to eat spaghetti.</a:t>
            </a:r>
          </a:p>
          <a:p>
            <a:endParaRPr lang="en-NZ" dirty="0" smtClean="0"/>
          </a:p>
          <a:p>
            <a:r>
              <a:rPr lang="en-NZ" dirty="0" smtClean="0"/>
              <a:t>A philosopher wishing to eat goes to his or her assigned place at the table and, using the two forks on either side of the plate, takes and eats some spaghetti.</a:t>
            </a:r>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solidFill>
                  <a:prstClr val="black"/>
                </a:solidFill>
              </a:rPr>
              <a:pPr>
                <a:defRPr/>
              </a:pPr>
              <a:t>14</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Each philosopher picks up first the fork on the left and then the fork on the right.</a:t>
            </a:r>
          </a:p>
          <a:p>
            <a:endParaRPr lang="en-NZ" dirty="0" smtClean="0"/>
          </a:p>
          <a:p>
            <a:r>
              <a:rPr lang="en-NZ" dirty="0" smtClean="0"/>
              <a:t>After the philosopher is finished eating, the two forks are replaced on the table. </a:t>
            </a:r>
          </a:p>
          <a:p>
            <a:endParaRPr lang="en-NZ" dirty="0" smtClean="0"/>
          </a:p>
          <a:p>
            <a:r>
              <a:rPr lang="en-NZ" dirty="0" smtClean="0"/>
              <a:t>This solution, alas, leads to deadlock:</a:t>
            </a:r>
          </a:p>
          <a:p>
            <a:pPr lvl="1">
              <a:buFont typeface="Arial" pitchFamily="34" charset="0"/>
              <a:buChar char="•"/>
            </a:pPr>
            <a:r>
              <a:rPr lang="en-NZ" dirty="0" smtClean="0"/>
              <a:t>If all of the philosophers are hungry at the same time, they all sit down, they all pick up the fork on their left, and they all reach out for the other fork, which is not there. </a:t>
            </a:r>
          </a:p>
          <a:p>
            <a:pPr lvl="0">
              <a:buFont typeface="Arial" pitchFamily="34" charset="0"/>
              <a:buNone/>
            </a:pPr>
            <a:endParaRPr lang="en-NZ" dirty="0" smtClean="0"/>
          </a:p>
          <a:p>
            <a:pPr lvl="0">
              <a:buFont typeface="Arial" pitchFamily="34" charset="0"/>
              <a:buNone/>
            </a:pPr>
            <a:r>
              <a:rPr lang="en-NZ" dirty="0" smtClean="0"/>
              <a:t>In this undignified position, all philosophers starve.</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solidFill>
                  <a:prstClr val="black"/>
                </a:solidFill>
              </a:rPr>
              <a:pPr>
                <a:defRPr/>
              </a:pPr>
              <a:t>16</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We could consider adding an attendant who only allows four philosophers at a time into the dining room.</a:t>
            </a:r>
          </a:p>
          <a:p>
            <a:endParaRPr lang="en-NZ" dirty="0" smtClean="0"/>
          </a:p>
          <a:p>
            <a:r>
              <a:rPr lang="en-NZ" dirty="0" smtClean="0"/>
              <a:t>With at most four seated philosophers, at least one philosopher will have access to two forks. </a:t>
            </a:r>
          </a:p>
          <a:p>
            <a:endParaRPr lang="en-NZ" dirty="0" smtClean="0"/>
          </a:p>
          <a:p>
            <a:r>
              <a:rPr lang="en-NZ" dirty="0" smtClean="0"/>
              <a:t>This slide shows such a solution, again using semaphores. This solution is free of deadlock and starvation.</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solidFill>
                  <a:prstClr val="black"/>
                </a:solidFill>
              </a:rPr>
              <a:pPr>
                <a:defRPr/>
              </a:pPr>
              <a:t>17</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This slide shows a solution to the dining philosophers problem using a monitor</a:t>
            </a:r>
            <a:r>
              <a:rPr lang="en-NZ" baseline="0" dirty="0" smtClean="0"/>
              <a:t> – and is continued on next slide</a:t>
            </a:r>
            <a:endParaRPr lang="en-NZ" dirty="0" smtClean="0"/>
          </a:p>
          <a:p>
            <a:endParaRPr lang="en-NZ" dirty="0" smtClean="0"/>
          </a:p>
          <a:p>
            <a:r>
              <a:rPr lang="en-NZ" dirty="0" smtClean="0"/>
              <a:t>A vector of five condition variables is defined, one condition variable per fork.</a:t>
            </a:r>
          </a:p>
          <a:p>
            <a:endParaRPr lang="en-NZ" dirty="0" smtClean="0"/>
          </a:p>
          <a:p>
            <a:r>
              <a:rPr lang="en-NZ" dirty="0" smtClean="0"/>
              <a:t>These condition variables are used to enable a philosopher to wait for the availability of a fork. </a:t>
            </a:r>
          </a:p>
          <a:p>
            <a:pPr lvl="1">
              <a:buFont typeface="Arial" pitchFamily="34" charset="0"/>
              <a:buChar char="•"/>
            </a:pPr>
            <a:r>
              <a:rPr lang="en-NZ" dirty="0" smtClean="0"/>
              <a:t> In addition, there is a Boolean vector that records the availability status of each fork (true means the fork is available). </a:t>
            </a:r>
          </a:p>
          <a:p>
            <a:pPr lvl="0">
              <a:buFont typeface="Arial" pitchFamily="34" charset="0"/>
              <a:buNone/>
            </a:pPr>
            <a:endParaRPr lang="en-NZ" dirty="0" smtClean="0"/>
          </a:p>
          <a:p>
            <a:pPr lvl="0">
              <a:buFont typeface="Arial" pitchFamily="34" charset="0"/>
              <a:buNone/>
            </a:pPr>
            <a:r>
              <a:rPr lang="en-NZ" dirty="0" smtClean="0"/>
              <a:t>The monitor consists of two procedures. </a:t>
            </a:r>
          </a:p>
          <a:p>
            <a:pPr lvl="1">
              <a:buFont typeface="Arial" pitchFamily="34" charset="0"/>
              <a:buChar char="•"/>
            </a:pPr>
            <a:r>
              <a:rPr lang="en-NZ" dirty="0" smtClean="0"/>
              <a:t> The </a:t>
            </a:r>
            <a:r>
              <a:rPr lang="en-NZ" b="1" i="1" dirty="0" smtClean="0"/>
              <a:t>get_forks  </a:t>
            </a:r>
            <a:r>
              <a:rPr lang="en-NZ" dirty="0" smtClean="0"/>
              <a:t>procedure is used by a philosopher to seize his or her left and right forks. </a:t>
            </a:r>
          </a:p>
          <a:p>
            <a:pPr lvl="2">
              <a:buFont typeface="Arial" pitchFamily="34" charset="0"/>
              <a:buChar char="•"/>
            </a:pPr>
            <a:r>
              <a:rPr lang="en-NZ" dirty="0" smtClean="0"/>
              <a:t> If either fork is unavailable, the philosopher process is queued on the appropriate condition variable. </a:t>
            </a:r>
          </a:p>
          <a:p>
            <a:pPr lvl="2">
              <a:buFont typeface="Arial" pitchFamily="34" charset="0"/>
              <a:buChar char="•"/>
            </a:pPr>
            <a:r>
              <a:rPr lang="en-NZ" dirty="0" smtClean="0"/>
              <a:t> This enables another philosopher process to enter the monitor.</a:t>
            </a:r>
          </a:p>
          <a:p>
            <a:pPr lvl="1">
              <a:buFont typeface="Arial" pitchFamily="34" charset="0"/>
              <a:buChar char="•"/>
            </a:pPr>
            <a:r>
              <a:rPr lang="en-NZ" dirty="0" smtClean="0"/>
              <a:t> The </a:t>
            </a:r>
            <a:r>
              <a:rPr lang="en-NZ" b="1" i="1" dirty="0" smtClean="0"/>
              <a:t>release-forks  </a:t>
            </a:r>
            <a:r>
              <a:rPr lang="en-NZ" dirty="0" smtClean="0"/>
              <a:t>procedure is used to make two forks available.</a:t>
            </a:r>
          </a:p>
          <a:p>
            <a:pPr lvl="1">
              <a:buFont typeface="Arial" pitchFamily="34" charset="0"/>
              <a:buNone/>
            </a:pPr>
            <a:endParaRPr lang="en-NZ" dirty="0" smtClean="0"/>
          </a:p>
          <a:p>
            <a:r>
              <a:rPr lang="en-NZ" dirty="0" smtClean="0"/>
              <a:t>Note that the structure of this solution is similar to that of the semaphore solution proposed in Figure 6.12. </a:t>
            </a:r>
          </a:p>
          <a:p>
            <a:pPr lvl="1"/>
            <a:r>
              <a:rPr lang="en-NZ" dirty="0" smtClean="0"/>
              <a:t>In both cases, a philosopher seizes first the left fork and then the right fork. </a:t>
            </a:r>
          </a:p>
          <a:p>
            <a:pPr lvl="0"/>
            <a:endParaRPr lang="en-NZ" dirty="0" smtClean="0"/>
          </a:p>
          <a:p>
            <a:pPr lvl="0"/>
            <a:r>
              <a:rPr lang="en-NZ" dirty="0" smtClean="0"/>
              <a:t>Unlike the semaphore solution, this monitor solution does not suffer from deadlock, because only one process at a time may be in the monitor.</a:t>
            </a:r>
          </a:p>
          <a:p>
            <a:pPr lvl="1"/>
            <a:endParaRPr lang="en-NZ" dirty="0" smtClean="0"/>
          </a:p>
          <a:p>
            <a:pPr lvl="0"/>
            <a:r>
              <a:rPr lang="en-NZ" dirty="0" smtClean="0"/>
              <a:t>For example, the first philosopher process to enter the monitor is guaranteed that it can pick up the right fork after it picks up the left fork before the next philosopher to the right has a chance to seize its left fork, which is this philosopher’s right fork.</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solidFill>
                  <a:prstClr val="black"/>
                </a:solidFill>
              </a:rPr>
              <a:pPr>
                <a:defRPr/>
              </a:pPr>
              <a:t>18</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solidFill>
                  <a:prstClr val="black"/>
                </a:solidFill>
              </a:rPr>
              <a:pPr>
                <a:defRPr/>
              </a:pPr>
              <a:t>19</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 graph edge directed from a process to a resource indicates a resource that has been requested by the process but not yet granted.</a:t>
            </a:r>
          </a:p>
          <a:p>
            <a:endParaRPr lang="en-NZ" dirty="0" smtClean="0"/>
          </a:p>
          <a:p>
            <a:r>
              <a:rPr lang="en-NZ" dirty="0" smtClean="0"/>
              <a:t>Within a resource node, a dot is shown for each instance of that resource.</a:t>
            </a:r>
          </a:p>
          <a:p>
            <a:endParaRPr lang="en-NZ" dirty="0" smtClean="0"/>
          </a:p>
          <a:p>
            <a:r>
              <a:rPr lang="en-NZ" dirty="0" smtClean="0"/>
              <a:t>A graph edge directed from a reusable resource node dot to a process indicates a request that has been granted</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three must be present for deadlock to occur.</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This is actually a potential consequence of the first three.</a:t>
            </a:r>
          </a:p>
          <a:p>
            <a:endParaRPr lang="en-NZ" dirty="0" smtClean="0"/>
          </a:p>
          <a:p>
            <a:r>
              <a:rPr lang="en-NZ" dirty="0" smtClean="0"/>
              <a:t>Given that the first three conditions exist, a sequence of events may occur that lead to an unresolvable circular wait. </a:t>
            </a:r>
          </a:p>
          <a:p>
            <a:endParaRPr lang="en-NZ" dirty="0" smtClean="0"/>
          </a:p>
          <a:p>
            <a:r>
              <a:rPr lang="en-NZ" dirty="0" smtClean="0"/>
              <a:t>The unresolvable circular wait is in fact the definition of deadlock.</a:t>
            </a:r>
          </a:p>
          <a:p>
            <a:pPr lvl="1">
              <a:buFont typeface="Arial" pitchFamily="34" charset="0"/>
              <a:buChar char="•"/>
            </a:pPr>
            <a:r>
              <a:rPr lang="en-NZ" baseline="0" dirty="0" smtClean="0"/>
              <a:t> </a:t>
            </a:r>
            <a:r>
              <a:rPr lang="en-NZ" dirty="0" smtClean="0"/>
              <a:t>The circular wait listed as condition 4 is unresolvable because the first three conditions hold.</a:t>
            </a:r>
          </a:p>
          <a:p>
            <a:pPr lvl="1">
              <a:buFont typeface="Arial" pitchFamily="34" charset="0"/>
              <a:buChar char="•"/>
            </a:pPr>
            <a:r>
              <a:rPr lang="en-NZ" baseline="0" dirty="0" smtClean="0"/>
              <a:t> </a:t>
            </a:r>
            <a:r>
              <a:rPr lang="en-NZ" dirty="0" smtClean="0"/>
              <a:t>Thus, the four conditions, taken together, constitute necessary and sufficient conditions for deadlock.</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baseline="0" dirty="0" smtClean="0">
                <a:solidFill>
                  <a:schemeClr val="tx1"/>
                </a:solidFill>
                <a:latin typeface="+mn-lt"/>
                <a:ea typeface="+mn-ea"/>
                <a:cs typeface="+mn-cs"/>
              </a:rPr>
              <a:t>Three general approaches exist for dealing with deadlock.</a:t>
            </a:r>
          </a:p>
          <a:p>
            <a:endParaRPr lang="en-NZ" sz="1200" kern="1200" baseline="0" dirty="0" smtClean="0">
              <a:solidFill>
                <a:schemeClr val="tx1"/>
              </a:solidFill>
              <a:latin typeface="+mn-lt"/>
              <a:ea typeface="+mn-ea"/>
              <a:cs typeface="+mn-cs"/>
            </a:endParaRPr>
          </a:p>
          <a:p>
            <a:r>
              <a:rPr lang="en-NZ" sz="1200" b="1" kern="1200" baseline="0" dirty="0" smtClean="0">
                <a:solidFill>
                  <a:schemeClr val="tx1"/>
                </a:solidFill>
                <a:latin typeface="+mn-lt"/>
                <a:ea typeface="+mn-ea"/>
                <a:cs typeface="+mn-cs"/>
              </a:rPr>
              <a:t>prevent deadlock </a:t>
            </a:r>
          </a:p>
          <a:p>
            <a:pPr lvl="1"/>
            <a:r>
              <a:rPr lang="en-NZ" sz="1200" b="0" kern="1200" baseline="0" dirty="0" smtClean="0">
                <a:solidFill>
                  <a:schemeClr val="tx1"/>
                </a:solidFill>
                <a:latin typeface="+mn-lt"/>
                <a:ea typeface="+mn-ea"/>
                <a:cs typeface="+mn-cs"/>
              </a:rPr>
              <a:t>adopt a policy that eliminates one of the conditions (conditions </a:t>
            </a:r>
            <a:r>
              <a:rPr lang="en-NZ" sz="1200" kern="1200" baseline="0" dirty="0" smtClean="0">
                <a:solidFill>
                  <a:schemeClr val="tx1"/>
                </a:solidFill>
                <a:latin typeface="+mn-lt"/>
                <a:ea typeface="+mn-ea"/>
                <a:cs typeface="+mn-cs"/>
              </a:rPr>
              <a:t>1 through 4). </a:t>
            </a:r>
          </a:p>
          <a:p>
            <a:pPr lvl="1"/>
            <a:endParaRPr lang="en-NZ" sz="1200" kern="1200" baseline="0" dirty="0" smtClean="0">
              <a:solidFill>
                <a:schemeClr val="tx1"/>
              </a:solidFill>
              <a:latin typeface="+mn-lt"/>
              <a:ea typeface="+mn-ea"/>
              <a:cs typeface="+mn-cs"/>
            </a:endParaRPr>
          </a:p>
          <a:p>
            <a:pPr lvl="0"/>
            <a:r>
              <a:rPr lang="en-NZ" sz="1200" b="1" kern="1200" baseline="0" dirty="0" smtClean="0">
                <a:solidFill>
                  <a:schemeClr val="tx1"/>
                </a:solidFill>
                <a:latin typeface="+mn-lt"/>
                <a:ea typeface="+mn-ea"/>
                <a:cs typeface="+mn-cs"/>
              </a:rPr>
              <a:t>avoid deadlock </a:t>
            </a:r>
          </a:p>
          <a:p>
            <a:pPr lvl="1"/>
            <a:r>
              <a:rPr lang="en-NZ" sz="1200" b="0" kern="1200" baseline="0" dirty="0" smtClean="0">
                <a:solidFill>
                  <a:schemeClr val="tx1"/>
                </a:solidFill>
                <a:latin typeface="+mn-lt"/>
                <a:ea typeface="+mn-ea"/>
                <a:cs typeface="+mn-cs"/>
              </a:rPr>
              <a:t>by making the appropriate </a:t>
            </a:r>
            <a:r>
              <a:rPr lang="en-NZ" sz="1200" kern="1200" baseline="0" dirty="0" smtClean="0">
                <a:solidFill>
                  <a:schemeClr val="tx1"/>
                </a:solidFill>
                <a:latin typeface="+mn-lt"/>
                <a:ea typeface="+mn-ea"/>
                <a:cs typeface="+mn-cs"/>
              </a:rPr>
              <a:t>dynamic choices based on the current state of resource allocation.</a:t>
            </a:r>
          </a:p>
          <a:p>
            <a:pPr lvl="1"/>
            <a:endParaRPr lang="en-NZ" sz="1200" kern="1200" baseline="0" dirty="0" smtClean="0">
              <a:solidFill>
                <a:schemeClr val="tx1"/>
              </a:solidFill>
              <a:latin typeface="+mn-lt"/>
              <a:ea typeface="+mn-ea"/>
              <a:cs typeface="+mn-cs"/>
            </a:endParaRPr>
          </a:p>
          <a:p>
            <a:r>
              <a:rPr lang="en-NZ" sz="1200" b="1" kern="1200" baseline="0" dirty="0" smtClean="0">
                <a:solidFill>
                  <a:schemeClr val="tx1"/>
                </a:solidFill>
                <a:latin typeface="+mn-lt"/>
                <a:ea typeface="+mn-ea"/>
                <a:cs typeface="+mn-cs"/>
              </a:rPr>
              <a:t>detect the presence of deadlock </a:t>
            </a:r>
          </a:p>
          <a:p>
            <a:pPr lvl="1"/>
            <a:r>
              <a:rPr lang="en-NZ" sz="1200" b="0" kern="1200" baseline="0" dirty="0" smtClean="0">
                <a:solidFill>
                  <a:schemeClr val="tx1"/>
                </a:solidFill>
                <a:latin typeface="+mn-lt"/>
                <a:ea typeface="+mn-ea"/>
                <a:cs typeface="+mn-cs"/>
              </a:rPr>
              <a:t>(conditions 1 through 4 hold) and take action </a:t>
            </a:r>
            <a:r>
              <a:rPr lang="en-NZ" sz="1200" kern="1200" baseline="0" dirty="0" smtClean="0">
                <a:solidFill>
                  <a:schemeClr val="tx1"/>
                </a:solidFill>
                <a:latin typeface="+mn-lt"/>
                <a:ea typeface="+mn-ea"/>
                <a:cs typeface="+mn-cs"/>
              </a:rPr>
              <a:t>to recover.</a:t>
            </a:r>
          </a:p>
          <a:p>
            <a:pPr lvl="1"/>
            <a:endParaRPr lang="en-NZ" sz="1200" kern="1200" baseline="0" dirty="0" smtClean="0">
              <a:solidFill>
                <a:schemeClr val="tx1"/>
              </a:solidFill>
              <a:latin typeface="+mn-lt"/>
              <a:ea typeface="+mn-ea"/>
              <a:cs typeface="+mn-cs"/>
            </a:endParaRPr>
          </a:p>
          <a:p>
            <a:pPr lvl="0"/>
            <a:r>
              <a:rPr lang="en-NZ" sz="1200" kern="1200" baseline="0" dirty="0" smtClean="0">
                <a:solidFill>
                  <a:schemeClr val="tx1"/>
                </a:solidFill>
                <a:latin typeface="+mn-lt"/>
                <a:ea typeface="+mn-ea"/>
                <a:cs typeface="+mn-cs"/>
              </a:rPr>
              <a:t>We discuss each of these approaches in turn.</a:t>
            </a:r>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Deadlock prevention is strategy simply to design a system in such a way that the possibility of deadlock is excluded.</a:t>
            </a:r>
          </a:p>
          <a:p>
            <a:endParaRPr lang="en-NZ" dirty="0" smtClean="0"/>
          </a:p>
          <a:p>
            <a:r>
              <a:rPr lang="en-NZ" dirty="0" smtClean="0"/>
              <a:t>We can view deadlock prevention methods as falling into two classes. </a:t>
            </a:r>
          </a:p>
          <a:p>
            <a:pPr lvl="1">
              <a:buFont typeface="Arial" pitchFamily="34" charset="0"/>
              <a:buChar char="•"/>
            </a:pPr>
            <a:r>
              <a:rPr lang="en-NZ" dirty="0" smtClean="0"/>
              <a:t> </a:t>
            </a:r>
            <a:r>
              <a:rPr lang="en-NZ" b="1" i="1" dirty="0" smtClean="0"/>
              <a:t>indirect </a:t>
            </a:r>
            <a:r>
              <a:rPr lang="en-NZ" dirty="0" smtClean="0"/>
              <a:t>method of deadlock prevention is to prevent the occurrence of one of the three necessary conditions listed previously (items 1 through 3). </a:t>
            </a:r>
          </a:p>
          <a:p>
            <a:pPr lvl="1">
              <a:buFont typeface="Arial" pitchFamily="34" charset="0"/>
              <a:buChar char="•"/>
            </a:pPr>
            <a:r>
              <a:rPr lang="en-NZ" b="1" i="1" dirty="0" smtClean="0"/>
              <a:t>direct </a:t>
            </a:r>
            <a:r>
              <a:rPr lang="en-NZ" dirty="0" smtClean="0"/>
              <a:t>method of deadlock prevention is to prevent the occurrence of a circular wait (item 4).</a:t>
            </a:r>
          </a:p>
          <a:p>
            <a:pPr lvl="0">
              <a:buFont typeface="Arial" pitchFamily="34" charset="0"/>
              <a:buNone/>
            </a:pPr>
            <a:endParaRPr lang="en-NZ" dirty="0" smtClean="0"/>
          </a:p>
          <a:p>
            <a:pPr lvl="0">
              <a:buFont typeface="Arial" pitchFamily="34" charset="0"/>
              <a:buNone/>
            </a:pPr>
            <a:r>
              <a:rPr lang="en-NZ" dirty="0" smtClean="0"/>
              <a:t>We now examine techniques related to each of the four</a:t>
            </a:r>
          </a:p>
          <a:p>
            <a:r>
              <a:rPr lang="en-NZ" dirty="0" smtClean="0"/>
              <a:t>conditions.</a:t>
            </a:r>
            <a:endParaRPr lang="en-US" dirty="0" smtClean="0"/>
          </a:p>
          <a:p>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27</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b="1" kern="1200" baseline="0" dirty="0" smtClean="0">
                <a:solidFill>
                  <a:schemeClr val="tx1"/>
                </a:solidFill>
                <a:latin typeface="+mn-lt"/>
                <a:ea typeface="+mn-ea"/>
                <a:cs typeface="+mn-cs"/>
              </a:rPr>
              <a:t>Mutual Exclusion</a:t>
            </a:r>
          </a:p>
          <a:p>
            <a:r>
              <a:rPr lang="en-NZ" sz="1200" kern="1200" baseline="0" dirty="0" smtClean="0">
                <a:solidFill>
                  <a:schemeClr val="tx1"/>
                </a:solidFill>
                <a:latin typeface="+mn-lt"/>
                <a:ea typeface="+mn-ea"/>
                <a:cs typeface="+mn-cs"/>
              </a:rPr>
              <a:t>The first of the four listed conditions cannot be disallowed (in general).</a:t>
            </a:r>
          </a:p>
          <a:p>
            <a:pPr lvl="1">
              <a:buFont typeface="Arial" pitchFamily="34" charset="0"/>
              <a:buChar char="•"/>
            </a:pPr>
            <a:r>
              <a:rPr lang="en-NZ" sz="1200" kern="1200" baseline="0" dirty="0" smtClean="0">
                <a:solidFill>
                  <a:schemeClr val="tx1"/>
                </a:solidFill>
                <a:latin typeface="+mn-lt"/>
                <a:ea typeface="+mn-ea"/>
                <a:cs typeface="+mn-cs"/>
              </a:rPr>
              <a:t> If access to a resource requires mutual exclusion, then mutual exclusion must be supported by the OS.</a:t>
            </a:r>
          </a:p>
          <a:p>
            <a:pPr lvl="1">
              <a:buFont typeface="Arial" pitchFamily="34" charset="0"/>
              <a:buChar char="•"/>
            </a:pPr>
            <a:r>
              <a:rPr lang="en-NZ" sz="1200" kern="1200" baseline="0" dirty="0" smtClean="0">
                <a:solidFill>
                  <a:schemeClr val="tx1"/>
                </a:solidFill>
                <a:latin typeface="+mn-lt"/>
                <a:ea typeface="+mn-ea"/>
                <a:cs typeface="+mn-cs"/>
              </a:rPr>
              <a:t> Some resources, such as files, may allow multiple accesses for reads but only exclusive access for writes. </a:t>
            </a:r>
          </a:p>
          <a:p>
            <a:pPr lvl="1">
              <a:buFont typeface="Arial" pitchFamily="34" charset="0"/>
              <a:buChar char="•"/>
            </a:pPr>
            <a:r>
              <a:rPr lang="en-NZ" sz="1200" kern="1200" baseline="0" dirty="0" smtClean="0">
                <a:solidFill>
                  <a:schemeClr val="tx1"/>
                </a:solidFill>
                <a:latin typeface="+mn-lt"/>
                <a:ea typeface="+mn-ea"/>
                <a:cs typeface="+mn-cs"/>
              </a:rPr>
              <a:t>Even in this case, deadlock can occur if more than one process requires write permission.</a:t>
            </a:r>
          </a:p>
          <a:p>
            <a:endParaRPr lang="en-US" b="1" dirty="0" smtClean="0"/>
          </a:p>
          <a:p>
            <a:r>
              <a:rPr lang="en-US" b="1" dirty="0" smtClean="0"/>
              <a:t>Hold an Wait</a:t>
            </a:r>
            <a:endParaRPr lang="en-US" b="0" dirty="0" smtClean="0"/>
          </a:p>
          <a:p>
            <a:pPr>
              <a:buFont typeface="Arial" pitchFamily="34" charset="0"/>
              <a:buNone/>
            </a:pPr>
            <a:r>
              <a:rPr lang="en-NZ" b="0" dirty="0" smtClean="0"/>
              <a:t>Can be prevented by requiring that a process request all of its required resources at one time and blocking the process until all requests can be granted simultaneously. </a:t>
            </a:r>
          </a:p>
          <a:p>
            <a:pPr>
              <a:buFont typeface="Arial" pitchFamily="34" charset="0"/>
              <a:buChar char="•"/>
            </a:pPr>
            <a:endParaRPr lang="en-NZ" b="0" dirty="0" smtClean="0"/>
          </a:p>
          <a:p>
            <a:pPr>
              <a:buFont typeface="Arial" pitchFamily="34" charset="0"/>
              <a:buNone/>
            </a:pPr>
            <a:r>
              <a:rPr lang="en-NZ" b="0" dirty="0" smtClean="0"/>
              <a:t>This approach is inefficient in two ways. </a:t>
            </a:r>
          </a:p>
          <a:p>
            <a:pPr lvl="1">
              <a:buFont typeface="Arial" pitchFamily="34" charset="0"/>
              <a:buNone/>
            </a:pPr>
            <a:r>
              <a:rPr lang="en-NZ" b="0" dirty="0" smtClean="0"/>
              <a:t>1) a process may be held up for a long time waiting for all of its resource requests to be filled, when in fact it could have proceeded with only some of the resources.</a:t>
            </a:r>
          </a:p>
          <a:p>
            <a:pPr marL="685800" lvl="1" indent="-228600">
              <a:buAutoNum type="arabicParenR" startAt="2"/>
            </a:pPr>
            <a:r>
              <a:rPr lang="en-NZ" b="0" dirty="0" smtClean="0"/>
              <a:t>resources allocated to a process may remain unused for a considerable period, during which time they are denied to other processes. </a:t>
            </a:r>
          </a:p>
          <a:p>
            <a:pPr marL="228600" lvl="0" indent="-228600">
              <a:buNone/>
            </a:pPr>
            <a:endParaRPr lang="en-NZ" b="0" dirty="0" smtClean="0"/>
          </a:p>
          <a:p>
            <a:pPr marL="228600" lvl="0" indent="-228600">
              <a:buNone/>
            </a:pPr>
            <a:r>
              <a:rPr lang="en-NZ" b="0" dirty="0" smtClean="0"/>
              <a:t>Another problem is that a process may not know in advance all of the resources that it will require.</a:t>
            </a:r>
          </a:p>
          <a:p>
            <a:pPr marL="228600" lvl="0" indent="-228600">
              <a:buNone/>
            </a:pPr>
            <a:endParaRPr lang="en-NZ" b="0" dirty="0" smtClean="0"/>
          </a:p>
          <a:p>
            <a:r>
              <a:rPr lang="en-NZ" b="0" dirty="0" smtClean="0"/>
              <a:t>There is also the practical problem created by the use of modular programming or a multithreaded structure for an application. </a:t>
            </a:r>
          </a:p>
          <a:p>
            <a:pPr lvl="1"/>
            <a:r>
              <a:rPr lang="en-NZ" b="0" dirty="0" smtClean="0"/>
              <a:t>An application would need to be aware of all resources that will be requested at all levels or in all modules to make the simultaneous request.</a:t>
            </a:r>
            <a:endParaRPr lang="en-US" b="0"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28</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29</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b="0" kern="1200" baseline="0" dirty="0" smtClean="0">
                <a:solidFill>
                  <a:schemeClr val="tx1"/>
                </a:solidFill>
                <a:latin typeface="+mn-lt"/>
                <a:ea typeface="+mn-ea"/>
                <a:cs typeface="+mn-cs"/>
              </a:rPr>
              <a:t>Deadlock avoidance allows the three necessary conditions </a:t>
            </a:r>
          </a:p>
          <a:p>
            <a:pPr lvl="1"/>
            <a:r>
              <a:rPr lang="en-NZ" sz="1200" b="0" kern="1200" baseline="0" dirty="0" smtClean="0">
                <a:solidFill>
                  <a:schemeClr val="tx1"/>
                </a:solidFill>
                <a:latin typeface="+mn-lt"/>
                <a:ea typeface="+mn-ea"/>
                <a:cs typeface="+mn-cs"/>
              </a:rPr>
              <a:t>but makes judicious </a:t>
            </a:r>
            <a:r>
              <a:rPr lang="en-NZ" sz="1200" kern="1200" baseline="0" dirty="0" smtClean="0">
                <a:solidFill>
                  <a:schemeClr val="tx1"/>
                </a:solidFill>
                <a:latin typeface="+mn-lt"/>
                <a:ea typeface="+mn-ea"/>
                <a:cs typeface="+mn-cs"/>
              </a:rPr>
              <a:t>choices to assure that the deadlock point is never reached. </a:t>
            </a:r>
          </a:p>
          <a:p>
            <a:pPr lvl="1"/>
            <a:endParaRPr lang="en-NZ" sz="1200" kern="1200" baseline="0" dirty="0" smtClean="0">
              <a:solidFill>
                <a:schemeClr val="tx1"/>
              </a:solidFill>
              <a:latin typeface="+mn-lt"/>
              <a:ea typeface="+mn-ea"/>
              <a:cs typeface="+mn-cs"/>
            </a:endParaRPr>
          </a:p>
          <a:p>
            <a:pPr lvl="0"/>
            <a:r>
              <a:rPr lang="en-NZ" sz="1200" kern="1200" baseline="0" dirty="0" smtClean="0">
                <a:solidFill>
                  <a:schemeClr val="tx1"/>
                </a:solidFill>
                <a:latin typeface="+mn-lt"/>
                <a:ea typeface="+mn-ea"/>
                <a:cs typeface="+mn-cs"/>
              </a:rPr>
              <a:t>Avoidance allows more concurrency than prevention.</a:t>
            </a:r>
          </a:p>
          <a:p>
            <a:pPr lvl="0"/>
            <a:endParaRPr lang="en-NZ" sz="1200" kern="1200" baseline="0" dirty="0" smtClean="0">
              <a:solidFill>
                <a:schemeClr val="tx1"/>
              </a:solidFill>
              <a:latin typeface="+mn-lt"/>
              <a:ea typeface="+mn-ea"/>
              <a:cs typeface="+mn-cs"/>
            </a:endParaRPr>
          </a:p>
          <a:p>
            <a:pPr lvl="0"/>
            <a:r>
              <a:rPr lang="en-NZ" sz="1200" kern="1200" baseline="0" dirty="0" smtClean="0">
                <a:solidFill>
                  <a:schemeClr val="tx1"/>
                </a:solidFill>
                <a:latin typeface="+mn-lt"/>
                <a:ea typeface="+mn-ea"/>
                <a:cs typeface="+mn-cs"/>
              </a:rPr>
              <a:t>With deadlock avoidance, a decision is made dynamically whether the current resource allocation request will, if granted, potentially lead to a deadlock. </a:t>
            </a:r>
          </a:p>
          <a:p>
            <a:pPr lvl="0"/>
            <a:endParaRPr lang="en-NZ" sz="1200" kern="1200" baseline="0" dirty="0" smtClean="0">
              <a:solidFill>
                <a:schemeClr val="tx1"/>
              </a:solidFill>
              <a:latin typeface="+mn-lt"/>
              <a:ea typeface="+mn-ea"/>
              <a:cs typeface="+mn-cs"/>
            </a:endParaRPr>
          </a:p>
          <a:p>
            <a:pPr lvl="0"/>
            <a:r>
              <a:rPr lang="en-NZ" sz="1200" kern="1200" baseline="0" dirty="0" smtClean="0">
                <a:solidFill>
                  <a:schemeClr val="tx1"/>
                </a:solidFill>
                <a:latin typeface="+mn-lt"/>
                <a:ea typeface="+mn-ea"/>
                <a:cs typeface="+mn-cs"/>
              </a:rPr>
              <a:t>Deadlock avoidance requires knowledge of future process resource requests.</a:t>
            </a:r>
          </a:p>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30</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31</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 process is only started if the maximum claim of all current processes plus those of the new process can be met.</a:t>
            </a:r>
          </a:p>
          <a:p>
            <a:r>
              <a:rPr lang="en-NZ" dirty="0" smtClean="0"/>
              <a:t> </a:t>
            </a:r>
          </a:p>
          <a:p>
            <a:r>
              <a:rPr lang="en-NZ" dirty="0" smtClean="0"/>
              <a:t>This strategy is hardly optimal, because it assumes the worst: </a:t>
            </a:r>
          </a:p>
          <a:p>
            <a:pPr lvl="1"/>
            <a:r>
              <a:rPr lang="en-NZ" b="1" dirty="0" smtClean="0"/>
              <a:t>that all processes will make their maximum claims together.</a:t>
            </a:r>
          </a:p>
          <a:p>
            <a:endParaRPr lang="en-NZ" dirty="0" smtClean="0"/>
          </a:p>
          <a:p>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32</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Movie button goes</a:t>
            </a:r>
            <a:r>
              <a:rPr lang="en-US" baseline="0" dirty="0" smtClean="0"/>
              <a:t> to </a:t>
            </a:r>
            <a:r>
              <a:rPr lang="en-US" dirty="0" smtClean="0"/>
              <a:t>http://gaia.ecs.csus.edu/~zhangd/oscal/Banker/Banker.html</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NZ" sz="1200" kern="1200" baseline="0" dirty="0" smtClean="0">
                <a:solidFill>
                  <a:schemeClr val="tx1"/>
                </a:solidFill>
                <a:latin typeface="+mn-lt"/>
                <a:ea typeface="+mn-ea"/>
                <a:cs typeface="+mn-cs"/>
              </a:rPr>
              <a:t>A set of processes is deadlocked when each process in the set is blocked awaiting an event that can only be triggered by another blocked process in the set</a:t>
            </a:r>
          </a:p>
          <a:p>
            <a:pPr lvl="1"/>
            <a:r>
              <a:rPr lang="en-NZ" sz="1200" i="1" kern="1200" baseline="0" dirty="0" smtClean="0">
                <a:solidFill>
                  <a:schemeClr val="tx1"/>
                </a:solidFill>
                <a:latin typeface="+mn-lt"/>
                <a:ea typeface="+mn-ea"/>
                <a:cs typeface="+mn-cs"/>
              </a:rPr>
              <a:t>typically processes are waiting the freeing up of some requested resource. </a:t>
            </a:r>
          </a:p>
          <a:p>
            <a:pPr lvl="1"/>
            <a:endParaRPr lang="en-NZ" sz="1200" kern="1200" baseline="0" dirty="0" smtClean="0">
              <a:solidFill>
                <a:schemeClr val="tx1"/>
              </a:solidFill>
              <a:latin typeface="+mn-lt"/>
              <a:ea typeface="+mn-ea"/>
              <a:cs typeface="+mn-cs"/>
            </a:endParaRPr>
          </a:p>
          <a:p>
            <a:pPr lvl="0"/>
            <a:r>
              <a:rPr lang="en-NZ" sz="1200" kern="1200" baseline="0" dirty="0" smtClean="0">
                <a:solidFill>
                  <a:schemeClr val="tx1"/>
                </a:solidFill>
                <a:latin typeface="+mn-lt"/>
                <a:ea typeface="+mn-ea"/>
                <a:cs typeface="+mn-cs"/>
              </a:rPr>
              <a:t>Deadlock is permanent because none of the events is ever triggered.</a:t>
            </a:r>
          </a:p>
          <a:p>
            <a:pPr lvl="0"/>
            <a:endParaRPr lang="en-NZ" sz="1200" kern="1200" baseline="0" dirty="0" smtClean="0">
              <a:solidFill>
                <a:schemeClr val="tx1"/>
              </a:solidFill>
              <a:latin typeface="+mn-lt"/>
              <a:ea typeface="+mn-ea"/>
              <a:cs typeface="+mn-cs"/>
            </a:endParaRPr>
          </a:p>
          <a:p>
            <a:pPr lvl="0"/>
            <a:r>
              <a:rPr lang="en-NZ" sz="1200" kern="1200" baseline="0" dirty="0" smtClean="0">
                <a:solidFill>
                  <a:schemeClr val="tx1"/>
                </a:solidFill>
                <a:latin typeface="+mn-lt"/>
                <a:ea typeface="+mn-ea"/>
                <a:cs typeface="+mn-cs"/>
              </a:rPr>
              <a:t>Unlike other problems in concurrent process management, there is no efficient solution in the general case.</a:t>
            </a:r>
          </a:p>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This suggests the following deadlock avoidance strategy, </a:t>
            </a:r>
          </a:p>
          <a:p>
            <a:pPr lvl="1"/>
            <a:r>
              <a:rPr lang="en-NZ" dirty="0" smtClean="0"/>
              <a:t>which ensures that the system of processes and resources is always in a safe state. </a:t>
            </a:r>
          </a:p>
          <a:p>
            <a:pPr lvl="1"/>
            <a:endParaRPr lang="en-NZ" dirty="0" smtClean="0"/>
          </a:p>
          <a:p>
            <a:pPr lvl="0"/>
            <a:r>
              <a:rPr lang="en-NZ" dirty="0" smtClean="0"/>
              <a:t>When a process makes a request for a set of resources, assume that the request is granted, update</a:t>
            </a:r>
          </a:p>
          <a:p>
            <a:r>
              <a:rPr lang="en-NZ" dirty="0" smtClean="0"/>
              <a:t>the system state accordingly, and then determine if the result is a safe state. If so,</a:t>
            </a:r>
          </a:p>
          <a:p>
            <a:r>
              <a:rPr lang="en-NZ" dirty="0" smtClean="0"/>
              <a:t>grant the request and, if not, block the process until it is safe to grant the request.</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34</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baseline="0" dirty="0" smtClean="0">
                <a:solidFill>
                  <a:schemeClr val="tx1"/>
                </a:solidFill>
                <a:latin typeface="+mn-lt"/>
                <a:ea typeface="+mn-ea"/>
                <a:cs typeface="+mn-cs"/>
              </a:rPr>
              <a:t>However, it does have a number of restrictions on its use:</a:t>
            </a:r>
          </a:p>
          <a:p>
            <a:r>
              <a:rPr lang="en-NZ" sz="1200" kern="1200" baseline="0" dirty="0" smtClean="0">
                <a:solidFill>
                  <a:schemeClr val="tx1"/>
                </a:solidFill>
                <a:latin typeface="+mn-lt"/>
                <a:ea typeface="+mn-ea"/>
                <a:cs typeface="+mn-cs"/>
              </a:rPr>
              <a:t>• The maximum resource requirement for each process must be stated in advance.</a:t>
            </a:r>
          </a:p>
          <a:p>
            <a:r>
              <a:rPr lang="en-NZ" sz="1200" kern="1200" baseline="0" dirty="0" smtClean="0">
                <a:solidFill>
                  <a:schemeClr val="tx1"/>
                </a:solidFill>
                <a:latin typeface="+mn-lt"/>
                <a:ea typeface="+mn-ea"/>
                <a:cs typeface="+mn-cs"/>
              </a:rPr>
              <a:t>• The processes under consideration must be independent; </a:t>
            </a:r>
          </a:p>
          <a:p>
            <a:pPr lvl="1"/>
            <a:r>
              <a:rPr lang="en-NZ" sz="1200" kern="1200" baseline="0" dirty="0" smtClean="0">
                <a:solidFill>
                  <a:schemeClr val="tx1"/>
                </a:solidFill>
                <a:latin typeface="+mn-lt"/>
                <a:ea typeface="+mn-ea"/>
                <a:cs typeface="+mn-cs"/>
              </a:rPr>
              <a:t>that is, the order in which they execute must be unconstrained by any synchronization requirements.</a:t>
            </a:r>
          </a:p>
          <a:p>
            <a:r>
              <a:rPr lang="en-NZ" sz="1200" kern="1200" baseline="0" dirty="0" smtClean="0">
                <a:solidFill>
                  <a:schemeClr val="tx1"/>
                </a:solidFill>
                <a:latin typeface="+mn-lt"/>
                <a:ea typeface="+mn-ea"/>
                <a:cs typeface="+mn-cs"/>
              </a:rPr>
              <a:t>• There must be a fixed number of resources to allocate.</a:t>
            </a:r>
          </a:p>
          <a:p>
            <a:r>
              <a:rPr lang="en-NZ" sz="1200" kern="1200" baseline="0" dirty="0" smtClean="0">
                <a:solidFill>
                  <a:schemeClr val="tx1"/>
                </a:solidFill>
                <a:latin typeface="+mn-lt"/>
                <a:ea typeface="+mn-ea"/>
                <a:cs typeface="+mn-cs"/>
              </a:rPr>
              <a:t>• No process may exit while holding resources.</a:t>
            </a:r>
          </a:p>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35</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36</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Deadlock checks can be made as frequently as each resource request or, less frequently, depending on how likely it is for a deadlock to occur. </a:t>
            </a:r>
          </a:p>
          <a:p>
            <a:endParaRPr lang="en-NZ" dirty="0" smtClean="0"/>
          </a:p>
          <a:p>
            <a:r>
              <a:rPr lang="en-NZ" dirty="0" smtClean="0"/>
              <a:t>Checking at each resource request has two advantages: </a:t>
            </a:r>
          </a:p>
          <a:p>
            <a:pPr lvl="1">
              <a:buFont typeface="Arial" pitchFamily="34" charset="0"/>
              <a:buChar char="•"/>
            </a:pPr>
            <a:r>
              <a:rPr lang="en-NZ" dirty="0" smtClean="0"/>
              <a:t> it leads to early detection, </a:t>
            </a:r>
          </a:p>
          <a:p>
            <a:pPr lvl="1">
              <a:buFont typeface="Arial" pitchFamily="34" charset="0"/>
              <a:buChar char="•"/>
            </a:pPr>
            <a:r>
              <a:rPr lang="en-NZ" dirty="0" smtClean="0"/>
              <a:t> the algorithm is relatively simple because it is based on incremental changes to the state of the system.</a:t>
            </a:r>
          </a:p>
          <a:p>
            <a:pPr lvl="1">
              <a:buFont typeface="Arial" pitchFamily="34" charset="0"/>
              <a:buNone/>
            </a:pPr>
            <a:endParaRPr lang="en-NZ" dirty="0" smtClean="0"/>
          </a:p>
          <a:p>
            <a:r>
              <a:rPr lang="en-NZ" dirty="0" smtClean="0"/>
              <a:t>On the other hand, such frequent checks consume considerable processor time.</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37</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38</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There are strengths and weaknesses to all of the strategies for dealing with deadlock. </a:t>
            </a:r>
          </a:p>
          <a:p>
            <a:endParaRPr lang="en-NZ" dirty="0" smtClean="0"/>
          </a:p>
          <a:p>
            <a:r>
              <a:rPr lang="en-NZ" dirty="0" smtClean="0"/>
              <a:t>Rather than attempting to design an OS facility that employs only one of these strategies, it might be more efficient to use different strategies in different situations.</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39</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40</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41</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42</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Two types of atomic operations are defined in Linux: </a:t>
            </a:r>
          </a:p>
          <a:p>
            <a:pPr lvl="1">
              <a:buFont typeface="Arial" pitchFamily="34" charset="0"/>
              <a:buChar char="•"/>
            </a:pPr>
            <a:r>
              <a:rPr lang="en-NZ" dirty="0" smtClean="0"/>
              <a:t>integer operations, which operate on an integer variable, and </a:t>
            </a:r>
          </a:p>
          <a:p>
            <a:pPr lvl="1">
              <a:buFont typeface="Arial" pitchFamily="34" charset="0"/>
              <a:buChar char="•"/>
            </a:pPr>
            <a:r>
              <a:rPr lang="en-NZ" dirty="0" smtClean="0"/>
              <a:t>bitmap operations, which operate on one bit in a bitmap</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sz="1200" b="1" kern="1200" baseline="0" dirty="0" smtClean="0">
                <a:solidFill>
                  <a:schemeClr val="tx1"/>
                </a:solidFill>
                <a:latin typeface="+mn-lt"/>
                <a:ea typeface="+mn-ea"/>
                <a:cs typeface="+mn-cs"/>
              </a:rPr>
              <a:t>Animated Slide</a:t>
            </a:r>
          </a:p>
          <a:p>
            <a:pPr lvl="0">
              <a:buFont typeface="Arial" pitchFamily="34" charset="0"/>
              <a:buNone/>
            </a:pPr>
            <a:r>
              <a:rPr lang="en-NZ" sz="1200" b="1" i="1" kern="1200" baseline="0" dirty="0" smtClean="0">
                <a:solidFill>
                  <a:schemeClr val="tx1"/>
                </a:solidFill>
                <a:latin typeface="+mn-lt"/>
                <a:ea typeface="+mn-ea"/>
                <a:cs typeface="+mn-cs"/>
              </a:rPr>
              <a:t>Click 1</a:t>
            </a:r>
            <a:r>
              <a:rPr lang="en-NZ" sz="1200" b="0" i="0" kern="1200" baseline="0" dirty="0" smtClean="0">
                <a:solidFill>
                  <a:schemeClr val="tx1"/>
                </a:solidFill>
                <a:latin typeface="+mn-lt"/>
                <a:ea typeface="+mn-ea"/>
                <a:cs typeface="+mn-cs"/>
              </a:rPr>
              <a:t> Cars approach intersection</a:t>
            </a:r>
          </a:p>
          <a:p>
            <a:pPr lvl="0">
              <a:buFont typeface="Arial" pitchFamily="34" charset="0"/>
              <a:buNone/>
            </a:pPr>
            <a:r>
              <a:rPr lang="en-NZ" sz="1200" b="0" i="0" kern="1200" baseline="0" dirty="0" smtClean="0">
                <a:solidFill>
                  <a:schemeClr val="tx1"/>
                </a:solidFill>
                <a:latin typeface="+mn-lt"/>
                <a:ea typeface="+mn-ea"/>
                <a:cs typeface="+mn-cs"/>
              </a:rPr>
              <a:t> </a:t>
            </a:r>
            <a:r>
              <a:rPr lang="en-NZ" sz="1200" b="1" i="1" kern="1200" baseline="0" dirty="0" smtClean="0">
                <a:solidFill>
                  <a:schemeClr val="tx1"/>
                </a:solidFill>
                <a:latin typeface="+mn-lt"/>
                <a:ea typeface="+mn-ea"/>
                <a:cs typeface="+mn-cs"/>
              </a:rPr>
              <a:t>Then </a:t>
            </a:r>
            <a:r>
              <a:rPr lang="en-NZ" sz="1200" b="0" i="0" kern="1200" baseline="0" dirty="0" smtClean="0">
                <a:solidFill>
                  <a:schemeClr val="tx1"/>
                </a:solidFill>
                <a:latin typeface="+mn-lt"/>
                <a:ea typeface="+mn-ea"/>
                <a:cs typeface="+mn-cs"/>
              </a:rPr>
              <a:t>Cars announce their resource needs</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All deadlocks involve conflicting needs for resources by two or more processes.   A common example is the traffic deadlock. </a:t>
            </a:r>
          </a:p>
          <a:p>
            <a:pPr lvl="0">
              <a:buFont typeface="Arial" pitchFamily="34" charset="0"/>
              <a:buNone/>
            </a:pPr>
            <a:r>
              <a:rPr lang="en-NZ" sz="1200" b="0" i="0" kern="1200" baseline="0" dirty="0" smtClean="0">
                <a:solidFill>
                  <a:schemeClr val="tx1"/>
                </a:solidFill>
                <a:latin typeface="+mn-lt"/>
                <a:ea typeface="+mn-ea"/>
                <a:cs typeface="+mn-cs"/>
              </a:rPr>
              <a:t>The typical rule of the road in the United States is that a car at a four-way stop should defer to a car immediately to its right.</a:t>
            </a:r>
          </a:p>
          <a:p>
            <a:pPr lvl="0">
              <a:buFont typeface="Arial" pitchFamily="34" charset="0"/>
              <a:buNone/>
            </a:pPr>
            <a:endParaRPr lang="en-NZ" sz="1200" b="0" i="0" kern="1200" baseline="0" dirty="0" smtClean="0">
              <a:solidFill>
                <a:schemeClr val="tx1"/>
              </a:solidFill>
              <a:latin typeface="+mn-lt"/>
              <a:ea typeface="+mn-ea"/>
              <a:cs typeface="+mn-cs"/>
            </a:endParaRPr>
          </a:p>
          <a:p>
            <a:r>
              <a:rPr lang="en-NZ" sz="1200" b="0" i="0" kern="1200" baseline="0" dirty="0" smtClean="0">
                <a:solidFill>
                  <a:schemeClr val="tx1"/>
                </a:solidFill>
                <a:latin typeface="+mn-lt"/>
                <a:ea typeface="+mn-ea"/>
                <a:cs typeface="+mn-cs"/>
              </a:rPr>
              <a:t>This rule works if there are only two or three cars at the intersection.</a:t>
            </a:r>
            <a:r>
              <a:rPr lang="en-NZ" sz="1200" kern="1200" baseline="0" dirty="0" smtClean="0">
                <a:solidFill>
                  <a:schemeClr val="tx1"/>
                </a:solidFill>
                <a:latin typeface="+mn-lt"/>
                <a:ea typeface="+mn-ea"/>
                <a:cs typeface="+mn-cs"/>
              </a:rPr>
              <a:t> </a:t>
            </a:r>
          </a:p>
          <a:p>
            <a:pPr lvl="0">
              <a:buFont typeface="Arial" pitchFamily="34" charset="0"/>
              <a:buNone/>
            </a:pPr>
            <a:endParaRPr lang="en-NZ" sz="1200" kern="1200" baseline="0" dirty="0" smtClean="0">
              <a:solidFill>
                <a:schemeClr val="tx1"/>
              </a:solidFill>
              <a:latin typeface="+mn-lt"/>
              <a:ea typeface="+mn-ea"/>
              <a:cs typeface="+mn-cs"/>
            </a:endParaRPr>
          </a:p>
          <a:p>
            <a:pPr lvl="0">
              <a:buFont typeface="Arial" pitchFamily="34" charset="0"/>
              <a:buNone/>
            </a:pPr>
            <a:r>
              <a:rPr lang="en-NZ" sz="1200" kern="1200" baseline="0" dirty="0" smtClean="0">
                <a:solidFill>
                  <a:schemeClr val="tx1"/>
                </a:solidFill>
                <a:latin typeface="+mn-lt"/>
                <a:ea typeface="+mn-ea"/>
                <a:cs typeface="+mn-cs"/>
              </a:rPr>
              <a:t>If all four cars arrive at about the same time, each will refrain from entering the intersection, this causes a  </a:t>
            </a:r>
            <a:r>
              <a:rPr lang="en-NZ" sz="1200" b="1" kern="1200" baseline="0" dirty="0" smtClean="0">
                <a:solidFill>
                  <a:schemeClr val="tx1"/>
                </a:solidFill>
                <a:latin typeface="+mn-lt"/>
                <a:ea typeface="+mn-ea"/>
                <a:cs typeface="+mn-cs"/>
              </a:rPr>
              <a:t>potential deadlock.</a:t>
            </a:r>
          </a:p>
          <a:p>
            <a:pPr lvl="1">
              <a:buFont typeface="Arial" pitchFamily="34" charset="0"/>
              <a:buChar char="•"/>
            </a:pPr>
            <a:r>
              <a:rPr lang="en-NZ" sz="1200" kern="1200" baseline="0" dirty="0" smtClean="0">
                <a:solidFill>
                  <a:schemeClr val="tx1"/>
                </a:solidFill>
                <a:latin typeface="+mn-lt"/>
                <a:ea typeface="+mn-ea"/>
                <a:cs typeface="+mn-cs"/>
              </a:rPr>
              <a:t>The deadlock is only potential, not actual, because the necessary resources are available for any of the cars to proceed. </a:t>
            </a:r>
          </a:p>
          <a:p>
            <a:pPr lvl="1">
              <a:buFont typeface="Arial" pitchFamily="34" charset="0"/>
              <a:buChar char="•"/>
            </a:pPr>
            <a:r>
              <a:rPr lang="en-NZ" sz="1200" kern="1200" baseline="0" dirty="0" smtClean="0">
                <a:solidFill>
                  <a:schemeClr val="tx1"/>
                </a:solidFill>
                <a:latin typeface="+mn-lt"/>
                <a:ea typeface="+mn-ea"/>
                <a:cs typeface="+mn-cs"/>
              </a:rPr>
              <a:t>If one car eventually does proceed, it can do so.</a:t>
            </a:r>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44</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45</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NZ" sz="1200" kern="1200" baseline="0" dirty="0" smtClean="0">
                <a:solidFill>
                  <a:schemeClr val="tx1"/>
                </a:solidFill>
                <a:latin typeface="+mn-lt"/>
                <a:ea typeface="+mn-ea"/>
                <a:cs typeface="+mn-cs"/>
              </a:rPr>
              <a:t>Only one thread at a time can acquire a spinlock.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NZ" sz="1200" kern="1200" baseline="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NZ" sz="1200" kern="1200" baseline="0" dirty="0" smtClean="0">
                <a:solidFill>
                  <a:schemeClr val="tx1"/>
                </a:solidFill>
                <a:latin typeface="+mn-lt"/>
                <a:ea typeface="+mn-ea"/>
                <a:cs typeface="+mn-cs"/>
              </a:rPr>
              <a:t>Any other thread attempting to acquire the same lock will keep trying (spinning) until it can acquire the lock.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NZ" sz="1200" kern="1200" baseline="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NZ" sz="1200" kern="1200" baseline="0" dirty="0" smtClean="0">
                <a:solidFill>
                  <a:schemeClr val="tx1"/>
                </a:solidFill>
                <a:latin typeface="+mn-lt"/>
                <a:ea typeface="+mn-ea"/>
                <a:cs typeface="+mn-cs"/>
              </a:rPr>
              <a:t>In essence a spinlock is  built on an integer location in memory that is checked by each thread before it enters its critical section. </a:t>
            </a:r>
          </a:p>
          <a:p>
            <a:pPr marL="457200" marR="0" lvl="1"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NZ" sz="1200" kern="1200" baseline="0" dirty="0" smtClean="0">
                <a:solidFill>
                  <a:schemeClr val="tx1"/>
                </a:solidFill>
                <a:latin typeface="+mn-lt"/>
                <a:ea typeface="+mn-ea"/>
                <a:cs typeface="+mn-cs"/>
              </a:rPr>
              <a:t> If the value is 0, the thread sets the value to 1 and enters its critical section. </a:t>
            </a:r>
          </a:p>
          <a:p>
            <a:pPr marL="457200" marR="0" lvl="1"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NZ" sz="1200" kern="1200" baseline="0" dirty="0" smtClean="0">
                <a:solidFill>
                  <a:schemeClr val="tx1"/>
                </a:solidFill>
                <a:latin typeface="+mn-lt"/>
                <a:ea typeface="+mn-ea"/>
                <a:cs typeface="+mn-cs"/>
              </a:rPr>
              <a:t> If the value is nonzero, the thread continually checks the value until it is zero. </a:t>
            </a:r>
          </a:p>
          <a:p>
            <a:pPr marL="0" marR="0" lvl="0"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NZ" sz="1200" kern="1200" baseline="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NZ" sz="1200" kern="1200" baseline="0" dirty="0" smtClean="0">
                <a:solidFill>
                  <a:schemeClr val="tx1"/>
                </a:solidFill>
                <a:latin typeface="+mn-lt"/>
                <a:ea typeface="+mn-ea"/>
                <a:cs typeface="+mn-cs"/>
              </a:rPr>
              <a:t>The spinlock is easy to implement but has the disadvantage that locked-out threads continue to execute in a busy-waiting mode. </a:t>
            </a:r>
          </a:p>
          <a:p>
            <a:pPr marL="457200" marR="0" lvl="1"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NZ" sz="1200" kern="1200" baseline="0" dirty="0" smtClean="0">
                <a:solidFill>
                  <a:schemeClr val="tx1"/>
                </a:solidFill>
                <a:latin typeface="+mn-lt"/>
                <a:ea typeface="+mn-ea"/>
                <a:cs typeface="+mn-cs"/>
              </a:rPr>
              <a:t> Thus spinlocks are most effective in situations where the wait time for acquiring a lock is expected to be very short, say on the order of less than two context changes.</a:t>
            </a:r>
          </a:p>
          <a:p>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46</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47</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Linux provides a semaphore interface corresponding to that in UNIX SVR4. </a:t>
            </a:r>
          </a:p>
          <a:p>
            <a:endParaRPr lang="en-NZ" dirty="0" smtClean="0"/>
          </a:p>
          <a:p>
            <a:r>
              <a:rPr lang="en-NZ" dirty="0" smtClean="0"/>
              <a:t>Internally, Linux provides an implementation of semaphores for its own use.</a:t>
            </a:r>
          </a:p>
          <a:p>
            <a:pPr lvl="1"/>
            <a:r>
              <a:rPr lang="en-NZ" dirty="0" smtClean="0"/>
              <a:t>That is, code that is part of the kernel can invoke kernel semaphores.</a:t>
            </a:r>
          </a:p>
          <a:p>
            <a:pPr lvl="0"/>
            <a:endParaRPr lang="en-NZ" dirty="0" smtClean="0"/>
          </a:p>
          <a:p>
            <a:pPr lvl="0"/>
            <a:r>
              <a:rPr lang="en-NZ" dirty="0" smtClean="0"/>
              <a:t>These kernel semaphores cannot be accessed directly by the user program via system calls.</a:t>
            </a:r>
          </a:p>
          <a:p>
            <a:pPr lvl="1"/>
            <a:r>
              <a:rPr lang="en-NZ" dirty="0" smtClean="0"/>
              <a:t>They are implemented as functions within the kernel and are thus more efficient than user-visible semaphores.</a:t>
            </a:r>
          </a:p>
          <a:p>
            <a:endParaRPr lang="en-NZ" dirty="0" smtClean="0"/>
          </a:p>
          <a:p>
            <a:r>
              <a:rPr lang="en-NZ" dirty="0" smtClean="0"/>
              <a:t>Linux provides three types of semaphore facilities in the kernel: </a:t>
            </a:r>
          </a:p>
          <a:p>
            <a:pPr lvl="1">
              <a:buFont typeface="Arial" pitchFamily="34" charset="0"/>
              <a:buChar char="•"/>
            </a:pPr>
            <a:r>
              <a:rPr lang="en-NZ" dirty="0" smtClean="0"/>
              <a:t> binary semaphores,</a:t>
            </a:r>
          </a:p>
          <a:p>
            <a:pPr lvl="1">
              <a:buFont typeface="Arial" pitchFamily="34" charset="0"/>
              <a:buChar char="•"/>
            </a:pPr>
            <a:r>
              <a:rPr lang="en-NZ" dirty="0" smtClean="0"/>
              <a:t> counting semaphores, and </a:t>
            </a:r>
          </a:p>
          <a:p>
            <a:pPr lvl="1">
              <a:buFont typeface="Arial" pitchFamily="34" charset="0"/>
              <a:buChar char="•"/>
            </a:pPr>
            <a:r>
              <a:rPr lang="en-NZ" dirty="0" smtClean="0"/>
              <a:t> reader-writer semaphores.</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48</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49</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In addition to the concurrency mechanisms of UNIX SVR4, Solaris supports four thread synchronization primitives:</a:t>
            </a:r>
          </a:p>
          <a:p>
            <a:pPr lvl="1"/>
            <a:r>
              <a:rPr lang="en-NZ" dirty="0" smtClean="0"/>
              <a:t>• Mutual exclusion (mutex) locks</a:t>
            </a:r>
          </a:p>
          <a:p>
            <a:pPr lvl="1"/>
            <a:r>
              <a:rPr lang="en-NZ" dirty="0" smtClean="0"/>
              <a:t>• Semaphores</a:t>
            </a:r>
          </a:p>
          <a:p>
            <a:pPr lvl="1"/>
            <a:r>
              <a:rPr lang="en-NZ" dirty="0" smtClean="0"/>
              <a:t>• Multiple readers, single writer (readers/writer) locks</a:t>
            </a:r>
          </a:p>
          <a:p>
            <a:pPr lvl="1"/>
            <a:r>
              <a:rPr lang="en-NZ" dirty="0" smtClean="0"/>
              <a:t>• Condition variables</a:t>
            </a:r>
          </a:p>
          <a:p>
            <a:pPr lvl="0"/>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51</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Movie button links to Solaris RW Lock animation/simulation http://gaia.ecs.csus.edu/~zhangd/oscal/SolarisRWLock/SolarisRWLock.html</a:t>
            </a:r>
          </a:p>
          <a:p>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53</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wait functions allow a thread to block its own execution. </a:t>
            </a:r>
          </a:p>
          <a:p>
            <a:pPr lvl="1">
              <a:buFont typeface="Arial" pitchFamily="34" charset="0"/>
              <a:buChar char="•"/>
            </a:pPr>
            <a:r>
              <a:rPr lang="en-NZ" dirty="0" smtClean="0"/>
              <a:t>The wait functions do not return until the specified criteria have been met.</a:t>
            </a:r>
          </a:p>
          <a:p>
            <a:pPr lvl="1">
              <a:buFont typeface="Arial" pitchFamily="34" charset="0"/>
              <a:buChar char="•"/>
            </a:pPr>
            <a:r>
              <a:rPr lang="en-NZ" dirty="0" smtClean="0"/>
              <a:t>The type of wait function determines the set of criteria used.</a:t>
            </a:r>
          </a:p>
          <a:p>
            <a:endParaRPr lang="en-NZ" dirty="0" smtClean="0"/>
          </a:p>
          <a:p>
            <a:r>
              <a:rPr lang="en-NZ" dirty="0" smtClean="0"/>
              <a:t>When a wait function is called, it checks whether the wait criteria have been met. </a:t>
            </a:r>
          </a:p>
          <a:p>
            <a:pPr lvl="1">
              <a:buFont typeface="Arial" pitchFamily="34" charset="0"/>
              <a:buChar char="•"/>
            </a:pPr>
            <a:r>
              <a:rPr lang="en-NZ" dirty="0" smtClean="0"/>
              <a:t> If the criteria have not been met, the calling thread enters the wait state. </a:t>
            </a:r>
          </a:p>
          <a:p>
            <a:pPr lvl="1">
              <a:buFont typeface="Arial" pitchFamily="34" charset="0"/>
              <a:buChar char="•"/>
            </a:pPr>
            <a:r>
              <a:rPr lang="en-NZ" dirty="0" smtClean="0"/>
              <a:t> It uses no processor time while waiting for the criteria to be met.</a:t>
            </a:r>
          </a:p>
          <a:p>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55</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first five object types in the table are specifically designed to support synchronization.</a:t>
            </a:r>
          </a:p>
          <a:p>
            <a:endParaRPr lang="en-NZ" dirty="0" smtClean="0"/>
          </a:p>
          <a:p>
            <a:r>
              <a:rPr lang="en-NZ" dirty="0" smtClean="0"/>
              <a:t>The remaining object types have other uses but also may be used for synchronization.</a:t>
            </a:r>
          </a:p>
          <a:p>
            <a:endParaRPr lang="en-NZ" dirty="0" smtClean="0"/>
          </a:p>
          <a:p>
            <a:r>
              <a:rPr lang="en-NZ" dirty="0" smtClean="0"/>
              <a:t>Each dispatcher object instance can be in either a signaled or unsignaled state.</a:t>
            </a:r>
          </a:p>
          <a:p>
            <a:endParaRPr lang="en-NZ" dirty="0" smtClean="0"/>
          </a:p>
          <a:p>
            <a:r>
              <a:rPr lang="en-NZ" dirty="0" smtClean="0"/>
              <a:t>A thread can be blocked on an object in an unsignaled state; </a:t>
            </a:r>
          </a:p>
          <a:p>
            <a:pPr lvl="1"/>
            <a:r>
              <a:rPr lang="en-NZ" dirty="0" smtClean="0"/>
              <a:t>the thread is released when the object enters the signaled state</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56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b="1" kern="1200" baseline="0" dirty="0" smtClean="0">
                <a:solidFill>
                  <a:schemeClr val="tx1"/>
                </a:solidFill>
                <a:latin typeface="+mn-lt"/>
                <a:ea typeface="+mn-ea"/>
                <a:cs typeface="+mn-cs"/>
              </a:rPr>
              <a:t>Animated Slide</a:t>
            </a:r>
          </a:p>
          <a:p>
            <a:pPr lvl="0">
              <a:buFont typeface="Arial" pitchFamily="34" charset="0"/>
              <a:buNone/>
            </a:pPr>
            <a:r>
              <a:rPr lang="en-NZ" sz="1200" b="1" i="1" kern="1200" baseline="0" dirty="0" smtClean="0">
                <a:solidFill>
                  <a:schemeClr val="tx1"/>
                </a:solidFill>
                <a:latin typeface="+mn-lt"/>
                <a:ea typeface="+mn-ea"/>
                <a:cs typeface="+mn-cs"/>
              </a:rPr>
              <a:t>Click 1</a:t>
            </a:r>
            <a:r>
              <a:rPr lang="en-NZ" sz="1200" b="0" i="0" kern="1200" baseline="0" dirty="0" smtClean="0">
                <a:solidFill>
                  <a:schemeClr val="tx1"/>
                </a:solidFill>
                <a:latin typeface="+mn-lt"/>
                <a:ea typeface="+mn-ea"/>
                <a:cs typeface="+mn-cs"/>
              </a:rPr>
              <a:t> Cars move to deadlock</a:t>
            </a:r>
          </a:p>
          <a:p>
            <a:pPr lvl="0">
              <a:buFont typeface="Arial" pitchFamily="34" charset="0"/>
              <a:buNone/>
            </a:pPr>
            <a:r>
              <a:rPr lang="en-NZ" sz="1200" b="1" i="1" kern="1200" baseline="0" dirty="0" smtClean="0">
                <a:solidFill>
                  <a:schemeClr val="tx1"/>
                </a:solidFill>
                <a:latin typeface="+mn-lt"/>
                <a:ea typeface="+mn-ea"/>
                <a:cs typeface="+mn-cs"/>
              </a:rPr>
              <a:t>Then  </a:t>
            </a:r>
            <a:r>
              <a:rPr lang="en-NZ" sz="1200" b="0" i="0" kern="1200" baseline="0" dirty="0" smtClean="0">
                <a:solidFill>
                  <a:schemeClr val="tx1"/>
                </a:solidFill>
                <a:latin typeface="+mn-lt"/>
                <a:ea typeface="+mn-ea"/>
                <a:cs typeface="+mn-cs"/>
              </a:rPr>
              <a:t>Cars announce their resource need</a:t>
            </a:r>
          </a:p>
          <a:p>
            <a:pPr lvl="0">
              <a:buFont typeface="Arial" pitchFamily="34" charset="0"/>
              <a:buNone/>
            </a:pPr>
            <a:endParaRPr lang="en-NZ" sz="1200" b="0" i="0" kern="1200" baseline="0" dirty="0" smtClean="0">
              <a:solidFill>
                <a:schemeClr val="tx1"/>
              </a:solidFill>
              <a:latin typeface="+mn-lt"/>
              <a:ea typeface="+mn-ea"/>
              <a:cs typeface="+mn-cs"/>
            </a:endParaRPr>
          </a:p>
          <a:p>
            <a:r>
              <a:rPr lang="en-NZ" sz="1200" b="1" i="1" kern="1200" baseline="0" dirty="0" smtClean="0">
                <a:solidFill>
                  <a:schemeClr val="tx1"/>
                </a:solidFill>
                <a:latin typeface="+mn-lt"/>
                <a:ea typeface="+mn-ea"/>
                <a:cs typeface="+mn-cs"/>
              </a:rPr>
              <a:t>But </a:t>
            </a:r>
            <a:r>
              <a:rPr lang="en-NZ" sz="1200" kern="1200" baseline="0" dirty="0" smtClean="0">
                <a:solidFill>
                  <a:schemeClr val="tx1"/>
                </a:solidFill>
                <a:latin typeface="+mn-lt"/>
                <a:ea typeface="+mn-ea"/>
                <a:cs typeface="+mn-cs"/>
              </a:rPr>
              <a:t>if all four cars ignore the rules and proceed (cautiously) into the intersection at the same time, then </a:t>
            </a:r>
            <a:r>
              <a:rPr lang="en-NZ" sz="1200" b="1" kern="1200" baseline="0" dirty="0" smtClean="0">
                <a:solidFill>
                  <a:schemeClr val="tx1"/>
                </a:solidFill>
                <a:latin typeface="+mn-lt"/>
                <a:ea typeface="+mn-ea"/>
                <a:cs typeface="+mn-cs"/>
              </a:rPr>
              <a:t>each car seizes one resource </a:t>
            </a:r>
            <a:r>
              <a:rPr lang="en-NZ" sz="1200" kern="1200" baseline="0" dirty="0" smtClean="0">
                <a:solidFill>
                  <a:schemeClr val="tx1"/>
                </a:solidFill>
                <a:latin typeface="+mn-lt"/>
                <a:ea typeface="+mn-ea"/>
                <a:cs typeface="+mn-cs"/>
              </a:rPr>
              <a:t>(one quadrant) but cannot proceed because the required second resource has already been seized by another car.</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This is an actual deadlock.</a:t>
            </a:r>
          </a:p>
          <a:p>
            <a:pPr lvl="0">
              <a:buFont typeface="Arial" pitchFamily="34" charset="0"/>
              <a:buNone/>
            </a:pPr>
            <a:endParaRPr lang="en-NZ" sz="1200" b="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dirty="0" smtClean="0"/>
              <a:t>Critical sections provide a synchronization mechanism similar to that provided by mutex objects, </a:t>
            </a:r>
          </a:p>
          <a:p>
            <a:pPr lvl="1"/>
            <a:r>
              <a:rPr lang="en-NZ" dirty="0" smtClean="0"/>
              <a:t>except that critical sections can be used only by the threads of a single process. </a:t>
            </a:r>
          </a:p>
          <a:p>
            <a:pPr lvl="0"/>
            <a:endParaRPr lang="en-NZ" dirty="0" smtClean="0"/>
          </a:p>
          <a:p>
            <a:pPr lvl="0"/>
            <a:r>
              <a:rPr lang="en-NZ" dirty="0" smtClean="0"/>
              <a:t>Event, mutex, and semaphore objects can also be used in a single process application, but critical sections provide a much faster, more efficient mechanism for mutual-exclusion synchronization.</a:t>
            </a:r>
          </a:p>
          <a:p>
            <a:pPr lvl="0"/>
            <a:endParaRPr lang="en-NZ" dirty="0" smtClean="0"/>
          </a:p>
          <a:p>
            <a:pPr lvl="0"/>
            <a:r>
              <a:rPr lang="en-NZ" dirty="0" smtClean="0"/>
              <a:t>Critical sections use a sophisticated algorithm when trying to acquire the mutex.</a:t>
            </a:r>
          </a:p>
          <a:p>
            <a:pPr lvl="1">
              <a:buFont typeface="Arial" pitchFamily="34" charset="0"/>
              <a:buChar char="•"/>
            </a:pPr>
            <a:r>
              <a:rPr lang="en-NZ" dirty="0" smtClean="0"/>
              <a:t> If the system is a multiprocessor, the code will attempt to acquire a spin-lock.</a:t>
            </a:r>
          </a:p>
          <a:p>
            <a:pPr lvl="1">
              <a:buFont typeface="Arial" pitchFamily="34" charset="0"/>
              <a:buChar char="•"/>
            </a:pPr>
            <a:r>
              <a:rPr lang="en-NZ" baseline="0" dirty="0" smtClean="0"/>
              <a:t> </a:t>
            </a:r>
            <a:r>
              <a:rPr lang="en-NZ" dirty="0" smtClean="0"/>
              <a:t>Effectively the spinlock optimizes for the case where the thread that currently owns the critical section is executing on another processor. </a:t>
            </a:r>
          </a:p>
          <a:p>
            <a:pPr lvl="1">
              <a:buFont typeface="Arial" pitchFamily="34" charset="0"/>
              <a:buChar char="•"/>
            </a:pPr>
            <a:r>
              <a:rPr lang="en-NZ" dirty="0" smtClean="0"/>
              <a:t> If the spinlock cannot be acquired within a reasonable number of iterations, a dispatcher object is used to block the thread so that the Kernel can dispatch another thread onto the processor.</a:t>
            </a:r>
          </a:p>
          <a:p>
            <a:pPr lvl="2">
              <a:buFont typeface="Arial" pitchFamily="34" charset="0"/>
              <a:buChar char="•"/>
            </a:pPr>
            <a:r>
              <a:rPr lang="en-NZ" dirty="0" smtClean="0"/>
              <a:t>The dispatcher object is only allocated as a last resort. </a:t>
            </a:r>
          </a:p>
          <a:p>
            <a:pPr lvl="0">
              <a:buFont typeface="Arial" pitchFamily="34" charset="0"/>
              <a:buNone/>
            </a:pPr>
            <a:endParaRPr lang="en-NZ" dirty="0" smtClean="0"/>
          </a:p>
          <a:p>
            <a:pPr lvl="0">
              <a:buFont typeface="Arial" pitchFamily="34" charset="0"/>
              <a:buNone/>
            </a:pPr>
            <a:r>
              <a:rPr lang="en-NZ" dirty="0" smtClean="0"/>
              <a:t>Most critical sections are needed for correctness, but in practice are rarely contended. By lazily allocating the</a:t>
            </a:r>
          </a:p>
          <a:p>
            <a:pPr lvl="0"/>
            <a:r>
              <a:rPr lang="en-NZ" dirty="0" smtClean="0"/>
              <a:t>dispatcher object the system saves significant amounts of kernel virtual memory.</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57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Each process needs exclusive use of both resources for a certain period of time. </a:t>
            </a:r>
          </a:p>
          <a:p>
            <a:r>
              <a:rPr lang="en-NZ" dirty="0" smtClean="0"/>
              <a:t>Two processes, P and Q, have the following general form:</a:t>
            </a:r>
          </a:p>
          <a:p>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Deadlock occurs if the Receive is blocking (i.e., the receiving process is blocked until the message is received). </a:t>
            </a:r>
          </a:p>
          <a:p>
            <a:endParaRPr lang="en-NZ" dirty="0" smtClean="0"/>
          </a:p>
          <a:p>
            <a:r>
              <a:rPr lang="en-NZ" dirty="0" smtClean="0"/>
              <a:t>A design error is the cause of the deadlock. </a:t>
            </a:r>
          </a:p>
          <a:p>
            <a:endParaRPr lang="en-NZ" dirty="0" smtClean="0"/>
          </a:p>
          <a:p>
            <a:r>
              <a:rPr lang="en-NZ" dirty="0" smtClean="0"/>
              <a:t>Such errors may be quite subtle and difficult to detect. </a:t>
            </a:r>
          </a:p>
          <a:p>
            <a:endParaRPr lang="en-NZ" dirty="0" smtClean="0"/>
          </a:p>
          <a:p>
            <a:r>
              <a:rPr lang="en-NZ" dirty="0" smtClean="0"/>
              <a:t>Furthermore, it may take a rare combination of events to cause the deadlock; thus a program could be in use for a considerable period of time, even years, before the deadlock actually occurs.</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F5D2D3F-B0F1-446B-B7CC-19B90EB0017B}" type="datetimeFigureOut">
              <a:rPr lang="en-US"/>
              <a:pPr>
                <a:defRPr/>
              </a:pPr>
              <a:t>3/17/2012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6FA4F69-47FA-46CC-8030-E13D0EF9E852}" type="slidenum">
              <a:rPr lang="en-US"/>
              <a:pPr>
                <a:defRPr/>
              </a:pPr>
              <a:t>‹#›</a:t>
            </a:fld>
            <a:endParaRPr lang="en-US" dirty="0"/>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AEB11F-C391-4BDD-82EB-6F3E13A9F9E1}" type="datetimeFigureOut">
              <a:rPr lang="en-US"/>
              <a:pPr>
                <a:defRPr/>
              </a:pPr>
              <a:t>3/17/2012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BF0D068-AB96-40B8-9FAA-4228627632C0}" type="slidenum">
              <a:rPr lang="en-US"/>
              <a:pPr>
                <a:defRPr/>
              </a:pPr>
              <a:t>‹#›</a:t>
            </a:fld>
            <a:endParaRPr lang="en-US" dirty="0"/>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2669FE-0345-4152-A335-E3D8B60CD5FA}" type="datetimeFigureOut">
              <a:rPr lang="en-US"/>
              <a:pPr>
                <a:defRPr/>
              </a:pPr>
              <a:t>3/17/2012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E7040A0-6A5C-4BDA-AED7-03967CF0473B}" type="slidenum">
              <a:rPr lang="en-US"/>
              <a:pPr>
                <a:defRPr/>
              </a:pPr>
              <a:t>‹#›</a:t>
            </a:fld>
            <a:endParaRPr lang="en-US" dirty="0"/>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56CD45C-81C4-4E27-A18A-8835B7066D8D}" type="datetimeFigureOut">
              <a:rPr lang="en-US"/>
              <a:pPr>
                <a:defRPr/>
              </a:pPr>
              <a:t>3/17/2012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F246AB-72DE-4829-A3EE-183283F17E51}" type="slidenum">
              <a:rPr lang="en-US"/>
              <a:pPr>
                <a:defRPr/>
              </a:pPr>
              <a:t>‹#›</a:t>
            </a:fld>
            <a:endParaRPr lang="en-US" dirty="0"/>
          </a:p>
        </p:txBody>
      </p:sp>
    </p:spTree>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DF4F1D-9F1B-4CA4-932E-311654E99826}" type="datetimeFigureOut">
              <a:rPr lang="en-US"/>
              <a:pPr>
                <a:defRPr/>
              </a:pPr>
              <a:t>3/17/2012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9217303-0E5B-4E24-BCA3-62F5881C102C}" type="slidenum">
              <a:rPr lang="en-US"/>
              <a:pPr>
                <a:defRPr/>
              </a:pPr>
              <a:t>‹#›</a:t>
            </a:fld>
            <a:endParaRPr lang="en-US" dirty="0"/>
          </a:p>
        </p:txBody>
      </p:sp>
    </p:spTree>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0E4233-E030-4D82-AE1D-06E871FCE686}" type="datetimeFigureOut">
              <a:rPr lang="en-US"/>
              <a:pPr>
                <a:defRPr/>
              </a:pPr>
              <a:t>3/17/2012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F17966-739A-4E4E-BEF8-5E9D65CAA6DD}" type="slidenum">
              <a:rPr lang="en-US"/>
              <a:pPr>
                <a:defRPr/>
              </a:pPr>
              <a:t>‹#›</a:t>
            </a:fld>
            <a:endParaRPr lang="en-US" dirty="0"/>
          </a:p>
        </p:txBody>
      </p:sp>
    </p:spTree>
  </p:cSld>
  <p:clrMapOvr>
    <a:masterClrMapping/>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7C5EE9E-C85E-43CC-91D6-50F7B4961BB7}" type="datetimeFigureOut">
              <a:rPr lang="en-US"/>
              <a:pPr>
                <a:defRPr/>
              </a:pPr>
              <a:t>3/17/2012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9B75778-597E-43D2-A71E-341C60964EE0}" type="slidenum">
              <a:rPr lang="en-US"/>
              <a:pPr>
                <a:defRPr/>
              </a:pPr>
              <a:t>‹#›</a:t>
            </a:fld>
            <a:endParaRPr lang="en-US" dirty="0"/>
          </a:p>
        </p:txBody>
      </p:sp>
    </p:spTree>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19F8884-1DEA-4C84-A489-E724713CC95E}" type="datetimeFigureOut">
              <a:rPr lang="en-US"/>
              <a:pPr>
                <a:defRPr/>
              </a:pPr>
              <a:t>3/17/2012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8D71189-8D0B-455A-87B2-3A89DCBF685D}" type="slidenum">
              <a:rPr lang="en-US"/>
              <a:pPr>
                <a:defRPr/>
              </a:pPr>
              <a:t>‹#›</a:t>
            </a:fld>
            <a:endParaRPr lang="en-US" dirty="0"/>
          </a:p>
        </p:txBody>
      </p:sp>
    </p:spTree>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2DFE5A-BFC9-454A-A87C-69BA4FE25A0F}" type="datetimeFigureOut">
              <a:rPr lang="en-US"/>
              <a:pPr>
                <a:defRPr/>
              </a:pPr>
              <a:t>3/17/2012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F5D2254-A369-4EE7-927D-AE713623071A}" type="slidenum">
              <a:rPr lang="en-US"/>
              <a:pPr>
                <a:defRPr/>
              </a:pPr>
              <a:t>‹#›</a:t>
            </a:fld>
            <a:endParaRPr lang="en-US" dirty="0"/>
          </a:p>
        </p:txBody>
      </p:sp>
    </p:spTree>
  </p:cSld>
  <p:clrMapOvr>
    <a:masterClrMapping/>
  </p:clrMapOvr>
  <p:transition>
    <p:pull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4A6603-BAC9-4FFA-BE72-57B7C0EDA50D}" type="datetimeFigureOut">
              <a:rPr lang="en-US"/>
              <a:pPr>
                <a:defRPr/>
              </a:pPr>
              <a:t>3/17/2012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269E04E-7B9E-40CB-AECA-9BEEF7D4B165}" type="slidenum">
              <a:rPr lang="en-US"/>
              <a:pPr>
                <a:defRPr/>
              </a:pPr>
              <a:t>‹#›</a:t>
            </a:fld>
            <a:endParaRPr lang="en-US" dirty="0"/>
          </a:p>
        </p:txBody>
      </p:sp>
    </p:spTree>
  </p:cSld>
  <p:clrMapOvr>
    <a:masterClrMapping/>
  </p:clrMapOvr>
  <p:transition>
    <p:pull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6F2E53-C0F0-49CC-8B3F-6BA3D019B99D}" type="datetimeFigureOut">
              <a:rPr lang="en-US"/>
              <a:pPr>
                <a:defRPr/>
              </a:pPr>
              <a:t>3/17/2012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A175EC1-C65E-447A-8CAE-CC74F7243464}" type="slidenum">
              <a:rPr lang="en-US"/>
              <a:pPr>
                <a:defRPr/>
              </a:pPr>
              <a:t>‹#›</a:t>
            </a:fld>
            <a:endParaRPr lang="en-US" dirty="0"/>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green.gif"/>
          <p:cNvPicPr>
            <a:picLocks noChangeAspect="1"/>
          </p:cNvPicPr>
          <p:nvPr userDrawn="1"/>
        </p:nvPicPr>
        <p:blipFill>
          <a:blip r:embed="rId2"/>
          <a:srcRect/>
          <a:stretch>
            <a:fillRect/>
          </a:stretch>
        </p:blipFill>
        <p:spPr bwMode="auto">
          <a:xfrm>
            <a:off x="8429625" y="5562600"/>
            <a:ext cx="714375" cy="838200"/>
          </a:xfrm>
          <a:prstGeom prst="rect">
            <a:avLst/>
          </a:prstGeom>
          <a:noFill/>
          <a:ln w="9525">
            <a:noFill/>
            <a:miter lim="800000"/>
            <a:headEnd/>
            <a:tailEnd/>
          </a:ln>
        </p:spPr>
      </p:pic>
      <p:pic>
        <p:nvPicPr>
          <p:cNvPr id="5" name="Picture 7" descr="hand.gif"/>
          <p:cNvPicPr>
            <a:picLocks noChangeAspect="1"/>
          </p:cNvPicPr>
          <p:nvPr userDrawn="1"/>
        </p:nvPicPr>
        <p:blipFill>
          <a:blip r:embed="rId3"/>
          <a:srcRect/>
          <a:stretch>
            <a:fillRect/>
          </a:stretch>
        </p:blipFill>
        <p:spPr bwMode="auto">
          <a:xfrm>
            <a:off x="0" y="6115050"/>
            <a:ext cx="1190625" cy="742950"/>
          </a:xfrm>
          <a:prstGeom prst="rect">
            <a:avLst/>
          </a:prstGeom>
          <a:noFill/>
          <a:ln w="9525">
            <a:noFill/>
            <a:miter lim="800000"/>
            <a:headEnd/>
            <a:tailEnd/>
          </a:ln>
        </p:spPr>
      </p:pic>
      <p:sp>
        <p:nvSpPr>
          <p:cNvPr id="6" name="Freeform 5"/>
          <p:cNvSpPr/>
          <p:nvPr userDrawn="1"/>
        </p:nvSpPr>
        <p:spPr>
          <a:xfrm>
            <a:off x="1171575" y="6124575"/>
            <a:ext cx="7286625" cy="219075"/>
          </a:xfrm>
          <a:custGeom>
            <a:avLst/>
            <a:gdLst>
              <a:gd name="connsiteX0" fmla="*/ 0 w 7286625"/>
              <a:gd name="connsiteY0" fmla="*/ 219075 h 219075"/>
              <a:gd name="connsiteX1" fmla="*/ 190500 w 7286625"/>
              <a:gd name="connsiteY1" fmla="*/ 180975 h 219075"/>
              <a:gd name="connsiteX2" fmla="*/ 2790825 w 7286625"/>
              <a:gd name="connsiteY2" fmla="*/ 171450 h 219075"/>
              <a:gd name="connsiteX3" fmla="*/ 2924175 w 7286625"/>
              <a:gd name="connsiteY3" fmla="*/ 152400 h 219075"/>
              <a:gd name="connsiteX4" fmla="*/ 3267075 w 7286625"/>
              <a:gd name="connsiteY4" fmla="*/ 133350 h 219075"/>
              <a:gd name="connsiteX5" fmla="*/ 3390900 w 7286625"/>
              <a:gd name="connsiteY5" fmla="*/ 123825 h 219075"/>
              <a:gd name="connsiteX6" fmla="*/ 3667125 w 7286625"/>
              <a:gd name="connsiteY6" fmla="*/ 85725 h 219075"/>
              <a:gd name="connsiteX7" fmla="*/ 3838575 w 7286625"/>
              <a:gd name="connsiteY7" fmla="*/ 76200 h 219075"/>
              <a:gd name="connsiteX8" fmla="*/ 4381500 w 7286625"/>
              <a:gd name="connsiteY8" fmla="*/ 47625 h 219075"/>
              <a:gd name="connsiteX9" fmla="*/ 4552950 w 7286625"/>
              <a:gd name="connsiteY9" fmla="*/ 38100 h 219075"/>
              <a:gd name="connsiteX10" fmla="*/ 4686300 w 7286625"/>
              <a:gd name="connsiteY10" fmla="*/ 28575 h 219075"/>
              <a:gd name="connsiteX11" fmla="*/ 5562600 w 7286625"/>
              <a:gd name="connsiteY11" fmla="*/ 0 h 219075"/>
              <a:gd name="connsiteX12" fmla="*/ 6486525 w 7286625"/>
              <a:gd name="connsiteY12" fmla="*/ 9525 h 219075"/>
              <a:gd name="connsiteX13" fmla="*/ 6581775 w 7286625"/>
              <a:gd name="connsiteY13" fmla="*/ 19050 h 219075"/>
              <a:gd name="connsiteX14" fmla="*/ 6715125 w 7286625"/>
              <a:gd name="connsiteY14" fmla="*/ 47625 h 219075"/>
              <a:gd name="connsiteX15" fmla="*/ 7210425 w 7286625"/>
              <a:gd name="connsiteY15" fmla="*/ 66675 h 219075"/>
              <a:gd name="connsiteX16" fmla="*/ 7286625 w 7286625"/>
              <a:gd name="connsiteY16" fmla="*/ 7620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86625" h="219075">
                <a:moveTo>
                  <a:pt x="0" y="219075"/>
                </a:moveTo>
                <a:cubicBezTo>
                  <a:pt x="67827" y="173857"/>
                  <a:pt x="45538" y="182475"/>
                  <a:pt x="190500" y="180975"/>
                </a:cubicBezTo>
                <a:lnTo>
                  <a:pt x="2790825" y="171450"/>
                </a:lnTo>
                <a:cubicBezTo>
                  <a:pt x="2835275" y="165100"/>
                  <a:pt x="2879529" y="157183"/>
                  <a:pt x="2924175" y="152400"/>
                </a:cubicBezTo>
                <a:cubicBezTo>
                  <a:pt x="3020054" y="142127"/>
                  <a:pt x="3181234" y="138255"/>
                  <a:pt x="3267075" y="133350"/>
                </a:cubicBezTo>
                <a:cubicBezTo>
                  <a:pt x="3308405" y="130988"/>
                  <a:pt x="3349625" y="127000"/>
                  <a:pt x="3390900" y="123825"/>
                </a:cubicBezTo>
                <a:cubicBezTo>
                  <a:pt x="3496096" y="104698"/>
                  <a:pt x="3551356" y="92157"/>
                  <a:pt x="3667125" y="85725"/>
                </a:cubicBezTo>
                <a:lnTo>
                  <a:pt x="3838575" y="76200"/>
                </a:lnTo>
                <a:cubicBezTo>
                  <a:pt x="4421283" y="38197"/>
                  <a:pt x="3784538" y="73028"/>
                  <a:pt x="4381500" y="47625"/>
                </a:cubicBezTo>
                <a:cubicBezTo>
                  <a:pt x="4438686" y="45192"/>
                  <a:pt x="4495823" y="41670"/>
                  <a:pt x="4552950" y="38100"/>
                </a:cubicBezTo>
                <a:cubicBezTo>
                  <a:pt x="4597426" y="35320"/>
                  <a:pt x="4641768" y="30255"/>
                  <a:pt x="4686300" y="28575"/>
                </a:cubicBezTo>
                <a:lnTo>
                  <a:pt x="5562600" y="0"/>
                </a:lnTo>
                <a:lnTo>
                  <a:pt x="6486525" y="9525"/>
                </a:lnTo>
                <a:cubicBezTo>
                  <a:pt x="6518428" y="10121"/>
                  <a:pt x="6550352" y="13505"/>
                  <a:pt x="6581775" y="19050"/>
                </a:cubicBezTo>
                <a:cubicBezTo>
                  <a:pt x="6696351" y="39269"/>
                  <a:pt x="6600009" y="39686"/>
                  <a:pt x="6715125" y="47625"/>
                </a:cubicBezTo>
                <a:cubicBezTo>
                  <a:pt x="6818795" y="54775"/>
                  <a:pt x="7128867" y="63956"/>
                  <a:pt x="7210425" y="66675"/>
                </a:cubicBezTo>
                <a:cubicBezTo>
                  <a:pt x="7254060" y="81220"/>
                  <a:pt x="7228960" y="76200"/>
                  <a:pt x="7286625" y="7620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pic>
        <p:nvPicPr>
          <p:cNvPr id="7" name="Picture 9" descr="top.gif"/>
          <p:cNvPicPr>
            <a:picLocks noChangeAspect="1"/>
          </p:cNvPicPr>
          <p:nvPr userDrawn="1"/>
        </p:nvPicPr>
        <p:blipFill>
          <a:blip r:embed="rId4"/>
          <a:srcRect/>
          <a:stretch>
            <a:fillRect/>
          </a:stretch>
        </p:blipFill>
        <p:spPr bwMode="auto">
          <a:xfrm rot="18850181">
            <a:off x="-155575" y="330200"/>
            <a:ext cx="2000250" cy="10477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953000"/>
          </a:xfrm>
          <a:ln>
            <a:noFill/>
          </a:ln>
        </p:spPr>
        <p:txBody>
          <a:bodyPr/>
          <a:lstStyle>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4AA9AB-7925-475F-87E4-57F6EF092961}" type="datetimeFigureOut">
              <a:rPr lang="en-US"/>
              <a:pPr>
                <a:defRPr/>
              </a:pPr>
              <a:t>3/17/2012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A6BC3C-EF4C-4932-8208-7FBB5701A0AF}" type="slidenum">
              <a:rPr lang="en-US"/>
              <a:pPr>
                <a:defRPr/>
              </a:pPr>
              <a:t>‹#›</a:t>
            </a:fld>
            <a:endParaRPr lang="en-US" dirty="0"/>
          </a:p>
        </p:txBody>
      </p:sp>
    </p:spTree>
  </p:cSld>
  <p:clrMapOvr>
    <a:masterClrMapping/>
  </p:clrMapOvr>
  <p:transition>
    <p:pull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9C3780-DD3C-46A5-8303-4579155A8DB3}" type="datetimeFigureOut">
              <a:rPr lang="en-US"/>
              <a:pPr>
                <a:defRPr/>
              </a:pPr>
              <a:t>3/17/2012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12BAF33-582B-4B0D-B27A-32E91EEEB040}" type="slidenum">
              <a:rPr lang="en-US"/>
              <a:pPr>
                <a:defRPr/>
              </a:pPr>
              <a:t>‹#›</a:t>
            </a:fld>
            <a:endParaRPr lang="en-US" dirty="0"/>
          </a:p>
        </p:txBody>
      </p:sp>
    </p:spTree>
  </p:cSld>
  <p:clrMapOvr>
    <a:masterClrMapping/>
  </p:clrMapOvr>
  <p:transition>
    <p:pull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3C4502-BF88-49E9-A189-5718D68C95C9}" type="datetimeFigureOut">
              <a:rPr lang="en-US"/>
              <a:pPr>
                <a:defRPr/>
              </a:pPr>
              <a:t>3/17/2012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A835F4E-BD93-49E1-84D0-363BA31979D7}" type="slidenum">
              <a:rPr lang="en-US"/>
              <a:pPr>
                <a:defRPr/>
              </a:pPr>
              <a:t>‹#›</a:t>
            </a:fld>
            <a:endParaRPr lang="en-US" dirty="0"/>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0F29AB0-274B-47BE-985F-46164E2F9B8D}" type="datetimeFigureOut">
              <a:rPr lang="en-US"/>
              <a:pPr>
                <a:defRPr/>
              </a:pPr>
              <a:t>3/17/2012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3238FDB-2D8C-4804-B582-7DB90366B95F}" type="slidenum">
              <a:rPr lang="en-US"/>
              <a:pPr>
                <a:defRPr/>
              </a:pPr>
              <a:t>‹#›</a:t>
            </a:fld>
            <a:endParaRPr lang="en-US" dirty="0"/>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F0B030-1580-4866-BCBB-5B9DCBDFAB68}" type="datetimeFigureOut">
              <a:rPr lang="en-US"/>
              <a:pPr>
                <a:defRPr/>
              </a:pPr>
              <a:t>3/17/2012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D77EB8B-B6EB-443D-9CB4-B019CEC8F476}" type="slidenum">
              <a:rPr lang="en-US"/>
              <a:pPr>
                <a:defRPr/>
              </a:pPr>
              <a:t>‹#›</a:t>
            </a:fld>
            <a:endParaRPr lang="en-US" dirty="0"/>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0FF0F97-1060-4EBF-B543-874A8397FCDC}" type="datetimeFigureOut">
              <a:rPr lang="en-US"/>
              <a:pPr>
                <a:defRPr/>
              </a:pPr>
              <a:t>3/17/2012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D56104A5-FF6A-4891-8FE3-D539A7A66E05}" type="slidenum">
              <a:rPr lang="en-US"/>
              <a:pPr>
                <a:defRPr/>
              </a:pPr>
              <a:t>‹#›</a:t>
            </a:fld>
            <a:endParaRPr lang="en-US" dirty="0"/>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848A180-20FC-43E6-ACF2-E4D2D7D4238C}" type="datetimeFigureOut">
              <a:rPr lang="en-US"/>
              <a:pPr>
                <a:defRPr/>
              </a:pPr>
              <a:t>3/17/2012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7012834-41A2-49E3-8762-B14EE3F5CFB1}" type="slidenum">
              <a:rPr lang="en-US"/>
              <a:pPr>
                <a:defRPr/>
              </a:pPr>
              <a:t>‹#›</a:t>
            </a:fld>
            <a:endParaRPr lang="en-US" dirty="0"/>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242E86-E886-49FE-9E81-CBA74FDF21F4}" type="datetimeFigureOut">
              <a:rPr lang="en-US"/>
              <a:pPr>
                <a:defRPr/>
              </a:pPr>
              <a:t>3/17/2012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A9A6F0D-A611-4358-861D-7B01E8303898}" type="slidenum">
              <a:rPr lang="en-US"/>
              <a:pPr>
                <a:defRPr/>
              </a:pPr>
              <a:t>‹#›</a:t>
            </a:fld>
            <a:endParaRPr lang="en-US" dirty="0"/>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E854A5-A6D3-4FF2-A83D-4A92E35723B6}" type="datetimeFigureOut">
              <a:rPr lang="en-US"/>
              <a:pPr>
                <a:defRPr/>
              </a:pPr>
              <a:t>3/17/2012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AB79F47-3AF0-4617-BC60-2E592392BB48}" type="slidenum">
              <a:rPr lang="en-US"/>
              <a:pPr>
                <a:defRPr/>
              </a:pPr>
              <a:t>‹#›</a:t>
            </a:fld>
            <a:endParaRPr lang="en-US" dirty="0"/>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FCA2E3-A4EC-4D3C-A723-C30C7527518B}" type="datetimeFigureOut">
              <a:rPr lang="en-US"/>
              <a:pPr>
                <a:defRPr/>
              </a:pPr>
              <a:t>3/17/2012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ADF8B95-FD24-4BC4-B430-69A3136D11E0}" type="slidenum">
              <a:rPr lang="en-US"/>
              <a:pPr>
                <a:defRPr/>
              </a:pPr>
              <a:t>‹#›</a:t>
            </a:fld>
            <a:endParaRPr lang="en-US" dirty="0"/>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E62B1BE-7229-4612-B077-302E9FB27D58}" type="datetimeFigureOut">
              <a:rPr lang="en-US"/>
              <a:pPr>
                <a:defRPr/>
              </a:pPr>
              <a:t>3/17/2012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4367C90-D8D8-4A11-9BC3-E7451ACC5EB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9" r:id="rId1"/>
    <p:sldLayoutId id="2147483740"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p:pull dir="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defRPr>
      </a:lvl2pPr>
      <a:lvl3pPr algn="ctr" rtl="0" eaLnBrk="0" fontAlgn="base" hangingPunct="0">
        <a:spcBef>
          <a:spcPct val="0"/>
        </a:spcBef>
        <a:spcAft>
          <a:spcPct val="0"/>
        </a:spcAft>
        <a:defRPr sz="4400">
          <a:solidFill>
            <a:schemeClr val="tx1"/>
          </a:solidFill>
          <a:latin typeface="Arial" pitchFamily="34" charset="0"/>
        </a:defRPr>
      </a:lvl3pPr>
      <a:lvl4pPr algn="ctr" rtl="0" eaLnBrk="0" fontAlgn="base" hangingPunct="0">
        <a:spcBef>
          <a:spcPct val="0"/>
        </a:spcBef>
        <a:spcAft>
          <a:spcPct val="0"/>
        </a:spcAft>
        <a:defRPr sz="4400">
          <a:solidFill>
            <a:schemeClr val="tx1"/>
          </a:solidFill>
          <a:latin typeface="Arial" pitchFamily="34" charset="0"/>
        </a:defRPr>
      </a:lvl4pPr>
      <a:lvl5pPr algn="ctr" rtl="0" eaLnBrk="0" fontAlgn="base" hangingPunct="0">
        <a:spcBef>
          <a:spcPct val="0"/>
        </a:spcBef>
        <a:spcAft>
          <a:spcPct val="0"/>
        </a:spcAft>
        <a:defRPr sz="4400">
          <a:solidFill>
            <a:schemeClr val="tx1"/>
          </a:solidFill>
          <a:latin typeface="Arial" pitchFamily="34" charset="0"/>
        </a:defRPr>
      </a:lvl5pPr>
      <a:lvl6pPr marL="457200" algn="ctr" rtl="0" fontAlgn="base">
        <a:spcBef>
          <a:spcPct val="0"/>
        </a:spcBef>
        <a:spcAft>
          <a:spcPct val="0"/>
        </a:spcAft>
        <a:defRPr sz="4400">
          <a:solidFill>
            <a:schemeClr val="tx1"/>
          </a:solidFill>
          <a:latin typeface="Arial" pitchFamily="34" charset="0"/>
        </a:defRPr>
      </a:lvl6pPr>
      <a:lvl7pPr marL="914400" algn="ctr" rtl="0" fontAlgn="base">
        <a:spcBef>
          <a:spcPct val="0"/>
        </a:spcBef>
        <a:spcAft>
          <a:spcPct val="0"/>
        </a:spcAft>
        <a:defRPr sz="4400">
          <a:solidFill>
            <a:schemeClr val="tx1"/>
          </a:solidFill>
          <a:latin typeface="Arial" pitchFamily="34" charset="0"/>
        </a:defRPr>
      </a:lvl7pPr>
      <a:lvl8pPr marL="1371600" algn="ctr" rtl="0" fontAlgn="base">
        <a:spcBef>
          <a:spcPct val="0"/>
        </a:spcBef>
        <a:spcAft>
          <a:spcPct val="0"/>
        </a:spcAft>
        <a:defRPr sz="4400">
          <a:solidFill>
            <a:schemeClr val="tx1"/>
          </a:solidFill>
          <a:latin typeface="Arial" pitchFamily="34" charset="0"/>
        </a:defRPr>
      </a:lvl8pPr>
      <a:lvl9pPr marL="1828800" algn="ctr" rtl="0" fontAlgn="base">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01CF5B1-68BC-4F44-89BE-2F24F67B5729}" type="datetimeFigureOut">
              <a:rPr lang="en-US"/>
              <a:pPr>
                <a:defRPr/>
              </a:pPr>
              <a:t>3/17/2012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69DAB5F-4C32-47E8-A254-E438E2D0D3F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ransition>
    <p:pull dir="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gaia.ecs.csus.edu/~zhangd/oscal/Banker/Banker.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transparent.gif"/>
          <p:cNvPicPr>
            <a:picLocks noChangeAspect="1"/>
          </p:cNvPicPr>
          <p:nvPr/>
        </p:nvPicPr>
        <p:blipFill>
          <a:blip r:embed="rId3"/>
          <a:srcRect/>
          <a:stretch>
            <a:fillRect/>
          </a:stretch>
        </p:blipFill>
        <p:spPr bwMode="auto">
          <a:xfrm>
            <a:off x="2430463" y="1676400"/>
            <a:ext cx="4046537" cy="4233863"/>
          </a:xfrm>
          <a:prstGeom prst="rect">
            <a:avLst/>
          </a:prstGeom>
          <a:noFill/>
          <a:ln w="9525">
            <a:noFill/>
            <a:miter lim="800000"/>
            <a:headEnd/>
            <a:tailEnd/>
          </a:ln>
        </p:spPr>
      </p:pic>
      <p:sp>
        <p:nvSpPr>
          <p:cNvPr id="4099" name="Title 1"/>
          <p:cNvSpPr>
            <a:spLocks noGrp="1"/>
          </p:cNvSpPr>
          <p:nvPr>
            <p:ph type="ctrTitle"/>
          </p:nvPr>
        </p:nvSpPr>
        <p:spPr>
          <a:xfrm>
            <a:off x="685800" y="2644775"/>
            <a:ext cx="7772400" cy="1470025"/>
          </a:xfrm>
        </p:spPr>
        <p:txBody>
          <a:bodyPr/>
          <a:lstStyle/>
          <a:p>
            <a:pPr eaLnBrk="1" hangingPunct="1"/>
            <a:r>
              <a:rPr lang="en-US" dirty="0" smtClean="0"/>
              <a:t>Chapter 6</a:t>
            </a:r>
            <a:br>
              <a:rPr lang="en-US" dirty="0" smtClean="0"/>
            </a:br>
            <a:r>
              <a:rPr lang="en-US" dirty="0" smtClean="0"/>
              <a:t>Concurrency: Deadlock and Starvation</a:t>
            </a:r>
          </a:p>
        </p:txBody>
      </p:sp>
      <p:sp>
        <p:nvSpPr>
          <p:cNvPr id="3" name="Subtitle 2"/>
          <p:cNvSpPr>
            <a:spLocks noGrp="1"/>
          </p:cNvSpPr>
          <p:nvPr>
            <p:ph type="subTitle" idx="1"/>
          </p:nvPr>
        </p:nvSpPr>
        <p:spPr>
          <a:xfrm>
            <a:off x="1371600" y="152400"/>
            <a:ext cx="6400800" cy="1752600"/>
          </a:xfrm>
        </p:spPr>
        <p:txBody>
          <a:bodyPr rtlCol="0">
            <a:normAutofit fontScale="92500"/>
          </a:bodyPr>
          <a:lstStyle/>
          <a:p>
            <a:pPr eaLnBrk="1" fontAlgn="auto" hangingPunct="1">
              <a:spcAft>
                <a:spcPts val="0"/>
              </a:spcAft>
              <a:buFont typeface="Arial" pitchFamily="34" charset="0"/>
              <a:buNone/>
              <a:defRPr/>
            </a:pPr>
            <a:r>
              <a:rPr lang="en-US" i="1" dirty="0" smtClean="0"/>
              <a:t>Operating Systems:</a:t>
            </a:r>
            <a:br>
              <a:rPr lang="en-US" i="1" dirty="0" smtClean="0"/>
            </a:br>
            <a:r>
              <a:rPr lang="en-US" i="1" dirty="0" smtClean="0"/>
              <a:t>Internals and Design Principles, 6/E</a:t>
            </a:r>
            <a:br>
              <a:rPr lang="en-US" i="1" dirty="0" smtClean="0"/>
            </a:br>
            <a:r>
              <a:rPr lang="en-US" dirty="0" smtClean="0"/>
              <a:t>William Stallings</a:t>
            </a:r>
            <a:endParaRPr lang="en-US" i="1" dirty="0" smtClean="0"/>
          </a:p>
        </p:txBody>
      </p:sp>
      <p:sp>
        <p:nvSpPr>
          <p:cNvPr id="4" name="Footer Placeholder 3"/>
          <p:cNvSpPr>
            <a:spLocks noGrp="1"/>
          </p:cNvSpPr>
          <p:nvPr>
            <p:ph type="ftr" sz="quarter" idx="11"/>
          </p:nvPr>
        </p:nvSpPr>
        <p:spPr>
          <a:xfrm>
            <a:off x="2667000" y="6096000"/>
            <a:ext cx="3352800" cy="625475"/>
          </a:xfrm>
        </p:spPr>
        <p:txBody>
          <a:bodyPr/>
          <a:lstStyle/>
          <a:p>
            <a:pPr>
              <a:defRPr/>
            </a:pPr>
            <a:r>
              <a:rPr lang="en-US" dirty="0" smtClean="0"/>
              <a:t>Dave Bremer</a:t>
            </a:r>
          </a:p>
          <a:p>
            <a:pPr>
              <a:defRPr/>
            </a:pPr>
            <a:r>
              <a:rPr lang="en-US" dirty="0" smtClean="0"/>
              <a:t>Otago Polytechnic, N.Z.</a:t>
            </a:r>
            <a:br>
              <a:rPr lang="en-US" dirty="0" smtClean="0"/>
            </a:br>
            <a:r>
              <a:rPr lang="en-US" dirty="0" smtClean="0"/>
              <a:t>©2008, Prentice Hall</a:t>
            </a:r>
            <a:br>
              <a:rPr lang="en-US" dirty="0" smtClean="0"/>
            </a:br>
            <a:endParaRPr 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 of </a:t>
            </a:r>
            <a:br>
              <a:rPr lang="en-NZ" dirty="0" smtClean="0"/>
            </a:br>
            <a:r>
              <a:rPr lang="en-NZ" dirty="0" smtClean="0"/>
              <a:t>Reuse Deadlock</a:t>
            </a:r>
            <a:endParaRPr lang="en-NZ" dirty="0"/>
          </a:p>
        </p:txBody>
      </p:sp>
      <p:sp>
        <p:nvSpPr>
          <p:cNvPr id="3" name="Content Placeholder 2"/>
          <p:cNvSpPr>
            <a:spLocks noGrp="1"/>
          </p:cNvSpPr>
          <p:nvPr>
            <p:ph idx="1"/>
          </p:nvPr>
        </p:nvSpPr>
        <p:spPr/>
        <p:txBody>
          <a:bodyPr/>
          <a:lstStyle/>
          <a:p>
            <a:r>
              <a:rPr lang="en-NZ" dirty="0" smtClean="0"/>
              <a:t>Consider two processes that compete for exclusive access to a disk file D and a tape drive T.</a:t>
            </a:r>
          </a:p>
          <a:p>
            <a:r>
              <a:rPr lang="en-NZ" dirty="0" smtClean="0"/>
              <a:t>Deadlock occurs if each process holds one resource and requests the other.</a:t>
            </a:r>
            <a:endParaRPr lang="en-NZ"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Consumable Resources</a:t>
            </a:r>
            <a:endParaRPr lang="en-US" dirty="0"/>
          </a:p>
        </p:txBody>
      </p:sp>
      <p:sp>
        <p:nvSpPr>
          <p:cNvPr id="3" name="Content Placeholder 2"/>
          <p:cNvSpPr>
            <a:spLocks noGrp="1"/>
          </p:cNvSpPr>
          <p:nvPr>
            <p:ph idx="1"/>
          </p:nvPr>
        </p:nvSpPr>
        <p:spPr/>
        <p:txBody>
          <a:bodyPr/>
          <a:lstStyle/>
          <a:p>
            <a:r>
              <a:rPr lang="en-US" dirty="0" smtClean="0"/>
              <a:t>Such as Interrupts, signals, messages, and information in I/O buffers</a:t>
            </a:r>
          </a:p>
          <a:p>
            <a:r>
              <a:rPr lang="en-US" dirty="0" smtClean="0"/>
              <a:t>Deadlock may occur if a Receive message is blocking</a:t>
            </a:r>
          </a:p>
          <a:p>
            <a:r>
              <a:rPr lang="en-US" dirty="0" smtClean="0"/>
              <a:t>May take a rare combination of events to cause deadlock</a:t>
            </a:r>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Deadlock</a:t>
            </a:r>
            <a:endParaRPr lang="en-US" dirty="0"/>
          </a:p>
        </p:txBody>
      </p:sp>
      <p:sp>
        <p:nvSpPr>
          <p:cNvPr id="3" name="Content Placeholder 2"/>
          <p:cNvSpPr>
            <a:spLocks noGrp="1"/>
          </p:cNvSpPr>
          <p:nvPr>
            <p:ph idx="1"/>
          </p:nvPr>
        </p:nvSpPr>
        <p:spPr>
          <a:xfrm>
            <a:off x="457200" y="1600200"/>
            <a:ext cx="8229600" cy="2362200"/>
          </a:xfrm>
        </p:spPr>
        <p:txBody>
          <a:bodyPr/>
          <a:lstStyle/>
          <a:p>
            <a:r>
              <a:rPr lang="en-NZ" dirty="0" smtClean="0"/>
              <a:t>Consider a  pair of processes, in which each process attempts to receive a message from the other process and then send a message to the other process</a:t>
            </a:r>
            <a:endParaRPr lang="en-US" dirty="0"/>
          </a:p>
        </p:txBody>
      </p:sp>
      <p:pic>
        <p:nvPicPr>
          <p:cNvPr id="5122" name="Picture 2"/>
          <p:cNvPicPr>
            <a:picLocks noChangeAspect="1" noChangeArrowheads="1"/>
          </p:cNvPicPr>
          <p:nvPr/>
        </p:nvPicPr>
        <p:blipFill>
          <a:blip r:embed="rId3"/>
          <a:srcRect/>
          <a:stretch>
            <a:fillRect/>
          </a:stretch>
        </p:blipFill>
        <p:spPr bwMode="auto">
          <a:xfrm>
            <a:off x="1857375" y="4067175"/>
            <a:ext cx="5429250" cy="17240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r>
              <a:rPr lang="en-NZ" dirty="0" smtClean="0"/>
              <a:t>Principles </a:t>
            </a:r>
            <a:r>
              <a:rPr lang="en-NZ" dirty="0" smtClean="0"/>
              <a:t>of Deadlock</a:t>
            </a:r>
          </a:p>
          <a:p>
            <a:r>
              <a:rPr lang="en-NZ" dirty="0">
                <a:solidFill>
                  <a:schemeClr val="accent1">
                    <a:lumMod val="75000"/>
                  </a:schemeClr>
                </a:solidFill>
              </a:rPr>
              <a:t>Dining Philosophers Problem</a:t>
            </a:r>
          </a:p>
          <a:p>
            <a:r>
              <a:rPr lang="en-NZ" dirty="0" smtClean="0"/>
              <a:t>Deadlock Prevention</a:t>
            </a:r>
            <a:endParaRPr lang="en-NZ" dirty="0" smtClean="0"/>
          </a:p>
          <a:p>
            <a:r>
              <a:rPr lang="en-NZ" dirty="0" smtClean="0"/>
              <a:t>Deadlock Avoidance</a:t>
            </a:r>
          </a:p>
          <a:p>
            <a:r>
              <a:rPr lang="en-NZ" dirty="0" smtClean="0"/>
              <a:t>Deadlock </a:t>
            </a:r>
            <a:r>
              <a:rPr lang="en-NZ" dirty="0" smtClean="0"/>
              <a:t>Detection</a:t>
            </a:r>
            <a:endParaRPr lang="en-NZ" dirty="0" smtClean="0"/>
          </a:p>
          <a:p>
            <a:r>
              <a:rPr lang="en-NZ" dirty="0" smtClean="0"/>
              <a:t>An Integrated deadlock strategy</a:t>
            </a:r>
          </a:p>
          <a:p>
            <a:r>
              <a:rPr lang="en-NZ" dirty="0" smtClean="0"/>
              <a:t>Concurrency </a:t>
            </a:r>
            <a:r>
              <a:rPr lang="en-NZ" dirty="0" smtClean="0"/>
              <a:t>Mechanisms in UNIX, Linux, Solaris and Windows</a:t>
            </a:r>
          </a:p>
        </p:txBody>
      </p:sp>
      <p:cxnSp>
        <p:nvCxnSpPr>
          <p:cNvPr id="4" name="Straight Arrow Connector 3"/>
          <p:cNvCxnSpPr/>
          <p:nvPr/>
        </p:nvCxnSpPr>
        <p:spPr>
          <a:xfrm>
            <a:off x="156693" y="2436812"/>
            <a:ext cx="6858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95471458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Dining Philosophers</a:t>
            </a:r>
            <a:br>
              <a:rPr lang="en-US" dirty="0" smtClean="0"/>
            </a:br>
            <a:r>
              <a:rPr lang="en-US" dirty="0" smtClean="0"/>
              <a:t> Problem: Scenario</a:t>
            </a:r>
            <a:endParaRPr lang="en-US" dirty="0"/>
          </a:p>
        </p:txBody>
      </p:sp>
      <p:pic>
        <p:nvPicPr>
          <p:cNvPr id="4" name="Content Placeholder 3" descr="Fig06_11.gif"/>
          <p:cNvPicPr>
            <a:picLocks noGrp="1" noChangeAspect="1"/>
          </p:cNvPicPr>
          <p:nvPr>
            <p:ph idx="1"/>
          </p:nvPr>
        </p:nvPicPr>
        <p:blipFill>
          <a:blip r:embed="rId3"/>
          <a:stretch>
            <a:fillRect/>
          </a:stretch>
        </p:blipFill>
        <p:spPr>
          <a:xfrm>
            <a:off x="2057400" y="1392444"/>
            <a:ext cx="4737337" cy="5465556"/>
          </a:xfrm>
        </p:spPr>
      </p:pic>
    </p:spTree>
    <p:extLst>
      <p:ext uri="{BB962C8B-B14F-4D97-AF65-F5344CB8AC3E}">
        <p14:creationId xmlns:p14="http://schemas.microsoft.com/office/powerpoint/2010/main" val="158619051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Problem</a:t>
            </a:r>
            <a:endParaRPr lang="en-NZ" dirty="0"/>
          </a:p>
        </p:txBody>
      </p:sp>
      <p:sp>
        <p:nvSpPr>
          <p:cNvPr id="3" name="Content Placeholder 2"/>
          <p:cNvSpPr>
            <a:spLocks noGrp="1"/>
          </p:cNvSpPr>
          <p:nvPr>
            <p:ph idx="1"/>
          </p:nvPr>
        </p:nvSpPr>
        <p:spPr/>
        <p:txBody>
          <a:bodyPr/>
          <a:lstStyle/>
          <a:p>
            <a:r>
              <a:rPr lang="en-NZ" dirty="0" smtClean="0"/>
              <a:t>Devise a ritual (algorithm) that will allow the philosophers to eat.</a:t>
            </a:r>
          </a:p>
          <a:p>
            <a:pPr lvl="1"/>
            <a:r>
              <a:rPr lang="en-NZ" dirty="0" smtClean="0"/>
              <a:t>No two philosophers can use the same fork at the same time (mutual exclusion)</a:t>
            </a:r>
          </a:p>
          <a:p>
            <a:pPr lvl="1"/>
            <a:r>
              <a:rPr lang="en-NZ" dirty="0" smtClean="0"/>
              <a:t>No philosopher must starve to death (avoid deadlock and starvation … literally!)</a:t>
            </a:r>
          </a:p>
        </p:txBody>
      </p:sp>
    </p:spTree>
    <p:extLst>
      <p:ext uri="{BB962C8B-B14F-4D97-AF65-F5344CB8AC3E}">
        <p14:creationId xmlns:p14="http://schemas.microsoft.com/office/powerpoint/2010/main" val="34684829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first solution using semaphores</a:t>
            </a:r>
            <a:endParaRPr lang="en-US" dirty="0"/>
          </a:p>
        </p:txBody>
      </p:sp>
      <p:pic>
        <p:nvPicPr>
          <p:cNvPr id="4" name="Content Placeholder 3" descr="Fig06_12.gif"/>
          <p:cNvPicPr>
            <a:picLocks noGrp="1" noChangeAspect="1"/>
          </p:cNvPicPr>
          <p:nvPr>
            <p:ph idx="1"/>
          </p:nvPr>
        </p:nvPicPr>
        <p:blipFill>
          <a:blip r:embed="rId3"/>
          <a:stretch>
            <a:fillRect/>
          </a:stretch>
        </p:blipFill>
        <p:spPr>
          <a:xfrm>
            <a:off x="742679" y="1676400"/>
            <a:ext cx="8012118" cy="5181600"/>
          </a:xfrm>
        </p:spPr>
      </p:pic>
    </p:spTree>
    <p:extLst>
      <p:ext uri="{BB962C8B-B14F-4D97-AF65-F5344CB8AC3E}">
        <p14:creationId xmlns:p14="http://schemas.microsoft.com/office/powerpoint/2010/main" val="62079058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deadlock</a:t>
            </a:r>
            <a:endParaRPr lang="en-US" dirty="0"/>
          </a:p>
        </p:txBody>
      </p:sp>
      <p:pic>
        <p:nvPicPr>
          <p:cNvPr id="6" name="Content Placeholder 5" descr="Fig06_13.gif"/>
          <p:cNvPicPr>
            <a:picLocks noGrp="1" noChangeAspect="1"/>
          </p:cNvPicPr>
          <p:nvPr>
            <p:ph idx="1"/>
          </p:nvPr>
        </p:nvPicPr>
        <p:blipFill>
          <a:blip r:embed="rId3"/>
          <a:stretch>
            <a:fillRect/>
          </a:stretch>
        </p:blipFill>
        <p:spPr>
          <a:xfrm>
            <a:off x="1038118" y="1219200"/>
            <a:ext cx="7611438" cy="5334000"/>
          </a:xfrm>
        </p:spPr>
      </p:pic>
    </p:spTree>
    <p:extLst>
      <p:ext uri="{BB962C8B-B14F-4D97-AF65-F5344CB8AC3E}">
        <p14:creationId xmlns:p14="http://schemas.microsoft.com/office/powerpoint/2010/main" val="385312937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using Monitors</a:t>
            </a:r>
            <a:endParaRPr lang="en-US" dirty="0"/>
          </a:p>
        </p:txBody>
      </p:sp>
      <p:pic>
        <p:nvPicPr>
          <p:cNvPr id="5" name="Content Placeholder 4" descr="Fig06_14a.gif"/>
          <p:cNvPicPr>
            <a:picLocks noGrp="1" noChangeAspect="1"/>
          </p:cNvPicPr>
          <p:nvPr>
            <p:ph idx="1"/>
          </p:nvPr>
        </p:nvPicPr>
        <p:blipFill>
          <a:blip r:embed="rId3"/>
          <a:stretch>
            <a:fillRect/>
          </a:stretch>
        </p:blipFill>
        <p:spPr>
          <a:xfrm>
            <a:off x="1273351" y="1219200"/>
            <a:ext cx="6687671" cy="5638800"/>
          </a:xfrm>
        </p:spPr>
      </p:pic>
    </p:spTree>
    <p:extLst>
      <p:ext uri="{BB962C8B-B14F-4D97-AF65-F5344CB8AC3E}">
        <p14:creationId xmlns:p14="http://schemas.microsoft.com/office/powerpoint/2010/main" val="155429391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solution cont.</a:t>
            </a:r>
            <a:endParaRPr lang="en-US" dirty="0"/>
          </a:p>
        </p:txBody>
      </p:sp>
      <p:pic>
        <p:nvPicPr>
          <p:cNvPr id="4" name="Content Placeholder 3" descr="Fig06_14b.gif"/>
          <p:cNvPicPr>
            <a:picLocks noGrp="1" noChangeAspect="1"/>
          </p:cNvPicPr>
          <p:nvPr>
            <p:ph idx="1"/>
          </p:nvPr>
        </p:nvPicPr>
        <p:blipFill>
          <a:blip r:embed="rId3"/>
          <a:stretch>
            <a:fillRect/>
          </a:stretch>
        </p:blipFill>
        <p:spPr>
          <a:xfrm>
            <a:off x="457200" y="1981200"/>
            <a:ext cx="8147107" cy="2643187"/>
          </a:xfrm>
        </p:spPr>
      </p:pic>
    </p:spTree>
    <p:extLst>
      <p:ext uri="{BB962C8B-B14F-4D97-AF65-F5344CB8AC3E}">
        <p14:creationId xmlns:p14="http://schemas.microsoft.com/office/powerpoint/2010/main" val="27495781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r>
              <a:rPr lang="en-NZ" dirty="0" smtClean="0">
                <a:solidFill>
                  <a:schemeClr val="accent1">
                    <a:lumMod val="75000"/>
                  </a:schemeClr>
                </a:solidFill>
              </a:rPr>
              <a:t>Principles </a:t>
            </a:r>
            <a:r>
              <a:rPr lang="en-NZ" dirty="0" smtClean="0">
                <a:solidFill>
                  <a:schemeClr val="accent1">
                    <a:lumMod val="75000"/>
                  </a:schemeClr>
                </a:solidFill>
              </a:rPr>
              <a:t>of Deadlock</a:t>
            </a:r>
          </a:p>
          <a:p>
            <a:r>
              <a:rPr lang="en-NZ" dirty="0"/>
              <a:t>Dining Philosophers </a:t>
            </a:r>
            <a:r>
              <a:rPr lang="en-NZ" dirty="0" smtClean="0"/>
              <a:t>Problem</a:t>
            </a:r>
          </a:p>
          <a:p>
            <a:r>
              <a:rPr lang="en-NZ" dirty="0" smtClean="0"/>
              <a:t>Deadlock </a:t>
            </a:r>
            <a:r>
              <a:rPr lang="en-NZ" dirty="0" smtClean="0"/>
              <a:t>Prevention</a:t>
            </a:r>
            <a:endParaRPr lang="en-NZ" dirty="0" smtClean="0"/>
          </a:p>
          <a:p>
            <a:r>
              <a:rPr lang="en-NZ" dirty="0" smtClean="0"/>
              <a:t>Deadlock Avoidance</a:t>
            </a:r>
          </a:p>
          <a:p>
            <a:r>
              <a:rPr lang="en-NZ" dirty="0" smtClean="0"/>
              <a:t>Deadlock </a:t>
            </a:r>
            <a:r>
              <a:rPr lang="en-NZ" dirty="0" smtClean="0"/>
              <a:t>Detection</a:t>
            </a:r>
            <a:endParaRPr lang="en-NZ" dirty="0" smtClean="0"/>
          </a:p>
          <a:p>
            <a:r>
              <a:rPr lang="en-NZ" dirty="0" smtClean="0"/>
              <a:t>An Integrated deadlock strategy</a:t>
            </a:r>
          </a:p>
          <a:p>
            <a:r>
              <a:rPr lang="en-NZ" dirty="0" smtClean="0"/>
              <a:t>Concurrency </a:t>
            </a:r>
            <a:r>
              <a:rPr lang="en-NZ" dirty="0" smtClean="0"/>
              <a:t>Mechanisms in UNIX, Linux, Solaris and Windows</a:t>
            </a:r>
          </a:p>
        </p:txBody>
      </p:sp>
      <p:cxnSp>
        <p:nvCxnSpPr>
          <p:cNvPr id="4" name="Straight Arrow Connector 3"/>
          <p:cNvCxnSpPr/>
          <p:nvPr/>
        </p:nvCxnSpPr>
        <p:spPr>
          <a:xfrm>
            <a:off x="152400" y="1905000"/>
            <a:ext cx="6858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Allocation</a:t>
            </a:r>
            <a:br>
              <a:rPr lang="en-US" dirty="0" smtClean="0"/>
            </a:br>
            <a:r>
              <a:rPr lang="en-US" dirty="0" smtClean="0"/>
              <a:t> Graphs</a:t>
            </a:r>
            <a:endParaRPr lang="en-US" dirty="0"/>
          </a:p>
        </p:txBody>
      </p:sp>
      <p:sp>
        <p:nvSpPr>
          <p:cNvPr id="3" name="Content Placeholder 2"/>
          <p:cNvSpPr>
            <a:spLocks noGrp="1"/>
          </p:cNvSpPr>
          <p:nvPr>
            <p:ph idx="1"/>
          </p:nvPr>
        </p:nvSpPr>
        <p:spPr/>
        <p:txBody>
          <a:bodyPr/>
          <a:lstStyle/>
          <a:p>
            <a:r>
              <a:rPr lang="en-US" dirty="0" smtClean="0"/>
              <a:t>Directed graph that depicts a state of the system of resources and processes</a:t>
            </a:r>
            <a:endParaRPr lang="en-US" dirty="0"/>
          </a:p>
        </p:txBody>
      </p:sp>
      <p:pic>
        <p:nvPicPr>
          <p:cNvPr id="4" name="Picture 3" descr="Fig06_05a.gif"/>
          <p:cNvPicPr>
            <a:picLocks noChangeAspect="1"/>
          </p:cNvPicPr>
          <p:nvPr/>
        </p:nvPicPr>
        <p:blipFill>
          <a:blip r:embed="rId3"/>
          <a:stretch>
            <a:fillRect/>
          </a:stretch>
        </p:blipFill>
        <p:spPr>
          <a:xfrm>
            <a:off x="228600" y="3048000"/>
            <a:ext cx="8752114" cy="1676400"/>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for </a:t>
            </a:r>
            <a:br>
              <a:rPr lang="en-US" dirty="0" smtClean="0"/>
            </a:br>
            <a:r>
              <a:rPr lang="en-US" b="1" i="1" dirty="0" smtClean="0"/>
              <a:t>possible </a:t>
            </a:r>
            <a:r>
              <a:rPr lang="en-US" dirty="0" smtClean="0"/>
              <a:t>Deadlock</a:t>
            </a:r>
            <a:endParaRPr lang="en-US" dirty="0"/>
          </a:p>
        </p:txBody>
      </p:sp>
      <p:sp>
        <p:nvSpPr>
          <p:cNvPr id="3" name="Content Placeholder 2"/>
          <p:cNvSpPr>
            <a:spLocks noGrp="1"/>
          </p:cNvSpPr>
          <p:nvPr>
            <p:ph idx="1"/>
          </p:nvPr>
        </p:nvSpPr>
        <p:spPr/>
        <p:txBody>
          <a:bodyPr/>
          <a:lstStyle/>
          <a:p>
            <a:r>
              <a:rPr lang="en-US" dirty="0" smtClean="0"/>
              <a:t>Mutual </a:t>
            </a:r>
            <a:r>
              <a:rPr lang="en-US" dirty="0" smtClean="0"/>
              <a:t>exclusion (non-sharable resources)</a:t>
            </a:r>
            <a:endParaRPr lang="en-US" dirty="0" smtClean="0"/>
          </a:p>
          <a:p>
            <a:pPr lvl="1"/>
            <a:r>
              <a:rPr lang="en-US" dirty="0" smtClean="0"/>
              <a:t>Only one process may use a resource at a time</a:t>
            </a:r>
          </a:p>
          <a:p>
            <a:r>
              <a:rPr lang="en-US" dirty="0" smtClean="0"/>
              <a:t>Hold-and-wait</a:t>
            </a:r>
          </a:p>
          <a:p>
            <a:pPr lvl="1"/>
            <a:r>
              <a:rPr lang="en-US" dirty="0" smtClean="0"/>
              <a:t>A process may hold allocated resources while awaiting assignment of others</a:t>
            </a:r>
          </a:p>
          <a:p>
            <a:r>
              <a:rPr lang="en-NZ" dirty="0" smtClean="0"/>
              <a:t>No pre-emption</a:t>
            </a:r>
          </a:p>
          <a:p>
            <a:pPr lvl="1"/>
            <a:r>
              <a:rPr lang="en-NZ" dirty="0" smtClean="0"/>
              <a:t>No resource can be forcibly removed </a:t>
            </a:r>
            <a:r>
              <a:rPr lang="en-NZ" dirty="0" smtClean="0"/>
              <a:t>from </a:t>
            </a:r>
            <a:r>
              <a:rPr lang="en-NZ" dirty="0" smtClean="0"/>
              <a:t>a process holding it</a:t>
            </a:r>
          </a:p>
          <a:p>
            <a:pPr lvl="1"/>
            <a:endParaRPr lang="en-US" dirty="0" smtClean="0"/>
          </a:p>
          <a:p>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Deadlock </a:t>
            </a:r>
            <a:br>
              <a:rPr lang="en-US" dirty="0" smtClean="0"/>
            </a:br>
            <a:r>
              <a:rPr lang="en-US" dirty="0" smtClean="0"/>
              <a:t>Requires …</a:t>
            </a:r>
            <a:endParaRPr lang="en-US" dirty="0"/>
          </a:p>
        </p:txBody>
      </p:sp>
      <p:sp>
        <p:nvSpPr>
          <p:cNvPr id="3" name="Content Placeholder 2"/>
          <p:cNvSpPr>
            <a:spLocks noGrp="1"/>
          </p:cNvSpPr>
          <p:nvPr>
            <p:ph idx="1"/>
          </p:nvPr>
        </p:nvSpPr>
        <p:spPr/>
        <p:txBody>
          <a:bodyPr/>
          <a:lstStyle/>
          <a:p>
            <a:pPr>
              <a:buNone/>
            </a:pPr>
            <a:r>
              <a:rPr lang="en-US" dirty="0" smtClean="0"/>
              <a:t>All previous 3 conditions plus:</a:t>
            </a:r>
          </a:p>
          <a:p>
            <a:r>
              <a:rPr lang="en-US" dirty="0" smtClean="0"/>
              <a:t>Circular wait</a:t>
            </a:r>
          </a:p>
          <a:p>
            <a:pPr lvl="1"/>
            <a:r>
              <a:rPr lang="en-US" dirty="0" smtClean="0"/>
              <a:t>A closed chain of processes exists, such that each process holds at least one resource needed by the next process in the chain</a:t>
            </a:r>
          </a:p>
          <a:p>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Allocation </a:t>
            </a:r>
            <a:br>
              <a:rPr lang="en-US" dirty="0" smtClean="0"/>
            </a:br>
            <a:r>
              <a:rPr lang="en-US" dirty="0" smtClean="0"/>
              <a:t>Graphs of deadlock</a:t>
            </a:r>
            <a:endParaRPr lang="en-US" dirty="0"/>
          </a:p>
        </p:txBody>
      </p:sp>
      <p:pic>
        <p:nvPicPr>
          <p:cNvPr id="4" name="Content Placeholder 3" descr="Fig06_05b.gif"/>
          <p:cNvPicPr>
            <a:picLocks noGrp="1" noChangeAspect="1"/>
          </p:cNvPicPr>
          <p:nvPr>
            <p:ph idx="1"/>
          </p:nvPr>
        </p:nvPicPr>
        <p:blipFill>
          <a:blip r:embed="rId3"/>
          <a:stretch>
            <a:fillRect/>
          </a:stretch>
        </p:blipFill>
        <p:spPr>
          <a:xfrm>
            <a:off x="381000" y="1447800"/>
            <a:ext cx="8515251" cy="4624387"/>
          </a:xfrm>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Allocation </a:t>
            </a:r>
            <a:br>
              <a:rPr lang="en-US" dirty="0" smtClean="0"/>
            </a:br>
            <a:r>
              <a:rPr lang="en-US" dirty="0" smtClean="0"/>
              <a:t>Graphs</a:t>
            </a:r>
            <a:endParaRPr lang="en-US" dirty="0"/>
          </a:p>
        </p:txBody>
      </p:sp>
      <p:pic>
        <p:nvPicPr>
          <p:cNvPr id="6146" name="Picture 2"/>
          <p:cNvPicPr>
            <a:picLocks noChangeAspect="1" noChangeArrowheads="1"/>
          </p:cNvPicPr>
          <p:nvPr/>
        </p:nvPicPr>
        <p:blipFill>
          <a:blip r:embed="rId3"/>
          <a:srcRect/>
          <a:stretch>
            <a:fillRect/>
          </a:stretch>
        </p:blipFill>
        <p:spPr bwMode="auto">
          <a:xfrm>
            <a:off x="1041400" y="1728787"/>
            <a:ext cx="7059613" cy="451961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Dealing with Deadlock</a:t>
            </a:r>
            <a:endParaRPr lang="en-NZ" dirty="0"/>
          </a:p>
        </p:txBody>
      </p:sp>
      <p:sp>
        <p:nvSpPr>
          <p:cNvPr id="3" name="Content Placeholder 2"/>
          <p:cNvSpPr>
            <a:spLocks noGrp="1"/>
          </p:cNvSpPr>
          <p:nvPr>
            <p:ph idx="1"/>
          </p:nvPr>
        </p:nvSpPr>
        <p:spPr/>
        <p:txBody>
          <a:bodyPr/>
          <a:lstStyle/>
          <a:p>
            <a:r>
              <a:rPr lang="en-NZ" dirty="0" smtClean="0"/>
              <a:t>Three general approaches exist for dealing with deadlock.</a:t>
            </a:r>
          </a:p>
          <a:p>
            <a:pPr lvl="1"/>
            <a:r>
              <a:rPr lang="en-NZ" dirty="0" smtClean="0"/>
              <a:t>Prevent deadlock</a:t>
            </a:r>
          </a:p>
          <a:p>
            <a:pPr lvl="1"/>
            <a:r>
              <a:rPr lang="en-NZ" dirty="0" smtClean="0"/>
              <a:t>Avoid deadlock</a:t>
            </a:r>
          </a:p>
          <a:p>
            <a:pPr lvl="1"/>
            <a:r>
              <a:rPr lang="en-NZ" dirty="0" smtClean="0"/>
              <a:t>Detect Deadlock</a:t>
            </a:r>
            <a:endParaRPr lang="en-NZ"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r>
              <a:rPr lang="en-NZ" dirty="0" smtClean="0"/>
              <a:t>Principles </a:t>
            </a:r>
            <a:r>
              <a:rPr lang="en-NZ" dirty="0" smtClean="0"/>
              <a:t>of Deadlock</a:t>
            </a:r>
          </a:p>
          <a:p>
            <a:r>
              <a:rPr lang="en-NZ" dirty="0"/>
              <a:t>Dining Philosophers Problem</a:t>
            </a:r>
          </a:p>
          <a:p>
            <a:r>
              <a:rPr lang="en-NZ" dirty="0" smtClean="0">
                <a:solidFill>
                  <a:schemeClr val="accent1">
                    <a:lumMod val="75000"/>
                  </a:schemeClr>
                </a:solidFill>
              </a:rPr>
              <a:t>Deadlock Prevention</a:t>
            </a:r>
            <a:endParaRPr lang="en-NZ" dirty="0" smtClean="0">
              <a:solidFill>
                <a:schemeClr val="accent1">
                  <a:lumMod val="75000"/>
                </a:schemeClr>
              </a:solidFill>
            </a:endParaRPr>
          </a:p>
          <a:p>
            <a:r>
              <a:rPr lang="en-NZ" dirty="0" smtClean="0"/>
              <a:t>Deadlock Avoidance</a:t>
            </a:r>
          </a:p>
          <a:p>
            <a:r>
              <a:rPr lang="en-NZ" dirty="0" smtClean="0"/>
              <a:t>Deadlock </a:t>
            </a:r>
            <a:r>
              <a:rPr lang="en-NZ" dirty="0"/>
              <a:t>D</a:t>
            </a:r>
            <a:r>
              <a:rPr lang="en-NZ" dirty="0" smtClean="0"/>
              <a:t>etection</a:t>
            </a:r>
            <a:endParaRPr lang="en-NZ" dirty="0" smtClean="0"/>
          </a:p>
          <a:p>
            <a:r>
              <a:rPr lang="en-NZ" dirty="0" smtClean="0"/>
              <a:t>An Integrated deadlock strategy</a:t>
            </a:r>
          </a:p>
          <a:p>
            <a:r>
              <a:rPr lang="en-NZ" dirty="0" smtClean="0"/>
              <a:t>Concurrency </a:t>
            </a:r>
            <a:r>
              <a:rPr lang="en-NZ" dirty="0" smtClean="0"/>
              <a:t>Mechanisms in UNIX, Linux, Solaris and Windows</a:t>
            </a:r>
          </a:p>
        </p:txBody>
      </p:sp>
      <p:cxnSp>
        <p:nvCxnSpPr>
          <p:cNvPr id="4" name="Straight Arrow Connector 3"/>
          <p:cNvCxnSpPr/>
          <p:nvPr/>
        </p:nvCxnSpPr>
        <p:spPr>
          <a:xfrm>
            <a:off x="190500" y="3048000"/>
            <a:ext cx="6858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Deadlock Prevention </a:t>
            </a:r>
            <a:br>
              <a:rPr lang="en-NZ" dirty="0" smtClean="0"/>
            </a:br>
            <a:r>
              <a:rPr lang="en-NZ" dirty="0" smtClean="0"/>
              <a:t>Strategy</a:t>
            </a:r>
            <a:endParaRPr lang="en-NZ" dirty="0"/>
          </a:p>
        </p:txBody>
      </p:sp>
      <p:sp>
        <p:nvSpPr>
          <p:cNvPr id="3" name="Content Placeholder 2"/>
          <p:cNvSpPr>
            <a:spLocks noGrp="1"/>
          </p:cNvSpPr>
          <p:nvPr>
            <p:ph idx="1"/>
          </p:nvPr>
        </p:nvSpPr>
        <p:spPr/>
        <p:txBody>
          <a:bodyPr/>
          <a:lstStyle/>
          <a:p>
            <a:r>
              <a:rPr lang="en-NZ" dirty="0" smtClean="0"/>
              <a:t>Design a system in such a way that the possibility of deadlock is excluded.</a:t>
            </a:r>
          </a:p>
          <a:p>
            <a:r>
              <a:rPr lang="en-NZ" dirty="0" smtClean="0"/>
              <a:t>Two main methods</a:t>
            </a:r>
          </a:p>
          <a:p>
            <a:pPr lvl="1"/>
            <a:r>
              <a:rPr lang="en-NZ" dirty="0" smtClean="0"/>
              <a:t>Indirect – prevent </a:t>
            </a:r>
            <a:r>
              <a:rPr lang="en-NZ" dirty="0" smtClean="0"/>
              <a:t>one of the </a:t>
            </a:r>
            <a:r>
              <a:rPr lang="en-NZ" dirty="0" smtClean="0"/>
              <a:t>three </a:t>
            </a:r>
            <a:r>
              <a:rPr lang="en-NZ" dirty="0" smtClean="0"/>
              <a:t>necessary </a:t>
            </a:r>
            <a:r>
              <a:rPr lang="en-NZ" dirty="0" smtClean="0"/>
              <a:t>conditions </a:t>
            </a:r>
            <a:r>
              <a:rPr lang="en-NZ" dirty="0" smtClean="0"/>
              <a:t>from occurring</a:t>
            </a:r>
            <a:endParaRPr lang="en-NZ" dirty="0" smtClean="0"/>
          </a:p>
          <a:p>
            <a:pPr lvl="1"/>
            <a:r>
              <a:rPr lang="en-NZ" dirty="0" smtClean="0"/>
              <a:t>Direct – prevent circular waits</a:t>
            </a:r>
            <a:endParaRPr lang="en-NZ"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Deadlock Prevention </a:t>
            </a:r>
            <a:br>
              <a:rPr lang="en-US" dirty="0" smtClean="0"/>
            </a:br>
            <a:r>
              <a:rPr lang="en-US" dirty="0" smtClean="0"/>
              <a:t>Conditions</a:t>
            </a:r>
            <a:endParaRPr lang="en-US" dirty="0"/>
          </a:p>
        </p:txBody>
      </p:sp>
      <p:sp>
        <p:nvSpPr>
          <p:cNvPr id="3" name="Content Placeholder 2"/>
          <p:cNvSpPr>
            <a:spLocks noGrp="1"/>
          </p:cNvSpPr>
          <p:nvPr>
            <p:ph idx="1"/>
          </p:nvPr>
        </p:nvSpPr>
        <p:spPr/>
        <p:txBody>
          <a:bodyPr/>
          <a:lstStyle/>
          <a:p>
            <a:r>
              <a:rPr lang="en-US" sz="2800" dirty="0" smtClean="0"/>
              <a:t>Mutual Exclusion</a:t>
            </a:r>
          </a:p>
          <a:p>
            <a:pPr lvl="1"/>
            <a:r>
              <a:rPr lang="en-US" sz="2400" dirty="0" smtClean="0"/>
              <a:t>Must be supported by the </a:t>
            </a:r>
            <a:r>
              <a:rPr lang="en-US" sz="2400" dirty="0" smtClean="0"/>
              <a:t>OS</a:t>
            </a:r>
            <a:endParaRPr lang="en-US" sz="2400" dirty="0" smtClean="0"/>
          </a:p>
          <a:p>
            <a:r>
              <a:rPr lang="en-US" sz="2800" dirty="0" smtClean="0"/>
              <a:t>Hold and Wait</a:t>
            </a:r>
          </a:p>
          <a:p>
            <a:pPr lvl="1"/>
            <a:r>
              <a:rPr lang="en-US" sz="2400" dirty="0" smtClean="0"/>
              <a:t>Require a process request all of its required resources at one time</a:t>
            </a:r>
          </a:p>
          <a:p>
            <a:r>
              <a:rPr lang="en-US" sz="2800" dirty="0"/>
              <a:t>No Preemption</a:t>
            </a:r>
          </a:p>
          <a:p>
            <a:pPr lvl="1"/>
            <a:r>
              <a:rPr lang="en-US" sz="2400" dirty="0"/>
              <a:t>Process must release resource and request again</a:t>
            </a:r>
          </a:p>
          <a:p>
            <a:pPr lvl="1"/>
            <a:r>
              <a:rPr lang="en-US" sz="2400" dirty="0"/>
              <a:t>OS may preempt a process to require it releases its </a:t>
            </a:r>
            <a:r>
              <a:rPr lang="en-US" sz="2400" dirty="0" smtClean="0"/>
              <a:t>resources</a:t>
            </a:r>
            <a:endParaRPr lang="en-US" sz="2400" dirty="0"/>
          </a:p>
          <a:p>
            <a:r>
              <a:rPr lang="en-US" sz="2800" dirty="0"/>
              <a:t>Circular Wait</a:t>
            </a:r>
          </a:p>
          <a:p>
            <a:pPr lvl="1"/>
            <a:r>
              <a:rPr lang="en-US" sz="2400" dirty="0"/>
              <a:t>Define a linear ordering of resource types</a:t>
            </a:r>
          </a:p>
          <a:p>
            <a:endParaRPr lang="en-US" sz="28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r>
              <a:rPr lang="en-NZ" dirty="0" smtClean="0"/>
              <a:t>Principles </a:t>
            </a:r>
            <a:r>
              <a:rPr lang="en-NZ" dirty="0" smtClean="0"/>
              <a:t>of Deadlock</a:t>
            </a:r>
          </a:p>
          <a:p>
            <a:r>
              <a:rPr lang="en-NZ" dirty="0"/>
              <a:t>Dining Philosophers Problem</a:t>
            </a:r>
          </a:p>
          <a:p>
            <a:r>
              <a:rPr lang="en-NZ" dirty="0" smtClean="0"/>
              <a:t>Deadlock Prevention</a:t>
            </a:r>
            <a:endParaRPr lang="en-NZ" dirty="0" smtClean="0"/>
          </a:p>
          <a:p>
            <a:r>
              <a:rPr lang="en-NZ" dirty="0" smtClean="0">
                <a:solidFill>
                  <a:schemeClr val="accent1">
                    <a:lumMod val="75000"/>
                  </a:schemeClr>
                </a:solidFill>
              </a:rPr>
              <a:t>Deadlock Avoidance</a:t>
            </a:r>
          </a:p>
          <a:p>
            <a:r>
              <a:rPr lang="en-NZ" dirty="0" smtClean="0"/>
              <a:t>Deadlock </a:t>
            </a:r>
            <a:r>
              <a:rPr lang="en-NZ" dirty="0" smtClean="0"/>
              <a:t>Detection</a:t>
            </a:r>
            <a:endParaRPr lang="en-NZ" dirty="0" smtClean="0"/>
          </a:p>
          <a:p>
            <a:r>
              <a:rPr lang="en-NZ" dirty="0" smtClean="0"/>
              <a:t>An Integrated deadlock strategy</a:t>
            </a:r>
          </a:p>
          <a:p>
            <a:r>
              <a:rPr lang="en-NZ" dirty="0" smtClean="0"/>
              <a:t>Concurrency </a:t>
            </a:r>
            <a:r>
              <a:rPr lang="en-NZ" dirty="0" smtClean="0"/>
              <a:t>Mechanisms in UNIX, Linux, Solaris and Windows</a:t>
            </a:r>
          </a:p>
        </p:txBody>
      </p:sp>
      <p:cxnSp>
        <p:nvCxnSpPr>
          <p:cNvPr id="4" name="Straight Arrow Connector 3"/>
          <p:cNvCxnSpPr/>
          <p:nvPr/>
        </p:nvCxnSpPr>
        <p:spPr>
          <a:xfrm>
            <a:off x="192647" y="3657600"/>
            <a:ext cx="6858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Deadlock</a:t>
            </a:r>
          </a:p>
        </p:txBody>
      </p:sp>
      <p:sp>
        <p:nvSpPr>
          <p:cNvPr id="4" name="Content Placeholder 3"/>
          <p:cNvSpPr>
            <a:spLocks noGrp="1"/>
          </p:cNvSpPr>
          <p:nvPr>
            <p:ph idx="1"/>
          </p:nvPr>
        </p:nvSpPr>
        <p:spPr/>
        <p:txBody>
          <a:bodyPr/>
          <a:lstStyle/>
          <a:p>
            <a:r>
              <a:rPr lang="en-NZ" dirty="0" smtClean="0"/>
              <a:t>A set of processes is deadlocked when each process in the set is blocked awaiting an event that can only be triggered by another blocked process in the set</a:t>
            </a:r>
          </a:p>
          <a:p>
            <a:pPr lvl="1"/>
            <a:r>
              <a:rPr lang="en-NZ" dirty="0" smtClean="0"/>
              <a:t>Typically involves processes competing for the same set of resources</a:t>
            </a:r>
          </a:p>
          <a:p>
            <a:r>
              <a:rPr lang="en-US" dirty="0" smtClean="0"/>
              <a:t>No efficient solution</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Deadlock Avoidance</a:t>
            </a:r>
            <a:endParaRPr lang="en-US" dirty="0"/>
          </a:p>
        </p:txBody>
      </p:sp>
      <p:sp>
        <p:nvSpPr>
          <p:cNvPr id="3" name="Content Placeholder 2"/>
          <p:cNvSpPr>
            <a:spLocks noGrp="1"/>
          </p:cNvSpPr>
          <p:nvPr>
            <p:ph idx="1"/>
          </p:nvPr>
        </p:nvSpPr>
        <p:spPr/>
        <p:txBody>
          <a:bodyPr/>
          <a:lstStyle/>
          <a:p>
            <a:r>
              <a:rPr lang="en-US" dirty="0" smtClean="0"/>
              <a:t>A decision is made dynamically whether the current resource allocation request will, if granted, potentially lead to a deadlock</a:t>
            </a:r>
          </a:p>
          <a:p>
            <a:r>
              <a:rPr lang="en-US" dirty="0" smtClean="0"/>
              <a:t>Requires knowledge of future process requests</a:t>
            </a:r>
          </a:p>
          <a:p>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Approaches to </a:t>
            </a:r>
            <a:br>
              <a:rPr lang="en-US" dirty="0" smtClean="0"/>
            </a:br>
            <a:r>
              <a:rPr lang="en-US" dirty="0" smtClean="0"/>
              <a:t>Deadlock Avoidance</a:t>
            </a:r>
            <a:endParaRPr lang="en-US" dirty="0"/>
          </a:p>
        </p:txBody>
      </p:sp>
      <p:sp>
        <p:nvSpPr>
          <p:cNvPr id="3" name="Content Placeholder 2"/>
          <p:cNvSpPr>
            <a:spLocks noGrp="1"/>
          </p:cNvSpPr>
          <p:nvPr>
            <p:ph idx="1"/>
          </p:nvPr>
        </p:nvSpPr>
        <p:spPr/>
        <p:txBody>
          <a:bodyPr/>
          <a:lstStyle/>
          <a:p>
            <a:r>
              <a:rPr lang="en-US" dirty="0" smtClean="0"/>
              <a:t>Process Initiation Denial</a:t>
            </a:r>
          </a:p>
          <a:p>
            <a:pPr lvl="1"/>
            <a:r>
              <a:rPr lang="en-US" dirty="0" smtClean="0"/>
              <a:t>Do not start a process if its demands might lead to deadlock</a:t>
            </a:r>
          </a:p>
          <a:p>
            <a:pPr lvl="1"/>
            <a:endParaRPr lang="en-US" dirty="0" smtClean="0"/>
          </a:p>
          <a:p>
            <a:r>
              <a:rPr lang="en-US" dirty="0" smtClean="0"/>
              <a:t>Resource Allocation Denial</a:t>
            </a:r>
          </a:p>
          <a:p>
            <a:pPr lvl="1"/>
            <a:r>
              <a:rPr lang="en-US" dirty="0" smtClean="0"/>
              <a:t>Do not grant an incremental resource request to a process if this allocation might lead to deadlock</a:t>
            </a:r>
          </a:p>
          <a:p>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Process </a:t>
            </a:r>
            <a:br>
              <a:rPr lang="en-NZ" dirty="0" smtClean="0"/>
            </a:br>
            <a:r>
              <a:rPr lang="en-NZ" dirty="0" smtClean="0"/>
              <a:t>Initiation Denial</a:t>
            </a:r>
            <a:endParaRPr lang="en-NZ" dirty="0"/>
          </a:p>
        </p:txBody>
      </p:sp>
      <p:sp>
        <p:nvSpPr>
          <p:cNvPr id="3" name="Content Placeholder 2"/>
          <p:cNvSpPr>
            <a:spLocks noGrp="1"/>
          </p:cNvSpPr>
          <p:nvPr>
            <p:ph idx="1"/>
          </p:nvPr>
        </p:nvSpPr>
        <p:spPr/>
        <p:txBody>
          <a:bodyPr/>
          <a:lstStyle/>
          <a:p>
            <a:r>
              <a:rPr lang="en-NZ" dirty="0" smtClean="0"/>
              <a:t>A process is only started if the maximum claim of all current processes plus those of the new process can be met. </a:t>
            </a:r>
          </a:p>
          <a:p>
            <a:r>
              <a:rPr lang="en-NZ" dirty="0" smtClean="0"/>
              <a:t>Not optimal, </a:t>
            </a:r>
          </a:p>
          <a:p>
            <a:pPr lvl="1"/>
            <a:r>
              <a:rPr lang="en-NZ" dirty="0" smtClean="0"/>
              <a:t>Assumes the worst: that all processes will make their maximum claims together.</a:t>
            </a:r>
          </a:p>
          <a:p>
            <a:endParaRPr lang="en-NZ"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t>
            </a:r>
            <a:br>
              <a:rPr lang="en-US" dirty="0" smtClean="0"/>
            </a:br>
            <a:r>
              <a:rPr lang="en-US" dirty="0" smtClean="0"/>
              <a:t>	Allocation Denial</a:t>
            </a:r>
            <a:endParaRPr lang="en-US" dirty="0"/>
          </a:p>
        </p:txBody>
      </p:sp>
      <p:sp>
        <p:nvSpPr>
          <p:cNvPr id="3" name="Content Placeholder 2"/>
          <p:cNvSpPr>
            <a:spLocks noGrp="1"/>
          </p:cNvSpPr>
          <p:nvPr>
            <p:ph idx="1"/>
          </p:nvPr>
        </p:nvSpPr>
        <p:spPr/>
        <p:txBody>
          <a:bodyPr/>
          <a:lstStyle/>
          <a:p>
            <a:r>
              <a:rPr lang="en-US" dirty="0" smtClean="0"/>
              <a:t>Referred to as the banker’s algorithm</a:t>
            </a:r>
          </a:p>
          <a:p>
            <a:pPr lvl="1"/>
            <a:r>
              <a:rPr lang="en-US" dirty="0" smtClean="0"/>
              <a:t>A </a:t>
            </a:r>
            <a:r>
              <a:rPr lang="en-NZ" dirty="0" smtClean="0"/>
              <a:t>strategy of resource allocation denial</a:t>
            </a:r>
          </a:p>
          <a:p>
            <a:r>
              <a:rPr lang="en-US" dirty="0" smtClean="0"/>
              <a:t>Consider a system with fixed number of resources</a:t>
            </a:r>
          </a:p>
          <a:p>
            <a:pPr lvl="1"/>
            <a:r>
              <a:rPr lang="en-US" b="1" i="1" dirty="0" smtClean="0"/>
              <a:t>State</a:t>
            </a:r>
            <a:r>
              <a:rPr lang="en-US" dirty="0" smtClean="0"/>
              <a:t> of the system is the current allocation of resources to process</a:t>
            </a:r>
          </a:p>
          <a:p>
            <a:pPr lvl="1"/>
            <a:r>
              <a:rPr lang="en-US" b="1" i="1" dirty="0" smtClean="0"/>
              <a:t>Safe state </a:t>
            </a:r>
            <a:r>
              <a:rPr lang="en-US" dirty="0" smtClean="0"/>
              <a:t>is where there is at least one sequence that does not result in deadlock</a:t>
            </a:r>
          </a:p>
          <a:p>
            <a:pPr lvl="1"/>
            <a:r>
              <a:rPr lang="en-US" b="1" i="1" dirty="0" smtClean="0"/>
              <a:t>Unsafe state </a:t>
            </a:r>
            <a:r>
              <a:rPr lang="en-US" dirty="0" smtClean="0"/>
              <a:t>is a state that is not safe</a:t>
            </a:r>
          </a:p>
          <a:p>
            <a:endParaRPr lang="en-US" dirty="0"/>
          </a:p>
        </p:txBody>
      </p:sp>
      <p:sp>
        <p:nvSpPr>
          <p:cNvPr id="4" name="Action Button: Movie 3">
            <a:hlinkClick r:id="rId3" highlightClick="1"/>
          </p:cNvPr>
          <p:cNvSpPr/>
          <p:nvPr/>
        </p:nvSpPr>
        <p:spPr>
          <a:xfrm>
            <a:off x="8101584" y="0"/>
            <a:ext cx="1042416" cy="104241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Deadlock </a:t>
            </a:r>
            <a:r>
              <a:rPr lang="en-NZ" dirty="0" smtClean="0"/>
              <a:t>Avoidance</a:t>
            </a:r>
            <a:br>
              <a:rPr lang="en-NZ" dirty="0" smtClean="0"/>
            </a:br>
            <a:r>
              <a:rPr lang="en-NZ" sz="3200" dirty="0" smtClean="0"/>
              <a:t>Banker’s Algorithm</a:t>
            </a:r>
            <a:endParaRPr lang="en-NZ" dirty="0"/>
          </a:p>
        </p:txBody>
      </p:sp>
      <p:sp>
        <p:nvSpPr>
          <p:cNvPr id="3" name="Content Placeholder 2"/>
          <p:cNvSpPr>
            <a:spLocks noGrp="1"/>
          </p:cNvSpPr>
          <p:nvPr>
            <p:ph idx="1"/>
          </p:nvPr>
        </p:nvSpPr>
        <p:spPr/>
        <p:txBody>
          <a:bodyPr/>
          <a:lstStyle/>
          <a:p>
            <a:r>
              <a:rPr lang="en-NZ" dirty="0" smtClean="0"/>
              <a:t>When a process makes a request for a set of resources, </a:t>
            </a:r>
          </a:p>
          <a:p>
            <a:pPr lvl="1"/>
            <a:r>
              <a:rPr lang="en-NZ" dirty="0" smtClean="0"/>
              <a:t>assume that the request is granted, </a:t>
            </a:r>
          </a:p>
          <a:p>
            <a:pPr lvl="1"/>
            <a:r>
              <a:rPr lang="en-NZ" dirty="0" smtClean="0"/>
              <a:t>Update the system state accordingly, </a:t>
            </a:r>
          </a:p>
          <a:p>
            <a:pPr lvl="1"/>
            <a:r>
              <a:rPr lang="en-NZ" dirty="0" smtClean="0"/>
              <a:t>Then, </a:t>
            </a:r>
            <a:r>
              <a:rPr lang="en-NZ" dirty="0" smtClean="0"/>
              <a:t>determine if the result is a safe state. </a:t>
            </a:r>
          </a:p>
          <a:p>
            <a:pPr lvl="2"/>
            <a:r>
              <a:rPr lang="en-NZ" dirty="0" smtClean="0"/>
              <a:t>If so, grant the </a:t>
            </a:r>
            <a:r>
              <a:rPr lang="en-NZ" dirty="0" smtClean="0"/>
              <a:t>request</a:t>
            </a:r>
            <a:endParaRPr lang="en-NZ" dirty="0" smtClean="0"/>
          </a:p>
          <a:p>
            <a:pPr lvl="2"/>
            <a:r>
              <a:rPr lang="en-NZ" dirty="0" smtClean="0"/>
              <a:t>if not, block the process until it is safe to grant the request.</a:t>
            </a:r>
          </a:p>
          <a:p>
            <a:endParaRPr lang="en-NZ"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Deadlock Avoidance Restrictions</a:t>
            </a:r>
            <a:endParaRPr lang="en-US" dirty="0"/>
          </a:p>
        </p:txBody>
      </p:sp>
      <p:sp>
        <p:nvSpPr>
          <p:cNvPr id="3" name="Content Placeholder 2"/>
          <p:cNvSpPr>
            <a:spLocks noGrp="1"/>
          </p:cNvSpPr>
          <p:nvPr>
            <p:ph idx="1"/>
          </p:nvPr>
        </p:nvSpPr>
        <p:spPr/>
        <p:txBody>
          <a:bodyPr/>
          <a:lstStyle/>
          <a:p>
            <a:r>
              <a:rPr lang="en-US" dirty="0" smtClean="0"/>
              <a:t>Maximum resource requirement must be stated in advance</a:t>
            </a:r>
          </a:p>
          <a:p>
            <a:r>
              <a:rPr lang="en-US" dirty="0" smtClean="0"/>
              <a:t>Processes under consideration must be independent and with no synchronization requirements</a:t>
            </a:r>
          </a:p>
          <a:p>
            <a:r>
              <a:rPr lang="en-US" dirty="0" smtClean="0"/>
              <a:t>There must be a fixed number of resources to allocate</a:t>
            </a:r>
          </a:p>
          <a:p>
            <a:r>
              <a:rPr lang="en-US" dirty="0" smtClean="0"/>
              <a:t>No process may exit while holding resources</a:t>
            </a:r>
          </a:p>
          <a:p>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r>
              <a:rPr lang="en-NZ" dirty="0" smtClean="0"/>
              <a:t>Principles </a:t>
            </a:r>
            <a:r>
              <a:rPr lang="en-NZ" dirty="0" smtClean="0"/>
              <a:t>of Deadlock</a:t>
            </a:r>
          </a:p>
          <a:p>
            <a:r>
              <a:rPr lang="en-NZ" dirty="0"/>
              <a:t>Dining Philosophers Problem</a:t>
            </a:r>
          </a:p>
          <a:p>
            <a:r>
              <a:rPr lang="en-NZ" dirty="0" smtClean="0"/>
              <a:t>Deadlock Prevention</a:t>
            </a:r>
            <a:endParaRPr lang="en-NZ" dirty="0" smtClean="0"/>
          </a:p>
          <a:p>
            <a:r>
              <a:rPr lang="en-NZ" dirty="0" smtClean="0"/>
              <a:t>Deadlock Avoidance</a:t>
            </a:r>
          </a:p>
          <a:p>
            <a:r>
              <a:rPr lang="en-NZ" dirty="0" smtClean="0">
                <a:solidFill>
                  <a:schemeClr val="accent1">
                    <a:lumMod val="75000"/>
                  </a:schemeClr>
                </a:solidFill>
              </a:rPr>
              <a:t>Deadlock </a:t>
            </a:r>
            <a:r>
              <a:rPr lang="en-NZ" dirty="0" smtClean="0">
                <a:solidFill>
                  <a:schemeClr val="accent1">
                    <a:lumMod val="75000"/>
                  </a:schemeClr>
                </a:solidFill>
              </a:rPr>
              <a:t>Detection</a:t>
            </a:r>
            <a:endParaRPr lang="en-NZ" dirty="0" smtClean="0">
              <a:solidFill>
                <a:schemeClr val="accent1">
                  <a:lumMod val="75000"/>
                </a:schemeClr>
              </a:solidFill>
            </a:endParaRPr>
          </a:p>
          <a:p>
            <a:r>
              <a:rPr lang="en-NZ" dirty="0" smtClean="0">
                <a:solidFill>
                  <a:schemeClr val="accent1">
                    <a:lumMod val="75000"/>
                  </a:schemeClr>
                </a:solidFill>
              </a:rPr>
              <a:t>An Integrated deadlock strategy</a:t>
            </a:r>
          </a:p>
          <a:p>
            <a:r>
              <a:rPr lang="en-NZ" dirty="0" smtClean="0"/>
              <a:t>Concurrency </a:t>
            </a:r>
            <a:r>
              <a:rPr lang="en-NZ" dirty="0" smtClean="0"/>
              <a:t>Mechanisms in UNIX, Linux, Solaris and Windows</a:t>
            </a:r>
          </a:p>
        </p:txBody>
      </p:sp>
      <p:cxnSp>
        <p:nvCxnSpPr>
          <p:cNvPr id="4" name="Straight Arrow Connector 3"/>
          <p:cNvCxnSpPr/>
          <p:nvPr/>
        </p:nvCxnSpPr>
        <p:spPr>
          <a:xfrm>
            <a:off x="152400" y="4267200"/>
            <a:ext cx="6858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cxnSp>
        <p:nvCxnSpPr>
          <p:cNvPr id="5" name="Straight Arrow Connector 4"/>
          <p:cNvCxnSpPr/>
          <p:nvPr/>
        </p:nvCxnSpPr>
        <p:spPr>
          <a:xfrm>
            <a:off x="152400" y="4800600"/>
            <a:ext cx="6858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Deadlock Detection</a:t>
            </a:r>
            <a:endParaRPr lang="en-NZ" dirty="0"/>
          </a:p>
        </p:txBody>
      </p:sp>
      <p:sp>
        <p:nvSpPr>
          <p:cNvPr id="3" name="Content Placeholder 2"/>
          <p:cNvSpPr>
            <a:spLocks noGrp="1"/>
          </p:cNvSpPr>
          <p:nvPr>
            <p:ph idx="1"/>
          </p:nvPr>
        </p:nvSpPr>
        <p:spPr/>
        <p:txBody>
          <a:bodyPr/>
          <a:lstStyle/>
          <a:p>
            <a:r>
              <a:rPr lang="en-NZ" dirty="0" smtClean="0"/>
              <a:t>Deadlock prevention strategies are very conservative; </a:t>
            </a:r>
          </a:p>
          <a:p>
            <a:pPr lvl="1"/>
            <a:r>
              <a:rPr lang="en-NZ" dirty="0" smtClean="0"/>
              <a:t>limit access to resources and impose restrictions on processes.</a:t>
            </a:r>
          </a:p>
          <a:p>
            <a:r>
              <a:rPr lang="en-NZ" dirty="0" smtClean="0"/>
              <a:t>Deadlock detection strategies do the opposite</a:t>
            </a:r>
          </a:p>
          <a:p>
            <a:pPr lvl="1"/>
            <a:r>
              <a:rPr lang="en-NZ" dirty="0" smtClean="0"/>
              <a:t>Resource requests are granted whenever possible.</a:t>
            </a:r>
          </a:p>
          <a:p>
            <a:pPr lvl="1"/>
            <a:r>
              <a:rPr lang="en-NZ" dirty="0" smtClean="0"/>
              <a:t>Regularly check for deadlock</a:t>
            </a:r>
            <a:endParaRPr lang="en-NZ"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Strategies </a:t>
            </a:r>
            <a:br>
              <a:rPr lang="en-US" dirty="0" smtClean="0"/>
            </a:br>
            <a:r>
              <a:rPr lang="en-US" dirty="0" smtClean="0"/>
              <a:t>Once Deadlock Detected</a:t>
            </a:r>
            <a:endParaRPr lang="en-US" dirty="0"/>
          </a:p>
        </p:txBody>
      </p:sp>
      <p:sp>
        <p:nvSpPr>
          <p:cNvPr id="3" name="Content Placeholder 2"/>
          <p:cNvSpPr>
            <a:spLocks noGrp="1"/>
          </p:cNvSpPr>
          <p:nvPr>
            <p:ph idx="1"/>
          </p:nvPr>
        </p:nvSpPr>
        <p:spPr/>
        <p:txBody>
          <a:bodyPr/>
          <a:lstStyle/>
          <a:p>
            <a:r>
              <a:rPr lang="en-US" dirty="0" smtClean="0"/>
              <a:t>Abort all deadlocked processes</a:t>
            </a:r>
          </a:p>
          <a:p>
            <a:r>
              <a:rPr lang="en-US" dirty="0" smtClean="0"/>
              <a:t>Back up each deadlocked process to some previously defined checkpoint, and restart all process</a:t>
            </a:r>
          </a:p>
          <a:p>
            <a:pPr lvl="1"/>
            <a:r>
              <a:rPr lang="en-US" dirty="0" smtClean="0"/>
              <a:t>Risk or deadlock recurring</a:t>
            </a:r>
          </a:p>
          <a:p>
            <a:r>
              <a:rPr lang="en-NZ" dirty="0" smtClean="0"/>
              <a:t>Successively abort deadlocked processes until deadlock no longer exists</a:t>
            </a:r>
          </a:p>
          <a:p>
            <a:r>
              <a:rPr lang="en-NZ" dirty="0" smtClean="0"/>
              <a:t>Successively preempt resources until deadlock no longer exists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smtClean="0"/>
              <a:t>Advantages </a:t>
            </a:r>
            <a:r>
              <a:rPr lang="en-US" sz="3200" dirty="0" smtClean="0"/>
              <a:t>and </a:t>
            </a:r>
            <a:r>
              <a:rPr lang="en-US" sz="3200" dirty="0" smtClean="0"/>
              <a:t>Disadvantages</a:t>
            </a:r>
            <a:endParaRPr lang="en-US" sz="3200" dirty="0"/>
          </a:p>
        </p:txBody>
      </p:sp>
      <p:pic>
        <p:nvPicPr>
          <p:cNvPr id="4" name="Content Placeholder 3" descr="Table06_01.gif"/>
          <p:cNvPicPr>
            <a:picLocks noGrp="1" noChangeAspect="1"/>
          </p:cNvPicPr>
          <p:nvPr>
            <p:ph idx="1"/>
          </p:nvPr>
        </p:nvPicPr>
        <p:blipFill>
          <a:blip r:embed="rId3"/>
          <a:stretch>
            <a:fillRect/>
          </a:stretch>
        </p:blipFill>
        <p:spPr>
          <a:xfrm>
            <a:off x="1676400" y="856563"/>
            <a:ext cx="5831659" cy="5990705"/>
          </a:xfr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Potential Deadlock </a:t>
            </a:r>
            <a:endParaRPr lang="en-NZ" dirty="0"/>
          </a:p>
        </p:txBody>
      </p:sp>
      <p:pic>
        <p:nvPicPr>
          <p:cNvPr id="1026" name="Picture 2"/>
          <p:cNvPicPr>
            <a:picLocks noChangeAspect="1" noChangeArrowheads="1"/>
          </p:cNvPicPr>
          <p:nvPr/>
        </p:nvPicPr>
        <p:blipFill>
          <a:blip r:embed="rId3"/>
          <a:srcRect/>
          <a:stretch>
            <a:fillRect/>
          </a:stretch>
        </p:blipFill>
        <p:spPr bwMode="auto">
          <a:xfrm>
            <a:off x="2471738" y="1839913"/>
            <a:ext cx="4200525" cy="4179887"/>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4168321" y="-838200"/>
            <a:ext cx="349250" cy="7302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a:srcRect/>
          <a:stretch>
            <a:fillRect/>
          </a:stretch>
        </p:blipFill>
        <p:spPr bwMode="auto">
          <a:xfrm>
            <a:off x="4604658" y="7035800"/>
            <a:ext cx="379413" cy="6604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6"/>
          <a:srcRect/>
          <a:stretch>
            <a:fillRect/>
          </a:stretch>
        </p:blipFill>
        <p:spPr bwMode="auto">
          <a:xfrm>
            <a:off x="9297987" y="3528558"/>
            <a:ext cx="760413" cy="379413"/>
          </a:xfrm>
          <a:prstGeom prst="rect">
            <a:avLst/>
          </a:prstGeom>
          <a:noFill/>
          <a:ln w="9525">
            <a:noFill/>
            <a:miter lim="800000"/>
            <a:headEnd/>
            <a:tailEnd/>
          </a:ln>
          <a:effectLst/>
        </p:spPr>
      </p:pic>
      <p:pic>
        <p:nvPicPr>
          <p:cNvPr id="1030" name="Picture 6"/>
          <p:cNvPicPr>
            <a:picLocks noChangeAspect="1" noChangeArrowheads="1"/>
          </p:cNvPicPr>
          <p:nvPr/>
        </p:nvPicPr>
        <p:blipFill>
          <a:blip r:embed="rId7"/>
          <a:srcRect/>
          <a:stretch>
            <a:fillRect/>
          </a:stretch>
        </p:blipFill>
        <p:spPr bwMode="auto">
          <a:xfrm>
            <a:off x="-914400" y="4006171"/>
            <a:ext cx="700087" cy="369887"/>
          </a:xfrm>
          <a:prstGeom prst="rect">
            <a:avLst/>
          </a:prstGeom>
          <a:noFill/>
          <a:ln w="9525">
            <a:noFill/>
            <a:miter lim="800000"/>
            <a:headEnd/>
            <a:tailEnd/>
          </a:ln>
          <a:effectLst/>
        </p:spPr>
      </p:pic>
      <p:pic>
        <p:nvPicPr>
          <p:cNvPr id="1031" name="Picture 7"/>
          <p:cNvPicPr>
            <a:picLocks noChangeAspect="1" noChangeArrowheads="1"/>
          </p:cNvPicPr>
          <p:nvPr/>
        </p:nvPicPr>
        <p:blipFill>
          <a:blip r:embed="rId8"/>
          <a:srcRect/>
          <a:stretch>
            <a:fillRect/>
          </a:stretch>
        </p:blipFill>
        <p:spPr bwMode="auto">
          <a:xfrm>
            <a:off x="2476500" y="1870075"/>
            <a:ext cx="4189413" cy="4149725"/>
          </a:xfrm>
          <a:prstGeom prst="rect">
            <a:avLst/>
          </a:prstGeom>
          <a:noFill/>
          <a:ln w="9525">
            <a:noFill/>
            <a:miter lim="800000"/>
            <a:headEnd/>
            <a:tailEnd/>
          </a:ln>
          <a:effectLst/>
        </p:spPr>
      </p:pic>
      <p:sp>
        <p:nvSpPr>
          <p:cNvPr id="9" name="Cloud Callout 8"/>
          <p:cNvSpPr/>
          <p:nvPr/>
        </p:nvSpPr>
        <p:spPr>
          <a:xfrm>
            <a:off x="6477000" y="4191000"/>
            <a:ext cx="2667000" cy="1524000"/>
          </a:xfrm>
          <a:prstGeom prst="cloudCallout">
            <a:avLst>
              <a:gd name="adj1" fmla="val -100017"/>
              <a:gd name="adj2" fmla="val -217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dirty="0" smtClean="0"/>
              <a:t>I need quad A and B</a:t>
            </a:r>
            <a:endParaRPr lang="en-NZ" sz="2400" dirty="0"/>
          </a:p>
        </p:txBody>
      </p:sp>
      <p:sp>
        <p:nvSpPr>
          <p:cNvPr id="11" name="Cloud Callout 10"/>
          <p:cNvSpPr/>
          <p:nvPr/>
        </p:nvSpPr>
        <p:spPr>
          <a:xfrm>
            <a:off x="5943600" y="1600200"/>
            <a:ext cx="2667000" cy="1524000"/>
          </a:xfrm>
          <a:prstGeom prst="cloudCallout">
            <a:avLst>
              <a:gd name="adj1" fmla="val -91037"/>
              <a:gd name="adj2" fmla="val 667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dirty="0" smtClean="0"/>
              <a:t>I need quad B and C</a:t>
            </a:r>
            <a:endParaRPr lang="en-NZ" sz="2400" dirty="0"/>
          </a:p>
        </p:txBody>
      </p:sp>
      <p:sp>
        <p:nvSpPr>
          <p:cNvPr id="12" name="Cloud Callout 11"/>
          <p:cNvSpPr/>
          <p:nvPr/>
        </p:nvSpPr>
        <p:spPr>
          <a:xfrm>
            <a:off x="228600" y="1524000"/>
            <a:ext cx="2667000" cy="1524000"/>
          </a:xfrm>
          <a:prstGeom prst="cloudCallout">
            <a:avLst>
              <a:gd name="adj1" fmla="val 91820"/>
              <a:gd name="adj2" fmla="val 567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dirty="0" smtClean="0"/>
              <a:t>I need quad C and B</a:t>
            </a:r>
            <a:endParaRPr lang="en-NZ" sz="2400" dirty="0"/>
          </a:p>
        </p:txBody>
      </p:sp>
      <p:sp>
        <p:nvSpPr>
          <p:cNvPr id="13" name="Cloud Callout 12"/>
          <p:cNvSpPr/>
          <p:nvPr/>
        </p:nvSpPr>
        <p:spPr>
          <a:xfrm>
            <a:off x="609600" y="4648200"/>
            <a:ext cx="2667000" cy="1524000"/>
          </a:xfrm>
          <a:prstGeom prst="cloudCallout">
            <a:avLst>
              <a:gd name="adj1" fmla="val 60800"/>
              <a:gd name="adj2" fmla="val -732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dirty="0" smtClean="0"/>
              <a:t>I need quad D and A</a:t>
            </a:r>
            <a:endParaRPr lang="en-NZ"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03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2.77778E-6 -4.81481E-6 L -2.77778E-6 0.51111 " pathEditMode="relative" ptsTypes="AA">
                                      <p:cBhvr>
                                        <p:cTn id="10" dur="2000" fill="hold"/>
                                        <p:tgtEl>
                                          <p:spTgt spid="1027"/>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3.33333E-6 3.7037E-7 L -0.46666 0.00231 " pathEditMode="relative" rAng="0" ptsTypes="AA">
                                      <p:cBhvr>
                                        <p:cTn id="12" dur="2000" fill="hold"/>
                                        <p:tgtEl>
                                          <p:spTgt spid="1029"/>
                                        </p:tgtEl>
                                        <p:attrNameLst>
                                          <p:attrName>ppt_x</p:attrName>
                                          <p:attrName>ppt_y</p:attrName>
                                        </p:attrNameLst>
                                      </p:cBhvr>
                                      <p:rCtr x="-233" y="1"/>
                                    </p:animMotion>
                                  </p:childTnLst>
                                </p:cTn>
                              </p:par>
                              <p:par>
                                <p:cTn id="13" presetID="0" presetClass="path" presetSubtype="0" accel="50000" decel="50000" fill="hold" nodeType="withEffect">
                                  <p:stCondLst>
                                    <p:cond delay="0"/>
                                  </p:stCondLst>
                                  <p:childTnLst>
                                    <p:animMotion origin="layout" path="M 3.05556E-6 8.51852E-6 L 3.05556E-6 -0.37777 " pathEditMode="relative" ptsTypes="AA">
                                      <p:cBhvr>
                                        <p:cTn id="14" dur="2000" fill="hold"/>
                                        <p:tgtEl>
                                          <p:spTgt spid="1028"/>
                                        </p:tgtEl>
                                        <p:attrNameLst>
                                          <p:attrName>ppt_x</p:attrName>
                                          <p:attrName>ppt_y</p:attrName>
                                        </p:attrNameLst>
                                      </p:cBhvr>
                                    </p:animMotion>
                                  </p:childTnLst>
                                </p:cTn>
                              </p:par>
                              <p:par>
                                <p:cTn id="15" presetID="0" presetClass="path" presetSubtype="0" accel="50000" decel="50000" fill="hold" nodeType="withEffect">
                                  <p:stCondLst>
                                    <p:cond delay="0"/>
                                  </p:stCondLst>
                                  <p:childTnLst>
                                    <p:animMotion origin="layout" path="M 1.94444E-6 -1.11111E-6 L 0.4783 -1.11111E-6 " pathEditMode="relative" rAng="0" ptsTypes="AA">
                                      <p:cBhvr>
                                        <p:cTn id="16" dur="2000" fill="hold"/>
                                        <p:tgtEl>
                                          <p:spTgt spid="1030"/>
                                        </p:tgtEl>
                                        <p:attrNameLst>
                                          <p:attrName>ppt_x</p:attrName>
                                          <p:attrName>ppt_y</p:attrName>
                                        </p:attrNameLst>
                                      </p:cBhvr>
                                      <p:rCtr x="239" y="0"/>
                                    </p:animMotion>
                                  </p:childTnLst>
                                </p:cTn>
                              </p:par>
                            </p:childTnLst>
                          </p:cTn>
                        </p:par>
                        <p:par>
                          <p:cTn id="17" fill="hold">
                            <p:stCondLst>
                              <p:cond delay="2000"/>
                            </p:stCondLst>
                            <p:childTnLst>
                              <p:par>
                                <p:cTn id="18" presetID="22" presetClass="entr" presetSubtype="8" fill="hold" grpId="1" nodeType="afterEffect">
                                  <p:stCondLst>
                                    <p:cond delay="100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35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par>
                          <p:cTn id="25" fill="hold">
                            <p:stCondLst>
                              <p:cond delay="4000"/>
                            </p:stCondLst>
                            <p:childTnLst>
                              <p:par>
                                <p:cTn id="26" presetID="22" presetClass="entr" presetSubtype="2"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right)">
                                      <p:cBhvr>
                                        <p:cTn id="28" dur="500"/>
                                        <p:tgtEl>
                                          <p:spTgt spid="12"/>
                                        </p:tgtEl>
                                      </p:cBhvr>
                                    </p:animEffect>
                                  </p:childTnLst>
                                </p:cTn>
                              </p:par>
                            </p:childTnLst>
                          </p:cTn>
                        </p:par>
                        <p:par>
                          <p:cTn id="29" fill="hold">
                            <p:stCondLst>
                              <p:cond delay="4500"/>
                            </p:stCondLst>
                            <p:childTnLst>
                              <p:par>
                                <p:cTn id="30" presetID="22" presetClass="entr" presetSubtype="2"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right)">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11" grpId="0" animBg="1"/>
      <p:bldP spid="12"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Roadmap</a:t>
            </a:r>
            <a:endParaRPr lang="en-NZ" dirty="0"/>
          </a:p>
        </p:txBody>
      </p:sp>
      <p:sp>
        <p:nvSpPr>
          <p:cNvPr id="3" name="Content Placeholder 2"/>
          <p:cNvSpPr>
            <a:spLocks noGrp="1"/>
          </p:cNvSpPr>
          <p:nvPr>
            <p:ph idx="1"/>
          </p:nvPr>
        </p:nvSpPr>
        <p:spPr/>
        <p:txBody>
          <a:bodyPr/>
          <a:lstStyle/>
          <a:p>
            <a:r>
              <a:rPr lang="en-NZ" dirty="0" smtClean="0"/>
              <a:t>Principles </a:t>
            </a:r>
            <a:r>
              <a:rPr lang="en-NZ" dirty="0" smtClean="0"/>
              <a:t>of Deadlock</a:t>
            </a:r>
          </a:p>
          <a:p>
            <a:r>
              <a:rPr lang="en-NZ" dirty="0"/>
              <a:t>Dining Philosophers Problem</a:t>
            </a:r>
          </a:p>
          <a:p>
            <a:r>
              <a:rPr lang="en-NZ" dirty="0" smtClean="0"/>
              <a:t>Deadlock Prevention</a:t>
            </a:r>
            <a:endParaRPr lang="en-NZ" dirty="0" smtClean="0"/>
          </a:p>
          <a:p>
            <a:r>
              <a:rPr lang="en-NZ" dirty="0" smtClean="0"/>
              <a:t>Deadlock Avoidance</a:t>
            </a:r>
          </a:p>
          <a:p>
            <a:r>
              <a:rPr lang="en-NZ" dirty="0" smtClean="0"/>
              <a:t>Deadlock </a:t>
            </a:r>
            <a:r>
              <a:rPr lang="en-NZ" dirty="0" smtClean="0"/>
              <a:t>Detection</a:t>
            </a:r>
            <a:endParaRPr lang="en-NZ" dirty="0" smtClean="0"/>
          </a:p>
          <a:p>
            <a:r>
              <a:rPr lang="en-NZ" dirty="0" smtClean="0"/>
              <a:t>An Integrated deadlock strategy</a:t>
            </a:r>
          </a:p>
          <a:p>
            <a:r>
              <a:rPr lang="en-NZ" dirty="0" smtClean="0">
                <a:solidFill>
                  <a:schemeClr val="accent1">
                    <a:lumMod val="75000"/>
                  </a:schemeClr>
                </a:solidFill>
              </a:rPr>
              <a:t>Concurrency </a:t>
            </a:r>
            <a:r>
              <a:rPr lang="en-NZ" dirty="0" smtClean="0">
                <a:solidFill>
                  <a:schemeClr val="accent1">
                    <a:lumMod val="75000"/>
                  </a:schemeClr>
                </a:solidFill>
              </a:rPr>
              <a:t>Mechanisms in UNIX, Linux, Solaris and Windows</a:t>
            </a:r>
          </a:p>
        </p:txBody>
      </p:sp>
      <p:cxnSp>
        <p:nvCxnSpPr>
          <p:cNvPr id="4" name="Straight Arrow Connector 3"/>
          <p:cNvCxnSpPr/>
          <p:nvPr/>
        </p:nvCxnSpPr>
        <p:spPr>
          <a:xfrm>
            <a:off x="152400" y="5410200"/>
            <a:ext cx="685800" cy="1588"/>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UNIX Concurrency </a:t>
            </a:r>
            <a:br>
              <a:rPr lang="en-US" dirty="0" smtClean="0"/>
            </a:br>
            <a:r>
              <a:rPr lang="en-US" dirty="0" smtClean="0"/>
              <a:t>Mechanisms</a:t>
            </a:r>
            <a:endParaRPr lang="en-US" dirty="0"/>
          </a:p>
        </p:txBody>
      </p:sp>
      <p:sp>
        <p:nvSpPr>
          <p:cNvPr id="3" name="Content Placeholder 2"/>
          <p:cNvSpPr>
            <a:spLocks noGrp="1"/>
          </p:cNvSpPr>
          <p:nvPr>
            <p:ph idx="1"/>
          </p:nvPr>
        </p:nvSpPr>
        <p:spPr/>
        <p:txBody>
          <a:bodyPr/>
          <a:lstStyle/>
          <a:p>
            <a:r>
              <a:rPr lang="en-NZ" dirty="0" smtClean="0"/>
              <a:t>UNIX provides a variety of mechanisms for interprocessor communication and synchronization including:</a:t>
            </a:r>
            <a:endParaRPr lang="en-US" dirty="0" smtClean="0"/>
          </a:p>
          <a:p>
            <a:pPr lvl="1"/>
            <a:r>
              <a:rPr lang="en-US" dirty="0" smtClean="0"/>
              <a:t>Pipes</a:t>
            </a:r>
          </a:p>
          <a:p>
            <a:pPr lvl="1"/>
            <a:r>
              <a:rPr lang="en-US" dirty="0" smtClean="0"/>
              <a:t>Message Queues</a:t>
            </a:r>
            <a:endParaRPr lang="en-US" dirty="0" smtClean="0"/>
          </a:p>
          <a:p>
            <a:pPr lvl="1"/>
            <a:r>
              <a:rPr lang="en-US" dirty="0" smtClean="0"/>
              <a:t>Shared memory</a:t>
            </a:r>
          </a:p>
          <a:p>
            <a:pPr lvl="1"/>
            <a:r>
              <a:rPr lang="en-US" dirty="0" smtClean="0"/>
              <a:t>Semaphores</a:t>
            </a:r>
          </a:p>
          <a:p>
            <a:pPr lvl="1"/>
            <a:r>
              <a:rPr lang="en-US" dirty="0" smtClean="0"/>
              <a:t>Signals</a:t>
            </a:r>
          </a:p>
          <a:p>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Kernel </a:t>
            </a:r>
            <a:br>
              <a:rPr lang="en-US" dirty="0" smtClean="0"/>
            </a:br>
            <a:r>
              <a:rPr lang="en-US" dirty="0" smtClean="0"/>
              <a:t>Concurrency Mechanism</a:t>
            </a:r>
            <a:endParaRPr lang="en-US" dirty="0"/>
          </a:p>
        </p:txBody>
      </p:sp>
      <p:sp>
        <p:nvSpPr>
          <p:cNvPr id="3" name="Content Placeholder 2"/>
          <p:cNvSpPr>
            <a:spLocks noGrp="1"/>
          </p:cNvSpPr>
          <p:nvPr>
            <p:ph idx="1"/>
          </p:nvPr>
        </p:nvSpPr>
        <p:spPr/>
        <p:txBody>
          <a:bodyPr/>
          <a:lstStyle/>
          <a:p>
            <a:r>
              <a:rPr lang="en-US" dirty="0" smtClean="0"/>
              <a:t>Includes all the mechanisms found in UNIX plus</a:t>
            </a:r>
          </a:p>
          <a:p>
            <a:pPr lvl="1"/>
            <a:r>
              <a:rPr lang="en-US" dirty="0" smtClean="0"/>
              <a:t>Atomic operations</a:t>
            </a:r>
          </a:p>
          <a:p>
            <a:pPr lvl="1"/>
            <a:r>
              <a:rPr lang="en-US" dirty="0" smtClean="0"/>
              <a:t>Spinlocks</a:t>
            </a:r>
          </a:p>
          <a:p>
            <a:pPr lvl="1"/>
            <a:r>
              <a:rPr lang="en-US" dirty="0" smtClean="0"/>
              <a:t>Semaphores (slightly different to SVR4)</a:t>
            </a:r>
          </a:p>
          <a:p>
            <a:pPr lvl="1"/>
            <a:r>
              <a:rPr lang="en-US" dirty="0" smtClean="0"/>
              <a:t>Barriers</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Atomic Operations</a:t>
            </a:r>
            <a:endParaRPr lang="en-NZ" dirty="0"/>
          </a:p>
        </p:txBody>
      </p:sp>
      <p:sp>
        <p:nvSpPr>
          <p:cNvPr id="3" name="Content Placeholder 2"/>
          <p:cNvSpPr>
            <a:spLocks noGrp="1"/>
          </p:cNvSpPr>
          <p:nvPr>
            <p:ph idx="1"/>
          </p:nvPr>
        </p:nvSpPr>
        <p:spPr/>
        <p:txBody>
          <a:bodyPr/>
          <a:lstStyle/>
          <a:p>
            <a:r>
              <a:rPr lang="en-US" dirty="0" smtClean="0"/>
              <a:t>Atomic operations execute without interruption and without interference</a:t>
            </a:r>
          </a:p>
          <a:p>
            <a:r>
              <a:rPr lang="en-US" dirty="0" smtClean="0"/>
              <a:t>Two types:</a:t>
            </a:r>
          </a:p>
          <a:p>
            <a:pPr lvl="1"/>
            <a:r>
              <a:rPr lang="en-US" dirty="0" smtClean="0"/>
              <a:t>Integer operations – operating on an integer variable</a:t>
            </a:r>
          </a:p>
          <a:p>
            <a:pPr lvl="1"/>
            <a:r>
              <a:rPr lang="en-US" dirty="0" smtClean="0"/>
              <a:t>Bitmap operations – operating on one bit in a bitmap </a:t>
            </a:r>
          </a:p>
          <a:p>
            <a:endParaRPr lang="en-US" dirty="0" smtClean="0"/>
          </a:p>
          <a:p>
            <a:endParaRPr lang="en-NZ"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Atomic Operations</a:t>
            </a:r>
            <a:endParaRPr lang="en-US" dirty="0"/>
          </a:p>
        </p:txBody>
      </p:sp>
      <p:pic>
        <p:nvPicPr>
          <p:cNvPr id="4" name="Content Placeholder 3" descr="Table06_03a.gif"/>
          <p:cNvPicPr>
            <a:picLocks noGrp="1" noChangeAspect="1"/>
          </p:cNvPicPr>
          <p:nvPr>
            <p:ph idx="1"/>
          </p:nvPr>
        </p:nvPicPr>
        <p:blipFill>
          <a:blip r:embed="rId3"/>
          <a:stretch>
            <a:fillRect/>
          </a:stretch>
        </p:blipFill>
        <p:spPr>
          <a:xfrm>
            <a:off x="1219200" y="1328738"/>
            <a:ext cx="7144620" cy="4995862"/>
          </a:xfrm>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Atomic Operations</a:t>
            </a:r>
            <a:endParaRPr lang="en-US" dirty="0"/>
          </a:p>
        </p:txBody>
      </p:sp>
      <p:pic>
        <p:nvPicPr>
          <p:cNvPr id="4" name="Content Placeholder 3" descr="Table06_03b.gif"/>
          <p:cNvPicPr>
            <a:picLocks noGrp="1" noChangeAspect="1"/>
          </p:cNvPicPr>
          <p:nvPr>
            <p:ph idx="1"/>
          </p:nvPr>
        </p:nvPicPr>
        <p:blipFill>
          <a:blip r:embed="rId3"/>
          <a:stretch>
            <a:fillRect/>
          </a:stretch>
        </p:blipFill>
        <p:spPr>
          <a:xfrm>
            <a:off x="762000" y="1524000"/>
            <a:ext cx="7736606" cy="3471862"/>
          </a:xfrm>
        </p:spPr>
      </p:pic>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Spinlock</a:t>
            </a:r>
            <a:endParaRPr lang="en-NZ" dirty="0"/>
          </a:p>
        </p:txBody>
      </p:sp>
      <p:sp>
        <p:nvSpPr>
          <p:cNvPr id="3" name="Content Placeholder 2"/>
          <p:cNvSpPr>
            <a:spLocks noGrp="1"/>
          </p:cNvSpPr>
          <p:nvPr>
            <p:ph idx="1"/>
          </p:nvPr>
        </p:nvSpPr>
        <p:spPr/>
        <p:txBody>
          <a:bodyPr/>
          <a:lstStyle/>
          <a:p>
            <a:r>
              <a:rPr lang="en-NZ" dirty="0" smtClean="0"/>
              <a:t>Only one thread at a time can acquire a spinlock.</a:t>
            </a:r>
          </a:p>
          <a:p>
            <a:pPr lvl="1"/>
            <a:r>
              <a:rPr lang="en-NZ" dirty="0" smtClean="0"/>
              <a:t>Any other thread will keep trying (spinning) until it can acquire the lock. </a:t>
            </a:r>
          </a:p>
          <a:p>
            <a:r>
              <a:rPr lang="en-NZ" dirty="0" smtClean="0"/>
              <a:t>A spinlock is  an integer </a:t>
            </a:r>
          </a:p>
          <a:p>
            <a:pPr lvl="1"/>
            <a:r>
              <a:rPr lang="en-NZ" dirty="0" smtClean="0"/>
              <a:t>If  0, the thread sets the value to 1 and enters its critical section. </a:t>
            </a:r>
          </a:p>
          <a:p>
            <a:pPr lvl="1"/>
            <a:r>
              <a:rPr lang="en-NZ" dirty="0" smtClean="0"/>
              <a:t> If the value is nonzero, the thread continually checks the value until it is zero. </a:t>
            </a:r>
          </a:p>
          <a:p>
            <a:endParaRPr lang="en-NZ" dirty="0" smtClean="0"/>
          </a:p>
          <a:p>
            <a:endParaRPr lang="en-NZ" dirty="0" smtClean="0"/>
          </a:p>
          <a:p>
            <a:endParaRPr lang="en-NZ"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Spinlocks</a:t>
            </a:r>
            <a:endParaRPr lang="en-US" dirty="0"/>
          </a:p>
        </p:txBody>
      </p:sp>
      <p:pic>
        <p:nvPicPr>
          <p:cNvPr id="4" name="Content Placeholder 3" descr="Table06_04.gif"/>
          <p:cNvPicPr>
            <a:picLocks noGrp="1" noChangeAspect="1"/>
          </p:cNvPicPr>
          <p:nvPr>
            <p:ph idx="1"/>
          </p:nvPr>
        </p:nvPicPr>
        <p:blipFill>
          <a:blip r:embed="rId3"/>
          <a:stretch>
            <a:fillRect/>
          </a:stretch>
        </p:blipFill>
        <p:spPr>
          <a:xfrm>
            <a:off x="1298757" y="1219200"/>
            <a:ext cx="7251491" cy="5486400"/>
          </a:xfrm>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Semaphores</a:t>
            </a:r>
            <a:endParaRPr lang="en-NZ" dirty="0"/>
          </a:p>
        </p:txBody>
      </p:sp>
      <p:sp>
        <p:nvSpPr>
          <p:cNvPr id="3" name="Content Placeholder 2"/>
          <p:cNvSpPr>
            <a:spLocks noGrp="1"/>
          </p:cNvSpPr>
          <p:nvPr>
            <p:ph idx="1"/>
          </p:nvPr>
        </p:nvSpPr>
        <p:spPr/>
        <p:txBody>
          <a:bodyPr/>
          <a:lstStyle/>
          <a:p>
            <a:r>
              <a:rPr lang="en-NZ" dirty="0" smtClean="0"/>
              <a:t>Similar to UNIX SVR4 but also provides an implementation of semaphores for its own use.</a:t>
            </a:r>
          </a:p>
          <a:p>
            <a:r>
              <a:rPr lang="en-NZ" dirty="0" smtClean="0"/>
              <a:t>Three types of kernel semaphores:</a:t>
            </a:r>
          </a:p>
          <a:p>
            <a:pPr lvl="1"/>
            <a:r>
              <a:rPr lang="en-NZ" dirty="0" smtClean="0"/>
              <a:t>Binary semaphores</a:t>
            </a:r>
          </a:p>
          <a:p>
            <a:pPr lvl="1"/>
            <a:r>
              <a:rPr lang="en-NZ" dirty="0" smtClean="0"/>
              <a:t>counting semaphores,</a:t>
            </a:r>
          </a:p>
          <a:p>
            <a:pPr lvl="1"/>
            <a:r>
              <a:rPr lang="en-NZ" dirty="0" smtClean="0"/>
              <a:t> reader-writer semaphores.</a:t>
            </a:r>
          </a:p>
          <a:p>
            <a:pPr lvl="1"/>
            <a:endParaRPr lang="en-NZ"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Semaphores</a:t>
            </a:r>
            <a:endParaRPr lang="en-US" dirty="0"/>
          </a:p>
        </p:txBody>
      </p:sp>
      <p:pic>
        <p:nvPicPr>
          <p:cNvPr id="4" name="Content Placeholder 3" descr="Table06_05.gif"/>
          <p:cNvPicPr>
            <a:picLocks noGrp="1" noChangeAspect="1"/>
          </p:cNvPicPr>
          <p:nvPr>
            <p:ph idx="1"/>
          </p:nvPr>
        </p:nvPicPr>
        <p:blipFill>
          <a:blip r:embed="rId3"/>
          <a:stretch>
            <a:fillRect/>
          </a:stretch>
        </p:blipFill>
        <p:spPr>
          <a:xfrm>
            <a:off x="1828800" y="1219200"/>
            <a:ext cx="5673156" cy="5532862"/>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Actual Deadlock</a:t>
            </a:r>
            <a:endParaRPr lang="en-NZ" dirty="0"/>
          </a:p>
        </p:txBody>
      </p:sp>
      <p:pic>
        <p:nvPicPr>
          <p:cNvPr id="1026" name="Picture 2"/>
          <p:cNvPicPr>
            <a:picLocks noChangeAspect="1" noChangeArrowheads="1"/>
          </p:cNvPicPr>
          <p:nvPr/>
        </p:nvPicPr>
        <p:blipFill>
          <a:blip r:embed="rId3"/>
          <a:srcRect/>
          <a:stretch>
            <a:fillRect/>
          </a:stretch>
        </p:blipFill>
        <p:spPr bwMode="auto">
          <a:xfrm>
            <a:off x="2471738" y="1839913"/>
            <a:ext cx="4200525" cy="4179887"/>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4114800" y="2743200"/>
            <a:ext cx="349250" cy="7302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a:srcRect/>
          <a:stretch>
            <a:fillRect/>
          </a:stretch>
        </p:blipFill>
        <p:spPr bwMode="auto">
          <a:xfrm>
            <a:off x="4572000" y="4495800"/>
            <a:ext cx="379413" cy="6604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6"/>
          <a:srcRect/>
          <a:stretch>
            <a:fillRect/>
          </a:stretch>
        </p:blipFill>
        <p:spPr bwMode="auto">
          <a:xfrm>
            <a:off x="5029200" y="3582987"/>
            <a:ext cx="760413" cy="379413"/>
          </a:xfrm>
          <a:prstGeom prst="rect">
            <a:avLst/>
          </a:prstGeom>
          <a:noFill/>
          <a:ln w="9525">
            <a:noFill/>
            <a:miter lim="800000"/>
            <a:headEnd/>
            <a:tailEnd/>
          </a:ln>
          <a:effectLst/>
        </p:spPr>
      </p:pic>
      <p:pic>
        <p:nvPicPr>
          <p:cNvPr id="1030" name="Picture 6"/>
          <p:cNvPicPr>
            <a:picLocks noChangeAspect="1" noChangeArrowheads="1"/>
          </p:cNvPicPr>
          <p:nvPr/>
        </p:nvPicPr>
        <p:blipFill>
          <a:blip r:embed="rId7"/>
          <a:srcRect/>
          <a:stretch>
            <a:fillRect/>
          </a:stretch>
        </p:blipFill>
        <p:spPr bwMode="auto">
          <a:xfrm>
            <a:off x="3429000" y="3962400"/>
            <a:ext cx="700087" cy="369887"/>
          </a:xfrm>
          <a:prstGeom prst="rect">
            <a:avLst/>
          </a:prstGeom>
          <a:noFill/>
          <a:ln w="9525">
            <a:noFill/>
            <a:miter lim="800000"/>
            <a:headEnd/>
            <a:tailEnd/>
          </a:ln>
          <a:effectLst/>
        </p:spPr>
      </p:pic>
      <p:pic>
        <p:nvPicPr>
          <p:cNvPr id="2050" name="Picture 2"/>
          <p:cNvPicPr>
            <a:picLocks noChangeAspect="1" noChangeArrowheads="1"/>
          </p:cNvPicPr>
          <p:nvPr/>
        </p:nvPicPr>
        <p:blipFill>
          <a:blip r:embed="rId8"/>
          <a:srcRect/>
          <a:stretch>
            <a:fillRect/>
          </a:stretch>
        </p:blipFill>
        <p:spPr bwMode="auto">
          <a:xfrm>
            <a:off x="2438400" y="1828800"/>
            <a:ext cx="4240213" cy="4159250"/>
          </a:xfrm>
          <a:prstGeom prst="rect">
            <a:avLst/>
          </a:prstGeom>
          <a:noFill/>
          <a:ln w="9525">
            <a:noFill/>
            <a:miter lim="800000"/>
            <a:headEnd/>
            <a:tailEnd/>
          </a:ln>
          <a:effectLst/>
        </p:spPr>
      </p:pic>
      <p:sp>
        <p:nvSpPr>
          <p:cNvPr id="9" name="Cloud Callout 8"/>
          <p:cNvSpPr/>
          <p:nvPr/>
        </p:nvSpPr>
        <p:spPr>
          <a:xfrm>
            <a:off x="6477000" y="4191000"/>
            <a:ext cx="2667000" cy="1524000"/>
          </a:xfrm>
          <a:prstGeom prst="cloudCallout">
            <a:avLst>
              <a:gd name="adj1" fmla="val -100017"/>
              <a:gd name="adj2" fmla="val -217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smtClean="0"/>
              <a:t>HALT</a:t>
            </a:r>
            <a:r>
              <a:rPr lang="en-NZ" sz="2400" dirty="0" smtClean="0"/>
              <a:t> until B is free</a:t>
            </a:r>
            <a:endParaRPr lang="en-NZ" sz="2400" dirty="0"/>
          </a:p>
        </p:txBody>
      </p:sp>
      <p:sp>
        <p:nvSpPr>
          <p:cNvPr id="11" name="Cloud Callout 10"/>
          <p:cNvSpPr/>
          <p:nvPr/>
        </p:nvSpPr>
        <p:spPr>
          <a:xfrm>
            <a:off x="5943600" y="1600200"/>
            <a:ext cx="2667000" cy="1524000"/>
          </a:xfrm>
          <a:prstGeom prst="cloudCallout">
            <a:avLst>
              <a:gd name="adj1" fmla="val -91037"/>
              <a:gd name="adj2" fmla="val 667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smtClean="0"/>
              <a:t>HALT</a:t>
            </a:r>
            <a:r>
              <a:rPr lang="en-NZ" sz="2400" dirty="0" smtClean="0"/>
              <a:t> until C is free</a:t>
            </a:r>
            <a:endParaRPr lang="en-NZ" sz="2400" dirty="0"/>
          </a:p>
        </p:txBody>
      </p:sp>
      <p:sp>
        <p:nvSpPr>
          <p:cNvPr id="12" name="Cloud Callout 11"/>
          <p:cNvSpPr/>
          <p:nvPr/>
        </p:nvSpPr>
        <p:spPr>
          <a:xfrm>
            <a:off x="228600" y="1524000"/>
            <a:ext cx="2667000" cy="1524000"/>
          </a:xfrm>
          <a:prstGeom prst="cloudCallout">
            <a:avLst>
              <a:gd name="adj1" fmla="val 91820"/>
              <a:gd name="adj2" fmla="val 567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smtClean="0"/>
              <a:t>HALT</a:t>
            </a:r>
            <a:r>
              <a:rPr lang="en-NZ" sz="2400" dirty="0" smtClean="0"/>
              <a:t> until D is free</a:t>
            </a:r>
            <a:endParaRPr lang="en-NZ" sz="2400" dirty="0"/>
          </a:p>
        </p:txBody>
      </p:sp>
      <p:sp>
        <p:nvSpPr>
          <p:cNvPr id="13" name="Cloud Callout 12"/>
          <p:cNvSpPr/>
          <p:nvPr/>
        </p:nvSpPr>
        <p:spPr>
          <a:xfrm>
            <a:off x="609600" y="4648200"/>
            <a:ext cx="2667000" cy="1524000"/>
          </a:xfrm>
          <a:prstGeom prst="cloudCallout">
            <a:avLst>
              <a:gd name="adj1" fmla="val 75494"/>
              <a:gd name="adj2" fmla="val -560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smtClean="0"/>
              <a:t>HALT</a:t>
            </a:r>
            <a:r>
              <a:rPr lang="en-NZ" sz="2400" dirty="0" smtClean="0"/>
              <a:t> until A  is free</a:t>
            </a:r>
            <a:endParaRPr lang="en-NZ"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2050"/>
                                        </p:tgtEl>
                                        <p:attrNameLst>
                                          <p:attrName>style.visibility</p:attrName>
                                        </p:attrNameLst>
                                      </p:cBhvr>
                                      <p:to>
                                        <p:strVal val="hidden"/>
                                      </p:to>
                                    </p:set>
                                  </p:childTnLst>
                                </p:cTn>
                              </p:par>
                            </p:childTnLst>
                          </p:cTn>
                        </p:par>
                        <p:par>
                          <p:cTn id="7" fill="hold">
                            <p:stCondLst>
                              <p:cond delay="0"/>
                            </p:stCondLst>
                            <p:childTnLst>
                              <p:par>
                                <p:cTn id="8" presetID="0" presetClass="path" presetSubtype="0" accel="50000" decel="50000" fill="hold" nodeType="afterEffect">
                                  <p:stCondLst>
                                    <p:cond delay="500"/>
                                  </p:stCondLst>
                                  <p:childTnLst>
                                    <p:animMotion origin="layout" path="M 2.77778E-7 -2.72895E-6 L 0.00434 -0.0592 " pathEditMode="relative" rAng="0" ptsTypes="AA">
                                      <p:cBhvr>
                                        <p:cTn id="9" dur="2000" fill="hold"/>
                                        <p:tgtEl>
                                          <p:spTgt spid="1028"/>
                                        </p:tgtEl>
                                        <p:attrNameLst>
                                          <p:attrName>ppt_x</p:attrName>
                                          <p:attrName>ppt_y</p:attrName>
                                        </p:attrNameLst>
                                      </p:cBhvr>
                                      <p:rCtr x="200" y="-3000"/>
                                    </p:animMotion>
                                  </p:childTnLst>
                                </p:cTn>
                              </p:par>
                              <p:par>
                                <p:cTn id="10" presetID="0" presetClass="path" presetSubtype="0" accel="50000" decel="50000" fill="hold" nodeType="withEffect">
                                  <p:stCondLst>
                                    <p:cond delay="0"/>
                                  </p:stCondLst>
                                  <p:childTnLst>
                                    <p:animMotion origin="layout" path="M 0.00851 -1.21184E-6 L -0.04965 -0.00555 " pathEditMode="relative" rAng="0" ptsTypes="AA">
                                      <p:cBhvr>
                                        <p:cTn id="11" dur="2000" fill="hold"/>
                                        <p:tgtEl>
                                          <p:spTgt spid="1029"/>
                                        </p:tgtEl>
                                        <p:attrNameLst>
                                          <p:attrName>ppt_x</p:attrName>
                                          <p:attrName>ppt_y</p:attrName>
                                        </p:attrNameLst>
                                      </p:cBhvr>
                                      <p:rCtr x="-2900" y="-300"/>
                                    </p:animMotion>
                                  </p:childTnLst>
                                </p:cTn>
                              </p:par>
                              <p:par>
                                <p:cTn id="12" presetID="0" presetClass="path" presetSubtype="0" accel="50000" decel="50000" fill="hold" nodeType="withEffect">
                                  <p:stCondLst>
                                    <p:cond delay="0"/>
                                  </p:stCondLst>
                                  <p:childTnLst>
                                    <p:animMotion origin="layout" path="M 5.55556E-7 -1.84089E-6 L 5.55556E-7 0.05551 " pathEditMode="relative" ptsTypes="AA">
                                      <p:cBhvr>
                                        <p:cTn id="13" dur="2000" fill="hold"/>
                                        <p:tgtEl>
                                          <p:spTgt spid="1027"/>
                                        </p:tgtEl>
                                        <p:attrNameLst>
                                          <p:attrName>ppt_x</p:attrName>
                                          <p:attrName>ppt_y</p:attrName>
                                        </p:attrNameLst>
                                      </p:cBhvr>
                                    </p:animMotion>
                                  </p:childTnLst>
                                </p:cTn>
                              </p:par>
                              <p:par>
                                <p:cTn id="14" presetID="0" presetClass="path" presetSubtype="0" accel="50000" decel="50000" fill="hold" nodeType="withEffect">
                                  <p:stCondLst>
                                    <p:cond delay="0"/>
                                  </p:stCondLst>
                                  <p:childTnLst>
                                    <p:animMotion origin="layout" path="M 1.11111E-6 4.51434E-6 L 0.04167 4.51434E-6 " pathEditMode="relative" ptsTypes="AA">
                                      <p:cBhvr>
                                        <p:cTn id="15" dur="2000" fill="hold"/>
                                        <p:tgtEl>
                                          <p:spTgt spid="1030"/>
                                        </p:tgtEl>
                                        <p:attrNameLst>
                                          <p:attrName>ppt_x</p:attrName>
                                          <p:attrName>ppt_y</p:attrName>
                                        </p:attrNameLst>
                                      </p:cBhvr>
                                    </p:animMotion>
                                  </p:childTnLst>
                                </p:cTn>
                              </p:par>
                            </p:childTnLst>
                          </p:cTn>
                        </p:par>
                        <p:par>
                          <p:cTn id="16" fill="hold">
                            <p:stCondLst>
                              <p:cond delay="2500"/>
                            </p:stCondLst>
                            <p:childTnLst>
                              <p:par>
                                <p:cTn id="17" presetID="22" presetClass="entr" presetSubtype="8"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450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par>
                          <p:cTn id="28" fill="hold">
                            <p:stCondLst>
                              <p:cond delay="5000"/>
                            </p:stCondLst>
                            <p:childTnLst>
                              <p:par>
                                <p:cTn id="29" presetID="22" presetClass="entr" presetSubtype="8"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Barriers</a:t>
            </a:r>
            <a:endParaRPr lang="en-NZ" dirty="0"/>
          </a:p>
        </p:txBody>
      </p:sp>
      <p:sp>
        <p:nvSpPr>
          <p:cNvPr id="3" name="Content Placeholder 2"/>
          <p:cNvSpPr>
            <a:spLocks noGrp="1"/>
          </p:cNvSpPr>
          <p:nvPr>
            <p:ph idx="1"/>
          </p:nvPr>
        </p:nvSpPr>
        <p:spPr/>
        <p:txBody>
          <a:bodyPr/>
          <a:lstStyle/>
          <a:p>
            <a:r>
              <a:rPr lang="en-NZ" dirty="0" smtClean="0"/>
              <a:t>To enforce the order in which instructions are executed, Linux provides the memory barrier facility.</a:t>
            </a:r>
            <a:endParaRPr lang="en-NZ" dirty="0"/>
          </a:p>
        </p:txBody>
      </p:sp>
      <p:pic>
        <p:nvPicPr>
          <p:cNvPr id="4" name="Content Placeholder 3" descr="Table06_06.gif"/>
          <p:cNvPicPr>
            <a:picLocks noChangeAspect="1"/>
          </p:cNvPicPr>
          <p:nvPr/>
        </p:nvPicPr>
        <p:blipFill>
          <a:blip r:embed="rId2"/>
          <a:stretch>
            <a:fillRect/>
          </a:stretch>
        </p:blipFill>
        <p:spPr bwMode="auto">
          <a:xfrm>
            <a:off x="1066800" y="3276600"/>
            <a:ext cx="7543800" cy="349208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Solaris Thread </a:t>
            </a:r>
            <a:br>
              <a:rPr lang="en-US" dirty="0" smtClean="0"/>
            </a:br>
            <a:r>
              <a:rPr lang="en-US" dirty="0" smtClean="0"/>
              <a:t>Synchronization Primitives</a:t>
            </a:r>
            <a:endParaRPr lang="en-US" dirty="0"/>
          </a:p>
        </p:txBody>
      </p:sp>
      <p:sp>
        <p:nvSpPr>
          <p:cNvPr id="3" name="Content Placeholder 2"/>
          <p:cNvSpPr>
            <a:spLocks noGrp="1"/>
          </p:cNvSpPr>
          <p:nvPr>
            <p:ph idx="1"/>
          </p:nvPr>
        </p:nvSpPr>
        <p:spPr/>
        <p:txBody>
          <a:bodyPr/>
          <a:lstStyle/>
          <a:p>
            <a:r>
              <a:rPr lang="en-NZ" dirty="0" smtClean="0"/>
              <a:t>In addition to the concurrency mechanisms of UNIX SVR4</a:t>
            </a:r>
          </a:p>
          <a:p>
            <a:pPr lvl="1"/>
            <a:r>
              <a:rPr lang="en-US" dirty="0" smtClean="0"/>
              <a:t>Mutual exclusion (mutex) locks</a:t>
            </a:r>
          </a:p>
          <a:p>
            <a:pPr lvl="1"/>
            <a:r>
              <a:rPr lang="en-US" dirty="0" smtClean="0"/>
              <a:t>Semaphores</a:t>
            </a:r>
          </a:p>
          <a:p>
            <a:pPr lvl="1"/>
            <a:r>
              <a:rPr lang="en-US" dirty="0" smtClean="0"/>
              <a:t>Multiple readers, single writer (readers/writer) locks</a:t>
            </a:r>
          </a:p>
          <a:p>
            <a:pPr lvl="1"/>
            <a:r>
              <a:rPr lang="en-US" dirty="0" smtClean="0"/>
              <a:t>Condition variables</a:t>
            </a:r>
          </a:p>
          <a:p>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MUTEX Lock</a:t>
            </a:r>
            <a:endParaRPr lang="en-NZ" dirty="0"/>
          </a:p>
        </p:txBody>
      </p:sp>
      <p:sp>
        <p:nvSpPr>
          <p:cNvPr id="3" name="Content Placeholder 2"/>
          <p:cNvSpPr>
            <a:spLocks noGrp="1"/>
          </p:cNvSpPr>
          <p:nvPr>
            <p:ph idx="1"/>
          </p:nvPr>
        </p:nvSpPr>
        <p:spPr/>
        <p:txBody>
          <a:bodyPr/>
          <a:lstStyle/>
          <a:p>
            <a:r>
              <a:rPr lang="en-NZ" dirty="0" smtClean="0"/>
              <a:t>A mutex is used to ensure only one thread at a time can access the resource protected by the mutex. </a:t>
            </a:r>
          </a:p>
          <a:p>
            <a:r>
              <a:rPr lang="en-NZ" dirty="0" smtClean="0"/>
              <a:t>The thread that locks the mutex must be the one that unlocks it.</a:t>
            </a:r>
            <a:endParaRPr lang="en-NZ"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Semaphores and</a:t>
            </a:r>
            <a:br>
              <a:rPr lang="en-NZ" dirty="0" smtClean="0"/>
            </a:br>
            <a:r>
              <a:rPr lang="en-NZ" dirty="0" smtClean="0"/>
              <a:t> Read/Write locks</a:t>
            </a:r>
            <a:endParaRPr lang="en-NZ" dirty="0"/>
          </a:p>
        </p:txBody>
      </p:sp>
      <p:sp>
        <p:nvSpPr>
          <p:cNvPr id="3" name="Content Placeholder 2"/>
          <p:cNvSpPr>
            <a:spLocks noGrp="1"/>
          </p:cNvSpPr>
          <p:nvPr>
            <p:ph idx="1"/>
          </p:nvPr>
        </p:nvSpPr>
        <p:spPr/>
        <p:txBody>
          <a:bodyPr/>
          <a:lstStyle/>
          <a:p>
            <a:r>
              <a:rPr lang="en-NZ" dirty="0" smtClean="0"/>
              <a:t>Solaris provides classic counting semaphores.</a:t>
            </a:r>
          </a:p>
          <a:p>
            <a:r>
              <a:rPr lang="en-NZ" dirty="0" smtClean="0"/>
              <a:t>The readers/writer lock allows multiple threads to have simultaneous read-only access to an object protected by the lock. </a:t>
            </a:r>
          </a:p>
          <a:p>
            <a:pPr lvl="1"/>
            <a:r>
              <a:rPr lang="en-NZ" dirty="0" smtClean="0"/>
              <a:t>It also allows a single thread to access the object for writing at one time, while excluding all readers.</a:t>
            </a:r>
            <a:endParaRPr lang="en-NZ"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Condition Variables</a:t>
            </a:r>
            <a:endParaRPr lang="en-NZ" dirty="0"/>
          </a:p>
        </p:txBody>
      </p:sp>
      <p:sp>
        <p:nvSpPr>
          <p:cNvPr id="3" name="Content Placeholder 2"/>
          <p:cNvSpPr>
            <a:spLocks noGrp="1"/>
          </p:cNvSpPr>
          <p:nvPr>
            <p:ph idx="1"/>
          </p:nvPr>
        </p:nvSpPr>
        <p:spPr/>
        <p:txBody>
          <a:bodyPr/>
          <a:lstStyle/>
          <a:p>
            <a:r>
              <a:rPr lang="en-NZ" dirty="0" smtClean="0"/>
              <a:t>A condition variable is used to wait until a particular condition is true. </a:t>
            </a:r>
          </a:p>
          <a:p>
            <a:r>
              <a:rPr lang="en-NZ" dirty="0" smtClean="0"/>
              <a:t>Condition variables must be used in conjunction with a mutex lock.</a:t>
            </a:r>
            <a:endParaRPr lang="en-NZ"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Wait Functions</a:t>
            </a:r>
            <a:endParaRPr lang="en-NZ" dirty="0"/>
          </a:p>
        </p:txBody>
      </p:sp>
      <p:sp>
        <p:nvSpPr>
          <p:cNvPr id="3" name="Content Placeholder 2"/>
          <p:cNvSpPr>
            <a:spLocks noGrp="1"/>
          </p:cNvSpPr>
          <p:nvPr>
            <p:ph idx="1"/>
          </p:nvPr>
        </p:nvSpPr>
        <p:spPr/>
        <p:txBody>
          <a:bodyPr/>
          <a:lstStyle/>
          <a:p>
            <a:r>
              <a:rPr lang="en-NZ" dirty="0" smtClean="0"/>
              <a:t>The wait functions allow a thread to block its own execution. </a:t>
            </a:r>
          </a:p>
          <a:p>
            <a:pPr lvl="1"/>
            <a:r>
              <a:rPr lang="en-NZ" dirty="0" smtClean="0"/>
              <a:t>The wait functions do not return until the specified criteria have been met.</a:t>
            </a:r>
          </a:p>
          <a:p>
            <a:pPr lvl="1"/>
            <a:r>
              <a:rPr lang="en-NZ" dirty="0" smtClean="0"/>
              <a:t>The type of wait function determines the set of criteria used.</a:t>
            </a:r>
          </a:p>
          <a:p>
            <a:pPr lvl="1"/>
            <a:endParaRPr lang="en-NZ" dirty="0" smtClean="0"/>
          </a:p>
          <a:p>
            <a:endParaRPr lang="en-NZ" dirty="0" smtClean="0"/>
          </a:p>
          <a:p>
            <a:endParaRPr lang="en-NZ"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Dispatcher Objects</a:t>
            </a:r>
            <a:endParaRPr lang="en-NZ" dirty="0"/>
          </a:p>
        </p:txBody>
      </p:sp>
      <p:pic>
        <p:nvPicPr>
          <p:cNvPr id="4" name="Content Placeholder 3" descr="Table06_07.gif"/>
          <p:cNvPicPr>
            <a:picLocks noChangeAspect="1"/>
          </p:cNvPicPr>
          <p:nvPr/>
        </p:nvPicPr>
        <p:blipFill>
          <a:blip r:embed="rId3"/>
          <a:stretch>
            <a:fillRect/>
          </a:stretch>
        </p:blipFill>
        <p:spPr bwMode="auto">
          <a:xfrm>
            <a:off x="1828800" y="1600200"/>
            <a:ext cx="5347933" cy="5084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Critical Sections</a:t>
            </a:r>
            <a:endParaRPr lang="en-NZ" dirty="0"/>
          </a:p>
        </p:txBody>
      </p:sp>
      <p:sp>
        <p:nvSpPr>
          <p:cNvPr id="3" name="Content Placeholder 2"/>
          <p:cNvSpPr>
            <a:spLocks noGrp="1"/>
          </p:cNvSpPr>
          <p:nvPr>
            <p:ph idx="1"/>
          </p:nvPr>
        </p:nvSpPr>
        <p:spPr/>
        <p:txBody>
          <a:bodyPr/>
          <a:lstStyle/>
          <a:p>
            <a:r>
              <a:rPr lang="en-NZ" dirty="0" smtClean="0"/>
              <a:t>Similar mechanism to mutex</a:t>
            </a:r>
          </a:p>
          <a:p>
            <a:pPr lvl="1"/>
            <a:r>
              <a:rPr lang="en-NZ" dirty="0" smtClean="0"/>
              <a:t>except that critical sections can be used only by the threads of a single process. </a:t>
            </a:r>
          </a:p>
          <a:p>
            <a:r>
              <a:rPr lang="en-NZ" dirty="0" smtClean="0"/>
              <a:t>If the system is a multiprocessor, the code will attempt to acquire a spin-lock.</a:t>
            </a:r>
          </a:p>
          <a:p>
            <a:pPr lvl="1"/>
            <a:r>
              <a:rPr lang="en-NZ" dirty="0" smtClean="0"/>
              <a:t>As a last resort, if the spinlock cannot be acquired, a dispatcher object is used to block the thread so that the Kernel can dispatch another thread onto the processor.</a:t>
            </a:r>
          </a:p>
          <a:p>
            <a:endParaRPr lang="en-NZ"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Windows/Linux </a:t>
            </a:r>
            <a:br>
              <a:rPr lang="en-NZ" dirty="0" smtClean="0"/>
            </a:br>
            <a:r>
              <a:rPr lang="en-NZ" dirty="0" smtClean="0"/>
              <a:t>Comparison</a:t>
            </a:r>
            <a:endParaRPr lang="en-NZ" dirty="0"/>
          </a:p>
        </p:txBody>
      </p:sp>
      <p:pic>
        <p:nvPicPr>
          <p:cNvPr id="1027" name="Picture 3"/>
          <p:cNvPicPr>
            <a:picLocks noChangeAspect="1" noChangeArrowheads="1"/>
          </p:cNvPicPr>
          <p:nvPr/>
        </p:nvPicPr>
        <p:blipFill>
          <a:blip r:embed="rId2"/>
          <a:srcRect/>
          <a:stretch>
            <a:fillRect/>
          </a:stretch>
        </p:blipFill>
        <p:spPr bwMode="auto">
          <a:xfrm>
            <a:off x="1066800" y="1600200"/>
            <a:ext cx="7323138" cy="4267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Windows/Linux </a:t>
            </a:r>
            <a:br>
              <a:rPr lang="en-NZ" dirty="0" smtClean="0"/>
            </a:br>
            <a:r>
              <a:rPr lang="en-NZ" dirty="0" smtClean="0"/>
              <a:t>Comparison cont.</a:t>
            </a:r>
            <a:endParaRPr lang="en-NZ" dirty="0"/>
          </a:p>
        </p:txBody>
      </p:sp>
      <p:pic>
        <p:nvPicPr>
          <p:cNvPr id="2053" name="Picture 5"/>
          <p:cNvPicPr>
            <a:picLocks noChangeAspect="1" noChangeArrowheads="1"/>
          </p:cNvPicPr>
          <p:nvPr/>
        </p:nvPicPr>
        <p:blipFill>
          <a:blip r:embed="rId2"/>
          <a:srcRect/>
          <a:stretch>
            <a:fillRect/>
          </a:stretch>
        </p:blipFill>
        <p:spPr bwMode="auto">
          <a:xfrm>
            <a:off x="1143000" y="1584325"/>
            <a:ext cx="7464996" cy="48926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Deadlock Examples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52600"/>
            <a:ext cx="3048000"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721476"/>
            <a:ext cx="4210050" cy="425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15415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Two Processes P and Q</a:t>
            </a:r>
            <a:endParaRPr lang="en-NZ" dirty="0"/>
          </a:p>
        </p:txBody>
      </p:sp>
      <p:sp>
        <p:nvSpPr>
          <p:cNvPr id="3" name="Content Placeholder 2"/>
          <p:cNvSpPr>
            <a:spLocks noGrp="1"/>
          </p:cNvSpPr>
          <p:nvPr>
            <p:ph idx="1"/>
          </p:nvPr>
        </p:nvSpPr>
        <p:spPr>
          <a:xfrm>
            <a:off x="457200" y="1600200"/>
            <a:ext cx="4724400" cy="4267200"/>
          </a:xfrm>
        </p:spPr>
        <p:txBody>
          <a:bodyPr/>
          <a:lstStyle/>
          <a:p>
            <a:r>
              <a:rPr lang="en-NZ" dirty="0" smtClean="0"/>
              <a:t>Lets look at this with two processes P and Q</a:t>
            </a:r>
          </a:p>
          <a:p>
            <a:r>
              <a:rPr lang="en-NZ" dirty="0" smtClean="0"/>
              <a:t>Each  needing exclusive access to a resource A and B for a period of time</a:t>
            </a:r>
            <a:endParaRPr lang="en-NZ" dirty="0"/>
          </a:p>
        </p:txBody>
      </p:sp>
      <p:pic>
        <p:nvPicPr>
          <p:cNvPr id="3075" name="Picture 3"/>
          <p:cNvPicPr>
            <a:picLocks noChangeAspect="1" noChangeArrowheads="1"/>
          </p:cNvPicPr>
          <p:nvPr/>
        </p:nvPicPr>
        <p:blipFill>
          <a:blip r:embed="rId3"/>
          <a:srcRect/>
          <a:stretch>
            <a:fillRect/>
          </a:stretch>
        </p:blipFill>
        <p:spPr bwMode="auto">
          <a:xfrm>
            <a:off x="5486400" y="1600200"/>
            <a:ext cx="3271838" cy="2830807"/>
          </a:xfrm>
          <a:prstGeom prst="rect">
            <a:avLst/>
          </a:prstGeom>
          <a:noFill/>
          <a:ln w="9525">
            <a:solidFill>
              <a:schemeClr val="accent1"/>
            </a:solid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Resource Categories</a:t>
            </a:r>
            <a:endParaRPr lang="en-NZ" dirty="0"/>
          </a:p>
        </p:txBody>
      </p:sp>
      <p:sp>
        <p:nvSpPr>
          <p:cNvPr id="3" name="Content Placeholder 2"/>
          <p:cNvSpPr>
            <a:spLocks noGrp="1"/>
          </p:cNvSpPr>
          <p:nvPr>
            <p:ph idx="1"/>
          </p:nvPr>
        </p:nvSpPr>
        <p:spPr/>
        <p:txBody>
          <a:bodyPr/>
          <a:lstStyle/>
          <a:p>
            <a:pPr>
              <a:buNone/>
            </a:pPr>
            <a:r>
              <a:rPr lang="en-NZ" dirty="0" smtClean="0"/>
              <a:t>Two general categories of resources:</a:t>
            </a:r>
          </a:p>
          <a:p>
            <a:r>
              <a:rPr lang="en-NZ" dirty="0" smtClean="0"/>
              <a:t>Reusable</a:t>
            </a:r>
          </a:p>
          <a:p>
            <a:pPr lvl="1"/>
            <a:r>
              <a:rPr lang="en-NZ" dirty="0" smtClean="0"/>
              <a:t>can be safely used by only one process at a time and </a:t>
            </a:r>
            <a:r>
              <a:rPr lang="en-NZ" b="1" i="1" dirty="0" smtClean="0"/>
              <a:t>is not depleted </a:t>
            </a:r>
            <a:r>
              <a:rPr lang="en-NZ" dirty="0" smtClean="0"/>
              <a:t>by that use.</a:t>
            </a:r>
          </a:p>
          <a:p>
            <a:r>
              <a:rPr lang="en-NZ" dirty="0" smtClean="0"/>
              <a:t>Consumable</a:t>
            </a:r>
          </a:p>
          <a:p>
            <a:pPr lvl="1"/>
            <a:r>
              <a:rPr lang="en-NZ" dirty="0" smtClean="0"/>
              <a:t>one that can be created (</a:t>
            </a:r>
            <a:r>
              <a:rPr lang="en-NZ" b="1" i="1" dirty="0" smtClean="0"/>
              <a:t>produced</a:t>
            </a:r>
            <a:r>
              <a:rPr lang="en-NZ" dirty="0" smtClean="0"/>
              <a:t>) and destroyed (</a:t>
            </a:r>
            <a:r>
              <a:rPr lang="en-NZ" b="1" i="1" dirty="0" smtClean="0"/>
              <a:t>consumed</a:t>
            </a:r>
            <a:r>
              <a:rPr lang="en-NZ" dirty="0" smtClean="0"/>
              <a:t>).</a:t>
            </a:r>
            <a:endParaRPr lang="en-NZ"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Reusable Resources</a:t>
            </a:r>
            <a:endParaRPr lang="en-US" dirty="0"/>
          </a:p>
        </p:txBody>
      </p:sp>
      <p:sp>
        <p:nvSpPr>
          <p:cNvPr id="3" name="Content Placeholder 2"/>
          <p:cNvSpPr>
            <a:spLocks noGrp="1"/>
          </p:cNvSpPr>
          <p:nvPr>
            <p:ph idx="1"/>
          </p:nvPr>
        </p:nvSpPr>
        <p:spPr/>
        <p:txBody>
          <a:bodyPr/>
          <a:lstStyle/>
          <a:p>
            <a:r>
              <a:rPr lang="en-US" dirty="0" smtClean="0"/>
              <a:t>Such as:</a:t>
            </a:r>
          </a:p>
          <a:p>
            <a:pPr lvl="1"/>
            <a:r>
              <a:rPr lang="en-US" dirty="0" smtClean="0"/>
              <a:t>Processors, I/O channels, main and secondary memory, devices, and data structures such as files, databases, and semaphores</a:t>
            </a:r>
          </a:p>
          <a:p>
            <a:r>
              <a:rPr lang="en-US" dirty="0" smtClean="0"/>
              <a:t>Deadlock occurs if each process holds one resource and requests the other</a:t>
            </a:r>
          </a:p>
          <a:p>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4122</Words>
  <Application>Microsoft Office PowerPoint</Application>
  <PresentationFormat>On-screen Show (4:3)</PresentationFormat>
  <Paragraphs>511</Paragraphs>
  <Slides>59</Slides>
  <Notes>50</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Office Theme</vt:lpstr>
      <vt:lpstr>Custom Design</vt:lpstr>
      <vt:lpstr>Chapter 6 Concurrency: Deadlock and Starvation</vt:lpstr>
      <vt:lpstr>Roadmap</vt:lpstr>
      <vt:lpstr>Deadlock</vt:lpstr>
      <vt:lpstr>Potential Deadlock </vt:lpstr>
      <vt:lpstr>Actual Deadlock</vt:lpstr>
      <vt:lpstr>Deadlock Examples</vt:lpstr>
      <vt:lpstr>Two Processes P and Q</vt:lpstr>
      <vt:lpstr>Resource Categories</vt:lpstr>
      <vt:lpstr>Reusable Resources</vt:lpstr>
      <vt:lpstr>Example of  Reuse Deadlock</vt:lpstr>
      <vt:lpstr>Consumable Resources</vt:lpstr>
      <vt:lpstr>Example of Deadlock</vt:lpstr>
      <vt:lpstr>Roadmap</vt:lpstr>
      <vt:lpstr>Dining Philosophers  Problem: Scenario</vt:lpstr>
      <vt:lpstr>The Problem</vt:lpstr>
      <vt:lpstr>A first solution using semaphores</vt:lpstr>
      <vt:lpstr>Avoiding deadlock</vt:lpstr>
      <vt:lpstr>Solution using Monitors</vt:lpstr>
      <vt:lpstr>Monitor solution cont.</vt:lpstr>
      <vt:lpstr>Resource Allocation  Graphs</vt:lpstr>
      <vt:lpstr>Conditions for  possible Deadlock</vt:lpstr>
      <vt:lpstr>Actual Deadlock  Requires …</vt:lpstr>
      <vt:lpstr>Resource Allocation  Graphs of deadlock</vt:lpstr>
      <vt:lpstr>Resource Allocation  Graphs</vt:lpstr>
      <vt:lpstr>Dealing with Deadlock</vt:lpstr>
      <vt:lpstr>Roadmap</vt:lpstr>
      <vt:lpstr>Deadlock Prevention  Strategy</vt:lpstr>
      <vt:lpstr>Deadlock Prevention  Conditions</vt:lpstr>
      <vt:lpstr>Roadmap</vt:lpstr>
      <vt:lpstr>Deadlock Avoidance</vt:lpstr>
      <vt:lpstr>Two Approaches to  Deadlock Avoidance</vt:lpstr>
      <vt:lpstr>Process  Initiation Denial</vt:lpstr>
      <vt:lpstr>Resource   Allocation Denial</vt:lpstr>
      <vt:lpstr>Deadlock Avoidance Banker’s Algorithm</vt:lpstr>
      <vt:lpstr>Deadlock Avoidance Restrictions</vt:lpstr>
      <vt:lpstr>Roadmap</vt:lpstr>
      <vt:lpstr>Deadlock Detection</vt:lpstr>
      <vt:lpstr>Recovery Strategies  Once Deadlock Detected</vt:lpstr>
      <vt:lpstr>Advantages and Disadvantages</vt:lpstr>
      <vt:lpstr>Roadmap</vt:lpstr>
      <vt:lpstr>UNIX Concurrency  Mechanisms</vt:lpstr>
      <vt:lpstr>Linux Kernel  Concurrency Mechanism</vt:lpstr>
      <vt:lpstr>Atomic Operations</vt:lpstr>
      <vt:lpstr>Linux Atomic Operations</vt:lpstr>
      <vt:lpstr>Linux Atomic Operations</vt:lpstr>
      <vt:lpstr>Spinlock</vt:lpstr>
      <vt:lpstr>Linux Spinlocks</vt:lpstr>
      <vt:lpstr>Semaphores</vt:lpstr>
      <vt:lpstr>Linux Semaphores</vt:lpstr>
      <vt:lpstr>Barriers</vt:lpstr>
      <vt:lpstr>Solaris Thread  Synchronization Primitives</vt:lpstr>
      <vt:lpstr>MUTEX Lock</vt:lpstr>
      <vt:lpstr>Semaphores and  Read/Write locks</vt:lpstr>
      <vt:lpstr>Condition Variables</vt:lpstr>
      <vt:lpstr>Wait Functions</vt:lpstr>
      <vt:lpstr>Dispatcher Objects</vt:lpstr>
      <vt:lpstr>Critical Sections</vt:lpstr>
      <vt:lpstr>Windows/Linux  Comparison</vt:lpstr>
      <vt:lpstr>Windows/Linux  Comparison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2008-04-03T13:45:59Z</dcterms:created>
  <dcterms:modified xsi:type="dcterms:W3CDTF">2012-03-23T23:36:57Z</dcterms:modified>
</cp:coreProperties>
</file>