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5"/>
  </p:notesMasterIdLst>
  <p:handoutMasterIdLst>
    <p:handoutMasterId r:id="rId16"/>
  </p:handoutMasterIdLst>
  <p:sldIdLst>
    <p:sldId id="256" r:id="rId2"/>
    <p:sldId id="257" r:id="rId3"/>
    <p:sldId id="275" r:id="rId4"/>
    <p:sldId id="276" r:id="rId5"/>
    <p:sldId id="277" r:id="rId6"/>
    <p:sldId id="300" r:id="rId7"/>
    <p:sldId id="266" r:id="rId8"/>
    <p:sldId id="311" r:id="rId9"/>
    <p:sldId id="312" r:id="rId10"/>
    <p:sldId id="268" r:id="rId11"/>
    <p:sldId id="270" r:id="rId12"/>
    <p:sldId id="271" r:id="rId13"/>
    <p:sldId id="274" r:id="rId14"/>
  </p:sldIdLst>
  <p:sldSz cx="9144000" cy="6858000" type="screen4x3"/>
  <p:notesSz cx="6881813" cy="9296400"/>
  <p:defaultTextStyle>
    <a:defPPr>
      <a:defRPr lang="en-US"/>
    </a:defPPr>
    <a:lvl1pPr algn="ctr" rtl="0" eaLnBrk="0" fontAlgn="base" hangingPunct="0">
      <a:spcBef>
        <a:spcPct val="0"/>
      </a:spcBef>
      <a:spcAft>
        <a:spcPct val="0"/>
      </a:spcAft>
      <a:defRPr sz="2400" kern="1200">
        <a:solidFill>
          <a:schemeClr val="tx1"/>
        </a:solidFill>
        <a:latin typeface="Arial" charset="0"/>
        <a:ea typeface="+mn-ea"/>
        <a:cs typeface="+mn-cs"/>
      </a:defRPr>
    </a:lvl1pPr>
    <a:lvl2pPr marL="457200" algn="ctr" rtl="0" eaLnBrk="0" fontAlgn="base" hangingPunct="0">
      <a:spcBef>
        <a:spcPct val="0"/>
      </a:spcBef>
      <a:spcAft>
        <a:spcPct val="0"/>
      </a:spcAft>
      <a:defRPr sz="2400" kern="1200">
        <a:solidFill>
          <a:schemeClr val="tx1"/>
        </a:solidFill>
        <a:latin typeface="Arial" charset="0"/>
        <a:ea typeface="+mn-ea"/>
        <a:cs typeface="+mn-cs"/>
      </a:defRPr>
    </a:lvl2pPr>
    <a:lvl3pPr marL="914400" algn="ctr" rtl="0" eaLnBrk="0" fontAlgn="base" hangingPunct="0">
      <a:spcBef>
        <a:spcPct val="0"/>
      </a:spcBef>
      <a:spcAft>
        <a:spcPct val="0"/>
      </a:spcAft>
      <a:defRPr sz="2400" kern="1200">
        <a:solidFill>
          <a:schemeClr val="tx1"/>
        </a:solidFill>
        <a:latin typeface="Arial" charset="0"/>
        <a:ea typeface="+mn-ea"/>
        <a:cs typeface="+mn-cs"/>
      </a:defRPr>
    </a:lvl3pPr>
    <a:lvl4pPr marL="1371600" algn="ctr" rtl="0" eaLnBrk="0" fontAlgn="base" hangingPunct="0">
      <a:spcBef>
        <a:spcPct val="0"/>
      </a:spcBef>
      <a:spcAft>
        <a:spcPct val="0"/>
      </a:spcAft>
      <a:defRPr sz="2400" kern="1200">
        <a:solidFill>
          <a:schemeClr val="tx1"/>
        </a:solidFill>
        <a:latin typeface="Arial" charset="0"/>
        <a:ea typeface="+mn-ea"/>
        <a:cs typeface="+mn-cs"/>
      </a:defRPr>
    </a:lvl4pPr>
    <a:lvl5pPr marL="1828800" algn="ctr"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63" autoAdjust="0"/>
    <p:restoredTop sz="90929"/>
  </p:normalViewPr>
  <p:slideViewPr>
    <p:cSldViewPr>
      <p:cViewPr varScale="1">
        <p:scale>
          <a:sx n="80" d="100"/>
          <a:sy n="80" d="100"/>
        </p:scale>
        <p:origin x="37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1901" y="-67"/>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3899072" y="1"/>
            <a:ext cx="2982742" cy="465138"/>
          </a:xfrm>
          <a:prstGeom prst="rect">
            <a:avLst/>
          </a:prstGeom>
          <a:noFill/>
          <a:ln w="9525">
            <a:noFill/>
            <a:miter lim="800000"/>
            <a:headEnd/>
            <a:tailEnd/>
          </a:ln>
          <a:effectLst/>
        </p:spPr>
        <p:txBody>
          <a:bodyPr vert="horz" wrap="square" lIns="93172" tIns="46587" rIns="93172" bIns="46587" numCol="1" anchor="t" anchorCtr="0" compatLnSpc="1">
            <a:prstTxWarp prst="textNoShape">
              <a:avLst/>
            </a:prstTxWarp>
          </a:bodyPr>
          <a:lstStyle>
            <a:lvl1pPr algn="r">
              <a:defRPr sz="1100"/>
            </a:lvl1pPr>
          </a:lstStyle>
          <a:p>
            <a:pPr>
              <a:defRPr/>
            </a:pPr>
            <a:r>
              <a:rPr lang="en-US" dirty="0"/>
              <a:t>Filters</a:t>
            </a:r>
          </a:p>
        </p:txBody>
      </p:sp>
      <p:sp>
        <p:nvSpPr>
          <p:cNvPr id="43012" name="Rectangle 4"/>
          <p:cNvSpPr>
            <a:spLocks noGrp="1" noChangeArrowheads="1"/>
          </p:cNvSpPr>
          <p:nvPr>
            <p:ph type="ftr" sz="quarter" idx="2"/>
          </p:nvPr>
        </p:nvSpPr>
        <p:spPr bwMode="auto">
          <a:xfrm>
            <a:off x="2" y="8831265"/>
            <a:ext cx="2982742" cy="465137"/>
          </a:xfrm>
          <a:prstGeom prst="rect">
            <a:avLst/>
          </a:prstGeom>
          <a:noFill/>
          <a:ln w="9525">
            <a:noFill/>
            <a:miter lim="800000"/>
            <a:headEnd/>
            <a:tailEnd/>
          </a:ln>
          <a:effectLst/>
        </p:spPr>
        <p:txBody>
          <a:bodyPr vert="horz" wrap="square" lIns="93172" tIns="46587" rIns="93172" bIns="46587" numCol="1" anchor="b" anchorCtr="0" compatLnSpc="1">
            <a:prstTxWarp prst="textNoShape">
              <a:avLst/>
            </a:prstTxWarp>
          </a:bodyPr>
          <a:lstStyle>
            <a:lvl1pPr algn="l">
              <a:defRPr sz="1200"/>
            </a:lvl1pPr>
          </a:lstStyle>
          <a:p>
            <a:pPr>
              <a:defRPr/>
            </a:pPr>
            <a:endParaRPr lang="en-US"/>
          </a:p>
        </p:txBody>
      </p:sp>
      <p:sp>
        <p:nvSpPr>
          <p:cNvPr id="43013" name="Rectangle 5"/>
          <p:cNvSpPr>
            <a:spLocks noGrp="1" noChangeArrowheads="1"/>
          </p:cNvSpPr>
          <p:nvPr>
            <p:ph type="sldNum" sz="quarter" idx="3"/>
          </p:nvPr>
        </p:nvSpPr>
        <p:spPr bwMode="auto">
          <a:xfrm>
            <a:off x="3899072" y="8831265"/>
            <a:ext cx="2982742" cy="465137"/>
          </a:xfrm>
          <a:prstGeom prst="rect">
            <a:avLst/>
          </a:prstGeom>
          <a:noFill/>
          <a:ln w="9525">
            <a:noFill/>
            <a:miter lim="800000"/>
            <a:headEnd/>
            <a:tailEnd/>
          </a:ln>
          <a:effectLst/>
        </p:spPr>
        <p:txBody>
          <a:bodyPr vert="horz" wrap="square" lIns="93172" tIns="46587" rIns="93172" bIns="46587" numCol="1" anchor="b" anchorCtr="0" compatLnSpc="1">
            <a:prstTxWarp prst="textNoShape">
              <a:avLst/>
            </a:prstTxWarp>
          </a:bodyPr>
          <a:lstStyle>
            <a:lvl1pPr algn="r">
              <a:defRPr sz="1100"/>
            </a:lvl1pPr>
          </a:lstStyle>
          <a:p>
            <a:pPr>
              <a:defRPr/>
            </a:pPr>
            <a:fld id="{AECB7883-D50B-42CE-8104-E6526A48DCB3}" type="slidenum">
              <a:rPr lang="en-US"/>
              <a:pPr>
                <a:defRPr/>
              </a:pPr>
              <a:t>‹#›</a:t>
            </a:fld>
            <a:endParaRPr lang="en-US"/>
          </a:p>
        </p:txBody>
      </p:sp>
    </p:spTree>
    <p:extLst>
      <p:ext uri="{BB962C8B-B14F-4D97-AF65-F5344CB8AC3E}">
        <p14:creationId xmlns:p14="http://schemas.microsoft.com/office/powerpoint/2010/main" val="8290241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2" y="1"/>
            <a:ext cx="2982742" cy="465138"/>
          </a:xfrm>
          <a:prstGeom prst="rect">
            <a:avLst/>
          </a:prstGeom>
          <a:noFill/>
          <a:ln w="9525">
            <a:noFill/>
            <a:miter lim="800000"/>
            <a:headEnd/>
            <a:tailEnd/>
          </a:ln>
          <a:effectLst/>
        </p:spPr>
        <p:txBody>
          <a:bodyPr vert="horz" wrap="square" lIns="93172" tIns="46587" rIns="93172" bIns="46587" numCol="1" anchor="t" anchorCtr="0" compatLnSpc="1">
            <a:prstTxWarp prst="textNoShape">
              <a:avLst/>
            </a:prstTxWarp>
          </a:bodyPr>
          <a:lstStyle>
            <a:lvl1pPr algn="l">
              <a:defRPr sz="1200"/>
            </a:lvl1pPr>
          </a:lstStyle>
          <a:p>
            <a:pPr>
              <a:defRPr/>
            </a:pPr>
            <a:r>
              <a:rPr lang="en-US"/>
              <a:t>JavaServer Pages (JSP)</a:t>
            </a:r>
          </a:p>
        </p:txBody>
      </p:sp>
      <p:sp>
        <p:nvSpPr>
          <p:cNvPr id="40963" name="Rectangle 3"/>
          <p:cNvSpPr>
            <a:spLocks noGrp="1" noChangeArrowheads="1"/>
          </p:cNvSpPr>
          <p:nvPr>
            <p:ph type="dt" idx="1"/>
          </p:nvPr>
        </p:nvSpPr>
        <p:spPr bwMode="auto">
          <a:xfrm>
            <a:off x="3899072" y="1"/>
            <a:ext cx="2982742" cy="465138"/>
          </a:xfrm>
          <a:prstGeom prst="rect">
            <a:avLst/>
          </a:prstGeom>
          <a:noFill/>
          <a:ln w="9525">
            <a:noFill/>
            <a:miter lim="800000"/>
            <a:headEnd/>
            <a:tailEnd/>
          </a:ln>
          <a:effectLst/>
        </p:spPr>
        <p:txBody>
          <a:bodyPr vert="horz" wrap="square" lIns="93172" tIns="46587" rIns="93172" bIns="46587" numCol="1" anchor="t" anchorCtr="0" compatLnSpc="1">
            <a:prstTxWarp prst="textNoShape">
              <a:avLst/>
            </a:prstTxWarp>
          </a:bodyPr>
          <a:lstStyle>
            <a:lvl1pPr algn="r">
              <a:defRPr sz="1200"/>
            </a:lvl1pPr>
          </a:lstStyle>
          <a:p>
            <a:pPr>
              <a:defRPr/>
            </a:pPr>
            <a:endParaRPr lang="en-US"/>
          </a:p>
        </p:txBody>
      </p:sp>
      <p:sp>
        <p:nvSpPr>
          <p:cNvPr id="50180" name="Rectangle 4"/>
          <p:cNvSpPr>
            <a:spLocks noGrp="1" noRot="1" noChangeAspect="1" noChangeArrowheads="1" noTextEdit="1"/>
          </p:cNvSpPr>
          <p:nvPr>
            <p:ph type="sldImg" idx="2"/>
          </p:nvPr>
        </p:nvSpPr>
        <p:spPr bwMode="auto">
          <a:xfrm>
            <a:off x="1117600" y="696913"/>
            <a:ext cx="4646613" cy="3486150"/>
          </a:xfrm>
          <a:prstGeom prst="rect">
            <a:avLst/>
          </a:prstGeom>
          <a:noFill/>
          <a:ln w="9525">
            <a:solidFill>
              <a:srgbClr val="000000"/>
            </a:solidFill>
            <a:miter lim="800000"/>
            <a:headEnd/>
            <a:tailEnd/>
          </a:ln>
        </p:spPr>
      </p:sp>
      <p:sp>
        <p:nvSpPr>
          <p:cNvPr id="40965" name="Rectangle 5"/>
          <p:cNvSpPr>
            <a:spLocks noGrp="1" noChangeArrowheads="1"/>
          </p:cNvSpPr>
          <p:nvPr>
            <p:ph type="body" sz="quarter" idx="3"/>
          </p:nvPr>
        </p:nvSpPr>
        <p:spPr bwMode="auto">
          <a:xfrm>
            <a:off x="917888" y="4416426"/>
            <a:ext cx="5046040" cy="4183063"/>
          </a:xfrm>
          <a:prstGeom prst="rect">
            <a:avLst/>
          </a:prstGeom>
          <a:noFill/>
          <a:ln w="9525">
            <a:noFill/>
            <a:miter lim="800000"/>
            <a:headEnd/>
            <a:tailEnd/>
          </a:ln>
          <a:effectLst/>
        </p:spPr>
        <p:txBody>
          <a:bodyPr vert="horz" wrap="square" lIns="93172" tIns="46587" rIns="93172" bIns="4658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966" name="Rectangle 6"/>
          <p:cNvSpPr>
            <a:spLocks noGrp="1" noChangeArrowheads="1"/>
          </p:cNvSpPr>
          <p:nvPr>
            <p:ph type="ftr" sz="quarter" idx="4"/>
          </p:nvPr>
        </p:nvSpPr>
        <p:spPr bwMode="auto">
          <a:xfrm>
            <a:off x="2" y="8831265"/>
            <a:ext cx="2982742" cy="465137"/>
          </a:xfrm>
          <a:prstGeom prst="rect">
            <a:avLst/>
          </a:prstGeom>
          <a:noFill/>
          <a:ln w="9525">
            <a:noFill/>
            <a:miter lim="800000"/>
            <a:headEnd/>
            <a:tailEnd/>
          </a:ln>
          <a:effectLst/>
        </p:spPr>
        <p:txBody>
          <a:bodyPr vert="horz" wrap="square" lIns="93172" tIns="46587" rIns="93172" bIns="46587" numCol="1" anchor="b" anchorCtr="0" compatLnSpc="1">
            <a:prstTxWarp prst="textNoShape">
              <a:avLst/>
            </a:prstTxWarp>
          </a:bodyPr>
          <a:lstStyle>
            <a:lvl1pPr algn="l">
              <a:defRPr sz="1200"/>
            </a:lvl1pPr>
          </a:lstStyle>
          <a:p>
            <a:pPr>
              <a:defRPr/>
            </a:pPr>
            <a:endParaRPr lang="en-US"/>
          </a:p>
        </p:txBody>
      </p:sp>
      <p:sp>
        <p:nvSpPr>
          <p:cNvPr id="40967" name="Rectangle 7"/>
          <p:cNvSpPr>
            <a:spLocks noGrp="1" noChangeArrowheads="1"/>
          </p:cNvSpPr>
          <p:nvPr>
            <p:ph type="sldNum" sz="quarter" idx="5"/>
          </p:nvPr>
        </p:nvSpPr>
        <p:spPr bwMode="auto">
          <a:xfrm>
            <a:off x="3899072" y="8831265"/>
            <a:ext cx="2982742" cy="465137"/>
          </a:xfrm>
          <a:prstGeom prst="rect">
            <a:avLst/>
          </a:prstGeom>
          <a:noFill/>
          <a:ln w="9525">
            <a:noFill/>
            <a:miter lim="800000"/>
            <a:headEnd/>
            <a:tailEnd/>
          </a:ln>
          <a:effectLst/>
        </p:spPr>
        <p:txBody>
          <a:bodyPr vert="horz" wrap="square" lIns="93172" tIns="46587" rIns="93172" bIns="46587" numCol="1" anchor="b" anchorCtr="0" compatLnSpc="1">
            <a:prstTxWarp prst="textNoShape">
              <a:avLst/>
            </a:prstTxWarp>
          </a:bodyPr>
          <a:lstStyle>
            <a:lvl1pPr algn="r">
              <a:defRPr sz="1200"/>
            </a:lvl1pPr>
          </a:lstStyle>
          <a:p>
            <a:pPr>
              <a:defRPr/>
            </a:pPr>
            <a:fld id="{91FE6B6D-FD72-4EC8-9166-BDD8CF0C8587}" type="slidenum">
              <a:rPr lang="en-US"/>
              <a:pPr>
                <a:defRPr/>
              </a:pPr>
              <a:t>‹#›</a:t>
            </a:fld>
            <a:endParaRPr lang="en-US"/>
          </a:p>
        </p:txBody>
      </p:sp>
    </p:spTree>
    <p:extLst>
      <p:ext uri="{BB962C8B-B14F-4D97-AF65-F5344CB8AC3E}">
        <p14:creationId xmlns:p14="http://schemas.microsoft.com/office/powerpoint/2010/main" val="1117731479"/>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latin typeface="Times New Roman" charset="0"/>
            </a:endParaRPr>
          </a:p>
        </p:txBody>
      </p:sp>
      <p:sp>
        <p:nvSpPr>
          <p:cNvPr id="51204" name="Header Placeholder 3"/>
          <p:cNvSpPr>
            <a:spLocks noGrp="1"/>
          </p:cNvSpPr>
          <p:nvPr>
            <p:ph type="hdr" sz="quarter"/>
          </p:nvPr>
        </p:nvSpPr>
        <p:spPr>
          <a:noFill/>
        </p:spPr>
        <p:txBody>
          <a:bodyPr/>
          <a:lstStyle/>
          <a:p>
            <a:r>
              <a:rPr lang="en-US"/>
              <a:t>JavaServer Pages (JSP)</a:t>
            </a:r>
          </a:p>
        </p:txBody>
      </p:sp>
      <p:sp>
        <p:nvSpPr>
          <p:cNvPr id="51205" name="Slide Number Placeholder 4"/>
          <p:cNvSpPr>
            <a:spLocks noGrp="1"/>
          </p:cNvSpPr>
          <p:nvPr>
            <p:ph type="sldNum" sz="quarter" idx="5"/>
          </p:nvPr>
        </p:nvSpPr>
        <p:spPr>
          <a:noFill/>
        </p:spPr>
        <p:txBody>
          <a:bodyPr/>
          <a:lstStyle/>
          <a:p>
            <a:fld id="{4414FB37-ED14-4261-8250-FDD53BFE2EF6}" type="slidenum">
              <a:rPr lang="en-US" smtClean="0"/>
              <a:pPr/>
              <a:t>1</a:t>
            </a:fld>
            <a:endParaRPr lang="en-US"/>
          </a:p>
        </p:txBody>
      </p:sp>
    </p:spTree>
    <p:extLst>
      <p:ext uri="{BB962C8B-B14F-4D97-AF65-F5344CB8AC3E}">
        <p14:creationId xmlns:p14="http://schemas.microsoft.com/office/powerpoint/2010/main" val="2160803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a:latin typeface="Times New Roman" charset="0"/>
            </a:endParaRPr>
          </a:p>
        </p:txBody>
      </p:sp>
      <p:sp>
        <p:nvSpPr>
          <p:cNvPr id="52228" name="Header Placeholder 3"/>
          <p:cNvSpPr>
            <a:spLocks noGrp="1"/>
          </p:cNvSpPr>
          <p:nvPr>
            <p:ph type="hdr" sz="quarter"/>
          </p:nvPr>
        </p:nvSpPr>
        <p:spPr>
          <a:noFill/>
        </p:spPr>
        <p:txBody>
          <a:bodyPr/>
          <a:lstStyle/>
          <a:p>
            <a:r>
              <a:rPr lang="en-US"/>
              <a:t>JavaServer Pages (JSP)</a:t>
            </a:r>
          </a:p>
        </p:txBody>
      </p:sp>
      <p:sp>
        <p:nvSpPr>
          <p:cNvPr id="52229" name="Slide Number Placeholder 4"/>
          <p:cNvSpPr>
            <a:spLocks noGrp="1"/>
          </p:cNvSpPr>
          <p:nvPr>
            <p:ph type="sldNum" sz="quarter" idx="5"/>
          </p:nvPr>
        </p:nvSpPr>
        <p:spPr>
          <a:noFill/>
        </p:spPr>
        <p:txBody>
          <a:bodyPr/>
          <a:lstStyle/>
          <a:p>
            <a:fld id="{83BD440C-51E7-41B7-B86D-734A9139B8F8}" type="slidenum">
              <a:rPr lang="en-US" smtClean="0"/>
              <a:pPr/>
              <a:t>3</a:t>
            </a:fld>
            <a:endParaRPr lang="en-US"/>
          </a:p>
        </p:txBody>
      </p:sp>
    </p:spTree>
    <p:extLst>
      <p:ext uri="{BB962C8B-B14F-4D97-AF65-F5344CB8AC3E}">
        <p14:creationId xmlns:p14="http://schemas.microsoft.com/office/powerpoint/2010/main" val="489584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t>JavaServer Pages (JSP)</a:t>
            </a:r>
          </a:p>
        </p:txBody>
      </p:sp>
      <p:sp>
        <p:nvSpPr>
          <p:cNvPr id="5" name="Slide Number Placeholder 4"/>
          <p:cNvSpPr>
            <a:spLocks noGrp="1"/>
          </p:cNvSpPr>
          <p:nvPr>
            <p:ph type="sldNum" sz="quarter" idx="11"/>
          </p:nvPr>
        </p:nvSpPr>
        <p:spPr/>
        <p:txBody>
          <a:bodyPr/>
          <a:lstStyle/>
          <a:p>
            <a:pPr>
              <a:defRPr/>
            </a:pPr>
            <a:fld id="{91FE6B6D-FD72-4EC8-9166-BDD8CF0C8587}" type="slidenum">
              <a:rPr lang="en-US" smtClean="0"/>
              <a:pPr>
                <a:defRPr/>
              </a:pPr>
              <a:t>5</a:t>
            </a:fld>
            <a:endParaRPr lang="en-US"/>
          </a:p>
        </p:txBody>
      </p:sp>
    </p:spTree>
    <p:extLst>
      <p:ext uri="{BB962C8B-B14F-4D97-AF65-F5344CB8AC3E}">
        <p14:creationId xmlns:p14="http://schemas.microsoft.com/office/powerpoint/2010/main" val="277988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t>JavaServer Pages (JSP)</a:t>
            </a:r>
          </a:p>
        </p:txBody>
      </p:sp>
      <p:sp>
        <p:nvSpPr>
          <p:cNvPr id="5" name="Slide Number Placeholder 4"/>
          <p:cNvSpPr>
            <a:spLocks noGrp="1"/>
          </p:cNvSpPr>
          <p:nvPr>
            <p:ph type="sldNum" sz="quarter" idx="11"/>
          </p:nvPr>
        </p:nvSpPr>
        <p:spPr/>
        <p:txBody>
          <a:bodyPr/>
          <a:lstStyle/>
          <a:p>
            <a:pPr>
              <a:defRPr/>
            </a:pPr>
            <a:fld id="{91FE6B6D-FD72-4EC8-9166-BDD8CF0C8587}" type="slidenum">
              <a:rPr lang="en-US" smtClean="0"/>
              <a:pPr>
                <a:defRPr/>
              </a:pPr>
              <a:t>7</a:t>
            </a:fld>
            <a:endParaRPr lang="en-US"/>
          </a:p>
        </p:txBody>
      </p:sp>
    </p:spTree>
    <p:extLst>
      <p:ext uri="{BB962C8B-B14F-4D97-AF65-F5344CB8AC3E}">
        <p14:creationId xmlns:p14="http://schemas.microsoft.com/office/powerpoint/2010/main" val="749729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t>JavaServer Pages (JSP)</a:t>
            </a:r>
          </a:p>
        </p:txBody>
      </p:sp>
      <p:sp>
        <p:nvSpPr>
          <p:cNvPr id="5" name="Slide Number Placeholder 4"/>
          <p:cNvSpPr>
            <a:spLocks noGrp="1"/>
          </p:cNvSpPr>
          <p:nvPr>
            <p:ph type="sldNum" sz="quarter" idx="11"/>
          </p:nvPr>
        </p:nvSpPr>
        <p:spPr/>
        <p:txBody>
          <a:bodyPr/>
          <a:lstStyle/>
          <a:p>
            <a:pPr>
              <a:defRPr/>
            </a:pPr>
            <a:fld id="{91FE6B6D-FD72-4EC8-9166-BDD8CF0C8587}" type="slidenum">
              <a:rPr lang="en-US" smtClean="0"/>
              <a:pPr>
                <a:defRPr/>
              </a:pPr>
              <a:t>10</a:t>
            </a:fld>
            <a:endParaRPr lang="en-US"/>
          </a:p>
        </p:txBody>
      </p:sp>
    </p:spTree>
    <p:extLst>
      <p:ext uri="{BB962C8B-B14F-4D97-AF65-F5344CB8AC3E}">
        <p14:creationId xmlns:p14="http://schemas.microsoft.com/office/powerpoint/2010/main" val="1527551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t>JavaServer Pages (JSP)</a:t>
            </a:r>
          </a:p>
        </p:txBody>
      </p:sp>
      <p:sp>
        <p:nvSpPr>
          <p:cNvPr id="5" name="Slide Number Placeholder 4"/>
          <p:cNvSpPr>
            <a:spLocks noGrp="1"/>
          </p:cNvSpPr>
          <p:nvPr>
            <p:ph type="sldNum" sz="quarter" idx="11"/>
          </p:nvPr>
        </p:nvSpPr>
        <p:spPr/>
        <p:txBody>
          <a:bodyPr/>
          <a:lstStyle/>
          <a:p>
            <a:pPr>
              <a:defRPr/>
            </a:pPr>
            <a:fld id="{91FE6B6D-FD72-4EC8-9166-BDD8CF0C8587}" type="slidenum">
              <a:rPr lang="en-US" smtClean="0"/>
              <a:pPr>
                <a:defRPr/>
              </a:pPr>
              <a:t>11</a:t>
            </a:fld>
            <a:endParaRPr lang="en-US"/>
          </a:p>
        </p:txBody>
      </p:sp>
    </p:spTree>
    <p:extLst>
      <p:ext uri="{BB962C8B-B14F-4D97-AF65-F5344CB8AC3E}">
        <p14:creationId xmlns:p14="http://schemas.microsoft.com/office/powerpoint/2010/main" val="2591531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t>JavaServer Pages (JSP)</a:t>
            </a:r>
          </a:p>
        </p:txBody>
      </p:sp>
      <p:sp>
        <p:nvSpPr>
          <p:cNvPr id="5" name="Slide Number Placeholder 4"/>
          <p:cNvSpPr>
            <a:spLocks noGrp="1"/>
          </p:cNvSpPr>
          <p:nvPr>
            <p:ph type="sldNum" sz="quarter" idx="11"/>
          </p:nvPr>
        </p:nvSpPr>
        <p:spPr/>
        <p:txBody>
          <a:bodyPr/>
          <a:lstStyle/>
          <a:p>
            <a:pPr>
              <a:defRPr/>
            </a:pPr>
            <a:fld id="{91FE6B6D-FD72-4EC8-9166-BDD8CF0C8587}" type="slidenum">
              <a:rPr lang="en-US" smtClean="0"/>
              <a:pPr>
                <a:defRPr/>
              </a:pPr>
              <a:t>12</a:t>
            </a:fld>
            <a:endParaRPr lang="en-US"/>
          </a:p>
        </p:txBody>
      </p:sp>
    </p:spTree>
    <p:extLst>
      <p:ext uri="{BB962C8B-B14F-4D97-AF65-F5344CB8AC3E}">
        <p14:creationId xmlns:p14="http://schemas.microsoft.com/office/powerpoint/2010/main" val="4082510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t>JavaServer Pages (JSP)</a:t>
            </a:r>
          </a:p>
        </p:txBody>
      </p:sp>
      <p:sp>
        <p:nvSpPr>
          <p:cNvPr id="5" name="Slide Number Placeholder 4"/>
          <p:cNvSpPr>
            <a:spLocks noGrp="1"/>
          </p:cNvSpPr>
          <p:nvPr>
            <p:ph type="sldNum" sz="quarter" idx="11"/>
          </p:nvPr>
        </p:nvSpPr>
        <p:spPr/>
        <p:txBody>
          <a:bodyPr/>
          <a:lstStyle/>
          <a:p>
            <a:pPr>
              <a:defRPr/>
            </a:pPr>
            <a:fld id="{91FE6B6D-FD72-4EC8-9166-BDD8CF0C8587}" type="slidenum">
              <a:rPr lang="en-US" smtClean="0"/>
              <a:pPr>
                <a:defRPr/>
              </a:pPr>
              <a:t>13</a:t>
            </a:fld>
            <a:endParaRPr lang="en-US"/>
          </a:p>
        </p:txBody>
      </p:sp>
    </p:spTree>
    <p:extLst>
      <p:ext uri="{BB962C8B-B14F-4D97-AF65-F5344CB8AC3E}">
        <p14:creationId xmlns:p14="http://schemas.microsoft.com/office/powerpoint/2010/main" val="3272994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6"/>
          <p:cNvSpPr>
            <a:spLocks noChangeShapeType="1"/>
          </p:cNvSpPr>
          <p:nvPr/>
        </p:nvSpPr>
        <p:spPr bwMode="auto">
          <a:xfrm>
            <a:off x="731838" y="6400800"/>
            <a:ext cx="7678737" cy="0"/>
          </a:xfrm>
          <a:prstGeom prst="line">
            <a:avLst/>
          </a:prstGeom>
          <a:noFill/>
          <a:ln w="25400">
            <a:solidFill>
              <a:srgbClr val="800000"/>
            </a:solidFill>
            <a:round/>
            <a:headEnd type="none" w="sm" len="sm"/>
            <a:tailEnd type="none" w="sm" len="sm"/>
          </a:ln>
          <a:effectLst/>
        </p:spPr>
        <p:txBody>
          <a:bodyPr wrap="none" anchor="ctr"/>
          <a:lstStyle/>
          <a:p>
            <a:pPr>
              <a:defRPr/>
            </a:pPr>
            <a:endParaRPr lang="en-US"/>
          </a:p>
        </p:txBody>
      </p:sp>
      <p:sp>
        <p:nvSpPr>
          <p:cNvPr id="9218" name="Rectangle 2"/>
          <p:cNvSpPr>
            <a:spLocks noGrp="1" noChangeArrowheads="1"/>
          </p:cNvSpPr>
          <p:nvPr>
            <p:ph type="ctrTitle" sz="quarter"/>
          </p:nvPr>
        </p:nvSpPr>
        <p:spPr>
          <a:xfrm>
            <a:off x="687388" y="1600200"/>
            <a:ext cx="7772400" cy="1371600"/>
          </a:xfrm>
          <a:ln w="25400">
            <a:solidFill>
              <a:srgbClr val="800000"/>
            </a:solidFill>
            <a:headEnd type="none" w="sm" len="sm"/>
            <a:tailEnd type="none" w="sm" len="sm"/>
          </a:ln>
        </p:spPr>
        <p:txBody>
          <a:bodyPr wrap="none" lIns="91440" tIns="45720" rIns="91440" bIns="45720"/>
          <a:lstStyle>
            <a:lvl1pPr>
              <a:defRPr sz="3600"/>
            </a:lvl1pPr>
          </a:lstStyle>
          <a:p>
            <a:r>
              <a:rPr lang="en-US" dirty="0"/>
              <a:t>Click to edit Master title style</a:t>
            </a:r>
          </a:p>
        </p:txBody>
      </p:sp>
      <p:sp>
        <p:nvSpPr>
          <p:cNvPr id="9219" name="Rectangle 3"/>
          <p:cNvSpPr>
            <a:spLocks noGrp="1" noChangeArrowheads="1"/>
          </p:cNvSpPr>
          <p:nvPr>
            <p:ph type="subTitle" sz="quarter" idx="1"/>
          </p:nvPr>
        </p:nvSpPr>
        <p:spPr>
          <a:xfrm>
            <a:off x="687388" y="3276600"/>
            <a:ext cx="7772400" cy="2819400"/>
          </a:xfrm>
        </p:spPr>
        <p:txBody>
          <a:bodyPr/>
          <a:lstStyle>
            <a:lvl1pPr marL="0" indent="0">
              <a:buFontTx/>
              <a:buNone/>
              <a:defRPr/>
            </a:lvl1pPr>
          </a:lstStyle>
          <a:p>
            <a:r>
              <a:rPr lang="en-US"/>
              <a:t>Click to edit Master subtitle style</a:t>
            </a:r>
          </a:p>
        </p:txBody>
      </p:sp>
      <p:sp>
        <p:nvSpPr>
          <p:cNvPr id="5" name="Rectangle 4"/>
          <p:cNvSpPr>
            <a:spLocks noGrp="1" noChangeArrowheads="1"/>
          </p:cNvSpPr>
          <p:nvPr>
            <p:ph type="ftr" sz="quarter" idx="10"/>
          </p:nvPr>
        </p:nvSpPr>
        <p:spPr/>
        <p:txBody>
          <a:bodyPr/>
          <a:lstStyle>
            <a:lvl1pPr>
              <a:defRPr/>
            </a:lvl1pPr>
          </a:lstStyle>
          <a:p>
            <a:pPr>
              <a:defRPr/>
            </a:pPr>
            <a:r>
              <a:rPr lang="en-US"/>
              <a:t>©SoftMoore Consulting</a:t>
            </a:r>
          </a:p>
        </p:txBody>
      </p:sp>
      <p:sp>
        <p:nvSpPr>
          <p:cNvPr id="6" name="Rectangle 7"/>
          <p:cNvSpPr>
            <a:spLocks noGrp="1" noChangeArrowheads="1"/>
          </p:cNvSpPr>
          <p:nvPr>
            <p:ph type="sldNum" sz="quarter" idx="11"/>
          </p:nvPr>
        </p:nvSpPr>
        <p:spPr/>
        <p:txBody>
          <a:bodyPr/>
          <a:lstStyle>
            <a:lvl1pPr>
              <a:defRPr/>
            </a:lvl1pPr>
          </a:lstStyle>
          <a:p>
            <a:pPr>
              <a:defRPr/>
            </a:pPr>
            <a:r>
              <a:rPr lang="en-US"/>
              <a:t>Slide </a:t>
            </a:r>
            <a:fld id="{852A0291-FA4B-4B59-8B58-C1F046223DC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a:t>Click to edit Master title style</a:t>
            </a:r>
          </a:p>
        </p:txBody>
      </p:sp>
      <p:sp>
        <p:nvSpPr>
          <p:cNvPr id="3" name="Content Placeholder 2"/>
          <p:cNvSpPr>
            <a:spLocks noGrp="1"/>
          </p:cNvSpPr>
          <p:nvPr>
            <p:ph idx="1"/>
          </p:nvPr>
        </p:nvSpPr>
        <p:spPr/>
        <p:txBody>
          <a:bodyPr/>
          <a:lstStyle>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©SoftMoore Consulting</a:t>
            </a:r>
          </a:p>
        </p:txBody>
      </p:sp>
      <p:sp>
        <p:nvSpPr>
          <p:cNvPr id="5" name="Rectangle 5"/>
          <p:cNvSpPr>
            <a:spLocks noGrp="1" noChangeArrowheads="1"/>
          </p:cNvSpPr>
          <p:nvPr>
            <p:ph type="sldNum" sz="quarter" idx="11"/>
          </p:nvPr>
        </p:nvSpPr>
        <p:spPr>
          <a:ln/>
        </p:spPr>
        <p:txBody>
          <a:bodyPr/>
          <a:lstStyle>
            <a:lvl1pPr>
              <a:defRPr/>
            </a:lvl1pPr>
          </a:lstStyle>
          <a:p>
            <a:pPr>
              <a:defRPr/>
            </a:pPr>
            <a:r>
              <a:rPr lang="en-US"/>
              <a:t>Slide </a:t>
            </a:r>
            <a:fld id="{95F7D2F9-35C6-4526-86CB-20A338C6B1D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a:t>Click to edit Master title style</a:t>
            </a:r>
          </a:p>
        </p:txBody>
      </p:sp>
      <p:sp>
        <p:nvSpPr>
          <p:cNvPr id="3" name="Content Placeholder 2"/>
          <p:cNvSpPr>
            <a:spLocks noGrp="1"/>
          </p:cNvSpPr>
          <p:nvPr>
            <p:ph sz="half" idx="1"/>
          </p:nvPr>
        </p:nvSpPr>
        <p:spPr>
          <a:xfrm>
            <a:off x="458788" y="1296988"/>
            <a:ext cx="4037012" cy="5027612"/>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296988"/>
            <a:ext cx="4037013" cy="5027612"/>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©SoftMoore Consulting</a:t>
            </a:r>
          </a:p>
        </p:txBody>
      </p:sp>
      <p:sp>
        <p:nvSpPr>
          <p:cNvPr id="6" name="Rectangle 5"/>
          <p:cNvSpPr>
            <a:spLocks noGrp="1" noChangeArrowheads="1"/>
          </p:cNvSpPr>
          <p:nvPr>
            <p:ph type="sldNum" sz="quarter" idx="11"/>
          </p:nvPr>
        </p:nvSpPr>
        <p:spPr>
          <a:ln/>
        </p:spPr>
        <p:txBody>
          <a:bodyPr/>
          <a:lstStyle>
            <a:lvl1pPr>
              <a:defRPr/>
            </a:lvl1pPr>
          </a:lstStyle>
          <a:p>
            <a:pPr>
              <a:defRPr/>
            </a:pPr>
            <a:r>
              <a:rPr lang="en-US"/>
              <a:t>Slide </a:t>
            </a:r>
            <a:fld id="{887DB06A-8778-479F-943D-09FA68F93AB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r>
              <a:rPr lang="en-US"/>
              <a:t>©SoftMoore Consulting</a:t>
            </a:r>
          </a:p>
        </p:txBody>
      </p:sp>
      <p:sp>
        <p:nvSpPr>
          <p:cNvPr id="4" name="Rectangle 5"/>
          <p:cNvSpPr>
            <a:spLocks noGrp="1" noChangeArrowheads="1"/>
          </p:cNvSpPr>
          <p:nvPr>
            <p:ph type="sldNum" sz="quarter" idx="11"/>
          </p:nvPr>
        </p:nvSpPr>
        <p:spPr>
          <a:ln/>
        </p:spPr>
        <p:txBody>
          <a:bodyPr/>
          <a:lstStyle>
            <a:lvl1pPr>
              <a:defRPr/>
            </a:lvl1pPr>
          </a:lstStyle>
          <a:p>
            <a:pPr>
              <a:defRPr/>
            </a:pPr>
            <a:r>
              <a:rPr lang="en-US"/>
              <a:t>Slide </a:t>
            </a:r>
            <a:fld id="{63032880-6223-4AEA-BAF5-6C0D113D19C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©SoftMoore Consulting</a:t>
            </a:r>
          </a:p>
        </p:txBody>
      </p:sp>
      <p:sp>
        <p:nvSpPr>
          <p:cNvPr id="3" name="Rectangle 5"/>
          <p:cNvSpPr>
            <a:spLocks noGrp="1" noChangeArrowheads="1"/>
          </p:cNvSpPr>
          <p:nvPr>
            <p:ph type="sldNum" sz="quarter" idx="11"/>
          </p:nvPr>
        </p:nvSpPr>
        <p:spPr>
          <a:ln/>
        </p:spPr>
        <p:txBody>
          <a:bodyPr/>
          <a:lstStyle>
            <a:lvl1pPr>
              <a:defRPr/>
            </a:lvl1pPr>
          </a:lstStyle>
          <a:p>
            <a:pPr>
              <a:defRPr/>
            </a:pPr>
            <a:r>
              <a:rPr lang="en-US"/>
              <a:t>Slide </a:t>
            </a:r>
            <a:fld id="{F78558CE-F49F-49C5-B7E4-938BDD2C176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138113"/>
            <a:ext cx="7315200" cy="1004887"/>
          </a:xfrm>
          <a:prstGeom prst="rect">
            <a:avLst/>
          </a:prstGeom>
          <a:noFill/>
          <a:ln w="6350">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8788" y="1296988"/>
            <a:ext cx="8226425" cy="50276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p:cNvSpPr>
            <a:spLocks noGrp="1" noChangeArrowheads="1"/>
          </p:cNvSpPr>
          <p:nvPr>
            <p:ph type="ftr" sz="quarter" idx="3"/>
          </p:nvPr>
        </p:nvSpPr>
        <p:spPr bwMode="auto">
          <a:xfrm>
            <a:off x="685800" y="6477000"/>
            <a:ext cx="2741613" cy="274638"/>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l">
              <a:spcBef>
                <a:spcPct val="50000"/>
              </a:spcBef>
              <a:defRPr sz="1200"/>
            </a:lvl1pPr>
          </a:lstStyle>
          <a:p>
            <a:pPr>
              <a:defRPr/>
            </a:pPr>
            <a:r>
              <a:rPr lang="en-US"/>
              <a:t>©SoftMoore Consulting</a:t>
            </a:r>
          </a:p>
        </p:txBody>
      </p:sp>
      <p:sp>
        <p:nvSpPr>
          <p:cNvPr id="8197" name="Rectangle 5"/>
          <p:cNvSpPr>
            <a:spLocks noGrp="1" noChangeArrowheads="1"/>
          </p:cNvSpPr>
          <p:nvPr>
            <p:ph type="sldNum" sz="quarter" idx="4"/>
          </p:nvPr>
        </p:nvSpPr>
        <p:spPr bwMode="auto">
          <a:xfrm>
            <a:off x="6578600" y="6477000"/>
            <a:ext cx="1828800" cy="274638"/>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50000"/>
              </a:spcBef>
              <a:defRPr sz="1200"/>
            </a:lvl1pPr>
          </a:lstStyle>
          <a:p>
            <a:pPr>
              <a:defRPr/>
            </a:pPr>
            <a:r>
              <a:rPr lang="en-US"/>
              <a:t>Slide </a:t>
            </a:r>
            <a:fld id="{256EE366-690F-47C5-985A-5660ECD89755}" type="slidenum">
              <a:rPr lang="en-US"/>
              <a:pPr>
                <a:defRPr/>
              </a:pPr>
              <a:t>‹#›</a:t>
            </a:fld>
            <a:endParaRPr lang="en-US"/>
          </a:p>
        </p:txBody>
      </p:sp>
      <p:sp>
        <p:nvSpPr>
          <p:cNvPr id="8198" name="Line 6"/>
          <p:cNvSpPr>
            <a:spLocks noChangeShapeType="1"/>
          </p:cNvSpPr>
          <p:nvPr/>
        </p:nvSpPr>
        <p:spPr bwMode="auto">
          <a:xfrm>
            <a:off x="731838" y="6400800"/>
            <a:ext cx="7678737" cy="0"/>
          </a:xfrm>
          <a:prstGeom prst="line">
            <a:avLst/>
          </a:prstGeom>
          <a:noFill/>
          <a:ln w="25400">
            <a:solidFill>
              <a:srgbClr val="800000"/>
            </a:solidFill>
            <a:round/>
            <a:headEnd type="none" w="sm" len="sm"/>
            <a:tailEnd type="none" w="sm" len="sm"/>
          </a:ln>
          <a:effectLst/>
        </p:spPr>
        <p:txBody>
          <a:bodyPr wrap="none" anchor="ctr"/>
          <a:lstStyle/>
          <a:p>
            <a:pPr>
              <a:defRPr/>
            </a:pPr>
            <a:endParaRPr lang="en-US"/>
          </a:p>
        </p:txBody>
      </p:sp>
      <p:sp>
        <p:nvSpPr>
          <p:cNvPr id="8199" name="Line 7"/>
          <p:cNvSpPr>
            <a:spLocks noChangeShapeType="1"/>
          </p:cNvSpPr>
          <p:nvPr/>
        </p:nvSpPr>
        <p:spPr bwMode="auto">
          <a:xfrm>
            <a:off x="914400" y="1143000"/>
            <a:ext cx="7313613" cy="0"/>
          </a:xfrm>
          <a:prstGeom prst="line">
            <a:avLst/>
          </a:prstGeom>
          <a:noFill/>
          <a:ln w="25400">
            <a:solidFill>
              <a:srgbClr val="800000"/>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794" r:id="rId1"/>
    <p:sldLayoutId id="2147483784" r:id="rId2"/>
    <p:sldLayoutId id="2147483786" r:id="rId3"/>
    <p:sldLayoutId id="2147483788" r:id="rId4"/>
    <p:sldLayoutId id="2147483789" r:id="rId5"/>
  </p:sldLayoutIdLst>
  <p:hf hdr="0" dt="0"/>
  <p:txStyles>
    <p:titleStyle>
      <a:lvl1pPr algn="ctr" rtl="0" eaLnBrk="0" fontAlgn="base" hangingPunct="0">
        <a:spcBef>
          <a:spcPct val="0"/>
        </a:spcBef>
        <a:spcAft>
          <a:spcPct val="0"/>
        </a:spcAft>
        <a:defRPr kumimoji="1" sz="3000">
          <a:solidFill>
            <a:schemeClr val="tx1"/>
          </a:solidFill>
          <a:latin typeface="+mj-lt"/>
          <a:ea typeface="+mj-ea"/>
          <a:cs typeface="+mj-cs"/>
        </a:defRPr>
      </a:lvl1pPr>
      <a:lvl2pPr algn="ctr" rtl="0" eaLnBrk="0" fontAlgn="base" hangingPunct="0">
        <a:spcBef>
          <a:spcPct val="0"/>
        </a:spcBef>
        <a:spcAft>
          <a:spcPct val="0"/>
        </a:spcAft>
        <a:defRPr kumimoji="1" sz="3000">
          <a:solidFill>
            <a:schemeClr val="tx1"/>
          </a:solidFill>
          <a:latin typeface="Arial" charset="0"/>
        </a:defRPr>
      </a:lvl2pPr>
      <a:lvl3pPr algn="ctr" rtl="0" eaLnBrk="0" fontAlgn="base" hangingPunct="0">
        <a:spcBef>
          <a:spcPct val="0"/>
        </a:spcBef>
        <a:spcAft>
          <a:spcPct val="0"/>
        </a:spcAft>
        <a:defRPr kumimoji="1" sz="3000">
          <a:solidFill>
            <a:schemeClr val="tx1"/>
          </a:solidFill>
          <a:latin typeface="Arial" charset="0"/>
        </a:defRPr>
      </a:lvl3pPr>
      <a:lvl4pPr algn="ctr" rtl="0" eaLnBrk="0" fontAlgn="base" hangingPunct="0">
        <a:spcBef>
          <a:spcPct val="0"/>
        </a:spcBef>
        <a:spcAft>
          <a:spcPct val="0"/>
        </a:spcAft>
        <a:defRPr kumimoji="1" sz="3000">
          <a:solidFill>
            <a:schemeClr val="tx1"/>
          </a:solidFill>
          <a:latin typeface="Arial" charset="0"/>
        </a:defRPr>
      </a:lvl4pPr>
      <a:lvl5pPr algn="ctr" rtl="0" eaLnBrk="0" fontAlgn="base" hangingPunct="0">
        <a:spcBef>
          <a:spcPct val="0"/>
        </a:spcBef>
        <a:spcAft>
          <a:spcPct val="0"/>
        </a:spcAft>
        <a:defRPr kumimoji="1" sz="3000">
          <a:solidFill>
            <a:schemeClr val="tx1"/>
          </a:solidFill>
          <a:latin typeface="Arial" charset="0"/>
        </a:defRPr>
      </a:lvl5pPr>
      <a:lvl6pPr marL="457200" algn="ctr" rtl="0" eaLnBrk="0" fontAlgn="base" hangingPunct="0">
        <a:spcBef>
          <a:spcPct val="0"/>
        </a:spcBef>
        <a:spcAft>
          <a:spcPct val="0"/>
        </a:spcAft>
        <a:defRPr kumimoji="1" sz="3000">
          <a:solidFill>
            <a:schemeClr val="tx1"/>
          </a:solidFill>
          <a:latin typeface="Arial" charset="0"/>
        </a:defRPr>
      </a:lvl6pPr>
      <a:lvl7pPr marL="914400" algn="ctr" rtl="0" eaLnBrk="0" fontAlgn="base" hangingPunct="0">
        <a:spcBef>
          <a:spcPct val="0"/>
        </a:spcBef>
        <a:spcAft>
          <a:spcPct val="0"/>
        </a:spcAft>
        <a:defRPr kumimoji="1" sz="3000">
          <a:solidFill>
            <a:schemeClr val="tx1"/>
          </a:solidFill>
          <a:latin typeface="Arial" charset="0"/>
        </a:defRPr>
      </a:lvl7pPr>
      <a:lvl8pPr marL="1371600" algn="ctr" rtl="0" eaLnBrk="0" fontAlgn="base" hangingPunct="0">
        <a:spcBef>
          <a:spcPct val="0"/>
        </a:spcBef>
        <a:spcAft>
          <a:spcPct val="0"/>
        </a:spcAft>
        <a:defRPr kumimoji="1" sz="3000">
          <a:solidFill>
            <a:schemeClr val="tx1"/>
          </a:solidFill>
          <a:latin typeface="Arial" charset="0"/>
        </a:defRPr>
      </a:lvl8pPr>
      <a:lvl9pPr marL="1828800" algn="ctr" rtl="0" eaLnBrk="0" fontAlgn="base" hangingPunct="0">
        <a:spcBef>
          <a:spcPct val="0"/>
        </a:spcBef>
        <a:spcAft>
          <a:spcPct val="0"/>
        </a:spcAft>
        <a:defRPr kumimoji="1" sz="3000">
          <a:solidFill>
            <a:schemeClr val="tx1"/>
          </a:solidFill>
          <a:latin typeface="Arial" charset="0"/>
        </a:defRPr>
      </a:lvl9pPr>
    </p:titleStyle>
    <p:bodyStyle>
      <a:lvl1pPr marL="342900" indent="-342900" algn="l" rtl="0" eaLnBrk="0" fontAlgn="base" hangingPunct="0">
        <a:spcBef>
          <a:spcPct val="50000"/>
        </a:spcBef>
        <a:spcAft>
          <a:spcPct val="0"/>
        </a:spcAft>
        <a:buSzPct val="125000"/>
        <a:buChar char="•"/>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143000" indent="-228600" algn="l" rtl="0" eaLnBrk="0" fontAlgn="base" hangingPunct="0">
        <a:spcBef>
          <a:spcPct val="20000"/>
        </a:spcBef>
        <a:spcAft>
          <a:spcPct val="0"/>
        </a:spcAft>
        <a:buSzPct val="125000"/>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1600">
          <a:solidFill>
            <a:schemeClr val="tx1"/>
          </a:solidFill>
          <a:latin typeface="+mn-lt"/>
        </a:defRPr>
      </a:lvl4pPr>
      <a:lvl5pPr marL="2057400" indent="-228600" algn="l" rtl="0" eaLnBrk="0" fontAlgn="base" hangingPunct="0">
        <a:spcBef>
          <a:spcPct val="20000"/>
        </a:spcBef>
        <a:spcAft>
          <a:spcPct val="0"/>
        </a:spcAft>
        <a:buSzPct val="125000"/>
        <a:buChar char="•"/>
        <a:defRPr kumimoji="1" sz="1400">
          <a:solidFill>
            <a:schemeClr val="tx1"/>
          </a:solidFill>
          <a:latin typeface="+mn-lt"/>
        </a:defRPr>
      </a:lvl5pPr>
      <a:lvl6pPr marL="2514600" indent="-228600" algn="l" rtl="0" eaLnBrk="0" fontAlgn="base" hangingPunct="0">
        <a:spcBef>
          <a:spcPct val="20000"/>
        </a:spcBef>
        <a:spcAft>
          <a:spcPct val="0"/>
        </a:spcAft>
        <a:buSzPct val="125000"/>
        <a:buChar char="•"/>
        <a:defRPr kumimoji="1" sz="1400">
          <a:solidFill>
            <a:schemeClr val="tx1"/>
          </a:solidFill>
          <a:latin typeface="+mn-lt"/>
        </a:defRPr>
      </a:lvl6pPr>
      <a:lvl7pPr marL="2971800" indent="-228600" algn="l" rtl="0" eaLnBrk="0" fontAlgn="base" hangingPunct="0">
        <a:spcBef>
          <a:spcPct val="20000"/>
        </a:spcBef>
        <a:spcAft>
          <a:spcPct val="0"/>
        </a:spcAft>
        <a:buSzPct val="125000"/>
        <a:buChar char="•"/>
        <a:defRPr kumimoji="1" sz="1400">
          <a:solidFill>
            <a:schemeClr val="tx1"/>
          </a:solidFill>
          <a:latin typeface="+mn-lt"/>
        </a:defRPr>
      </a:lvl7pPr>
      <a:lvl8pPr marL="3429000" indent="-228600" algn="l" rtl="0" eaLnBrk="0" fontAlgn="base" hangingPunct="0">
        <a:spcBef>
          <a:spcPct val="20000"/>
        </a:spcBef>
        <a:spcAft>
          <a:spcPct val="0"/>
        </a:spcAft>
        <a:buSzPct val="125000"/>
        <a:buChar char="•"/>
        <a:defRPr kumimoji="1" sz="1400">
          <a:solidFill>
            <a:schemeClr val="tx1"/>
          </a:solidFill>
          <a:latin typeface="+mn-lt"/>
        </a:defRPr>
      </a:lvl8pPr>
      <a:lvl9pPr marL="3886200" indent="-228600" algn="l" rtl="0" eaLnBrk="0" fontAlgn="base" hangingPunct="0">
        <a:spcBef>
          <a:spcPct val="20000"/>
        </a:spcBef>
        <a:spcAft>
          <a:spcPct val="0"/>
        </a:spcAft>
        <a:buSzPct val="125000"/>
        <a:buChar char="•"/>
        <a:defRPr kumimoji="1"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oracle.com/technetwork/java/filters-137243.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javaworld.com/article/2078901/open-source-tools/badinputfilter-revisited.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onjava.com/pub/a/onjava/2003/11/19/filters.html" TargetMode="External"/><Relationship Id="rId4" Type="http://schemas.openxmlformats.org/officeDocument/2006/relationships/hyperlink" Target="http://www.codejava.net/java-ee/servlet/webfilter-annotation-exampl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java.sun.com/j2ee/sdk_1.3/techdocs/api/javax/servlet/Filter.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7"/>
          <p:cNvSpPr>
            <a:spLocks noGrp="1" noChangeArrowheads="1"/>
          </p:cNvSpPr>
          <p:nvPr>
            <p:ph type="sldNum" sz="quarter" idx="11"/>
          </p:nvPr>
        </p:nvSpPr>
        <p:spPr>
          <a:noFill/>
        </p:spPr>
        <p:txBody>
          <a:bodyPr/>
          <a:lstStyle/>
          <a:p>
            <a:r>
              <a:rPr lang="en-US"/>
              <a:t>Slide </a:t>
            </a:r>
            <a:fld id="{03A3255F-B786-43D7-B7C2-649D771C308B}" type="slidenum">
              <a:rPr lang="en-US" smtClean="0"/>
              <a:pPr/>
              <a:t>1</a:t>
            </a:fld>
            <a:endParaRPr lang="en-US"/>
          </a:p>
        </p:txBody>
      </p:sp>
      <p:sp>
        <p:nvSpPr>
          <p:cNvPr id="3076" name="Rectangle 2"/>
          <p:cNvSpPr>
            <a:spLocks noGrp="1" noChangeArrowheads="1"/>
          </p:cNvSpPr>
          <p:nvPr>
            <p:ph type="ctrTitle"/>
          </p:nvPr>
        </p:nvSpPr>
        <p:spPr/>
        <p:txBody>
          <a:bodyPr/>
          <a:lstStyle/>
          <a:p>
            <a:r>
              <a:rPr lang="en-US" dirty="0"/>
              <a:t>Filters</a:t>
            </a:r>
          </a:p>
        </p:txBody>
      </p:sp>
      <p:sp>
        <p:nvSpPr>
          <p:cNvPr id="3" name="Subtitle 2"/>
          <p:cNvSpPr>
            <a:spLocks noGrp="1"/>
          </p:cNvSpPr>
          <p:nvPr>
            <p:ph type="subTitle" sz="quarter" idx="1"/>
          </p:nvPr>
        </p:nvSpPr>
        <p:spPr/>
        <p:txBody>
          <a:bodyPr/>
          <a:lstStyle/>
          <a:p>
            <a:pPr algn="ctr"/>
            <a:r>
              <a:rPr lang="en-US" sz="3200" dirty="0"/>
              <a:t>Adapted from a set Originally from </a:t>
            </a:r>
            <a:r>
              <a:rPr lang="en-US" sz="3200" dirty="0" err="1"/>
              <a:t>SoftMoore</a:t>
            </a:r>
            <a:r>
              <a:rPr lang="en-US" sz="3200" dirty="0"/>
              <a:t> Consulting</a:t>
            </a:r>
          </a:p>
          <a:p>
            <a:pPr algn="ctr"/>
            <a:r>
              <a:rPr lang="en-US" sz="3200" dirty="0"/>
              <a:t>Created for CSc 521 by Dr. Spiegel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Logging User Access</a:t>
            </a:r>
          </a:p>
        </p:txBody>
      </p:sp>
      <p:sp>
        <p:nvSpPr>
          <p:cNvPr id="3" name="Content Placeholder 2"/>
          <p:cNvSpPr>
            <a:spLocks noGrp="1"/>
          </p:cNvSpPr>
          <p:nvPr>
            <p:ph idx="1"/>
          </p:nvPr>
        </p:nvSpPr>
        <p:spPr>
          <a:xfrm>
            <a:off x="457200" y="1143000"/>
            <a:ext cx="8226425" cy="5257800"/>
          </a:xfrm>
        </p:spPr>
        <p:txBody>
          <a:bodyPr/>
          <a:lstStyle/>
          <a:p>
            <a:pPr marL="182880" indent="0">
              <a:spcBef>
                <a:spcPts val="0"/>
              </a:spcBef>
              <a:buNone/>
            </a:pPr>
            <a:r>
              <a:rPr lang="en-US" sz="1400" dirty="0">
                <a:latin typeface="Consolas" pitchFamily="49" charset="0"/>
                <a:cs typeface="Consolas" pitchFamily="49" charset="0"/>
              </a:rPr>
              <a:t>package </a:t>
            </a:r>
            <a:r>
              <a:rPr lang="en-US" sz="1400" dirty="0" err="1">
                <a:latin typeface="Consolas" pitchFamily="49" charset="0"/>
                <a:cs typeface="Consolas" pitchFamily="49" charset="0"/>
              </a:rPr>
              <a:t>com.softmoore.filters</a:t>
            </a:r>
            <a:r>
              <a:rPr lang="en-US" sz="1400" dirty="0">
                <a:latin typeface="Consolas" pitchFamily="49" charset="0"/>
                <a:cs typeface="Consolas" pitchFamily="49" charset="0"/>
              </a:rPr>
              <a:t>;  // Needs to be packaged?</a:t>
            </a:r>
          </a:p>
          <a:p>
            <a:pPr marL="182880" indent="0">
              <a:spcBef>
                <a:spcPts val="0"/>
              </a:spcBef>
              <a:buNone/>
            </a:pPr>
            <a:endParaRPr lang="en-US" sz="1400" dirty="0">
              <a:latin typeface="Consolas" pitchFamily="49" charset="0"/>
              <a:cs typeface="Consolas" pitchFamily="49" charset="0"/>
            </a:endParaRPr>
          </a:p>
          <a:p>
            <a:pPr marL="182880" indent="0">
              <a:spcBef>
                <a:spcPts val="0"/>
              </a:spcBef>
              <a:buNone/>
            </a:pPr>
            <a:r>
              <a:rPr lang="en-US" sz="1400" dirty="0">
                <a:latin typeface="Consolas" pitchFamily="49" charset="0"/>
                <a:cs typeface="Consolas" pitchFamily="49" charset="0"/>
              </a:rPr>
              <a:t>import </a:t>
            </a:r>
            <a:r>
              <a:rPr lang="en-US" sz="1400" dirty="0" err="1">
                <a:latin typeface="Consolas" pitchFamily="49" charset="0"/>
                <a:cs typeface="Consolas" pitchFamily="49" charset="0"/>
              </a:rPr>
              <a:t>java.util.Date</a:t>
            </a:r>
            <a:r>
              <a:rPr lang="en-US" sz="1400" dirty="0">
                <a:latin typeface="Consolas" pitchFamily="49" charset="0"/>
                <a:cs typeface="Consolas" pitchFamily="49" charset="0"/>
              </a:rPr>
              <a:t>;</a:t>
            </a:r>
          </a:p>
          <a:p>
            <a:pPr marL="182880" indent="0">
              <a:spcBef>
                <a:spcPts val="0"/>
              </a:spcBef>
              <a:buNone/>
            </a:pPr>
            <a:r>
              <a:rPr lang="en-US" sz="1400" dirty="0">
                <a:latin typeface="Consolas" pitchFamily="49" charset="0"/>
                <a:cs typeface="Consolas" pitchFamily="49" charset="0"/>
              </a:rPr>
              <a:t>public class </a:t>
            </a:r>
            <a:r>
              <a:rPr lang="en-US" sz="1400" dirty="0" err="1">
                <a:latin typeface="Consolas" pitchFamily="49" charset="0"/>
                <a:cs typeface="Consolas" pitchFamily="49" charset="0"/>
              </a:rPr>
              <a:t>LoggingFilter</a:t>
            </a:r>
            <a:r>
              <a:rPr lang="en-US" sz="1400" dirty="0">
                <a:latin typeface="Consolas" pitchFamily="49" charset="0"/>
                <a:cs typeface="Consolas" pitchFamily="49" charset="0"/>
              </a:rPr>
              <a:t> implements Filter</a:t>
            </a:r>
          </a:p>
          <a:p>
            <a:pPr marL="182880" indent="0">
              <a:spcBef>
                <a:spcPts val="0"/>
              </a:spcBef>
              <a:buNone/>
            </a:pPr>
            <a:r>
              <a:rPr lang="en-US" sz="1400" dirty="0">
                <a:latin typeface="Consolas" pitchFamily="49" charset="0"/>
                <a:cs typeface="Consolas" pitchFamily="49" charset="0"/>
              </a:rPr>
              <a:t>  { private </a:t>
            </a:r>
            <a:r>
              <a:rPr lang="en-US" sz="1400" dirty="0" err="1">
                <a:latin typeface="Consolas" pitchFamily="49" charset="0"/>
                <a:cs typeface="Consolas" pitchFamily="49" charset="0"/>
              </a:rPr>
              <a:t>FilterConfig</a:t>
            </a:r>
            <a:r>
              <a:rPr lang="en-US" sz="1400" dirty="0">
                <a:latin typeface="Consolas" pitchFamily="49" charset="0"/>
                <a:cs typeface="Consolas" pitchFamily="49" charset="0"/>
              </a:rPr>
              <a:t> </a:t>
            </a:r>
            <a:r>
              <a:rPr lang="en-US" sz="1400" dirty="0" err="1">
                <a:latin typeface="Consolas" pitchFamily="49" charset="0"/>
                <a:cs typeface="Consolas" pitchFamily="49" charset="0"/>
              </a:rPr>
              <a:t>filterConfig</a:t>
            </a:r>
            <a:r>
              <a:rPr lang="en-US" sz="1400" dirty="0">
                <a:latin typeface="Consolas" pitchFamily="49" charset="0"/>
                <a:cs typeface="Consolas" pitchFamily="49" charset="0"/>
              </a:rPr>
              <a:t> = null;</a:t>
            </a:r>
          </a:p>
          <a:p>
            <a:pPr marL="182880" indent="0">
              <a:spcBef>
                <a:spcPts val="0"/>
              </a:spcBef>
              <a:buNone/>
            </a:pPr>
            <a:endParaRPr lang="en-US" sz="1400" dirty="0">
              <a:latin typeface="Consolas" pitchFamily="49" charset="0"/>
              <a:cs typeface="Consolas" pitchFamily="49" charset="0"/>
            </a:endParaRPr>
          </a:p>
          <a:p>
            <a:pPr marL="182880" indent="0">
              <a:spcBef>
                <a:spcPts val="0"/>
              </a:spcBef>
              <a:buNone/>
            </a:pPr>
            <a:r>
              <a:rPr lang="en-US" sz="1400" dirty="0">
                <a:latin typeface="Consolas" pitchFamily="49" charset="0"/>
                <a:cs typeface="Consolas" pitchFamily="49" charset="0"/>
              </a:rPr>
              <a:t>    public void init(</a:t>
            </a:r>
            <a:r>
              <a:rPr lang="en-US" sz="1400" dirty="0" err="1">
                <a:latin typeface="Consolas" pitchFamily="49" charset="0"/>
                <a:cs typeface="Consolas" pitchFamily="49" charset="0"/>
              </a:rPr>
              <a:t>FilterConfig</a:t>
            </a:r>
            <a:r>
              <a:rPr lang="en-US" sz="1400" dirty="0">
                <a:latin typeface="Consolas" pitchFamily="49" charset="0"/>
                <a:cs typeface="Consolas" pitchFamily="49" charset="0"/>
              </a:rPr>
              <a:t> </a:t>
            </a:r>
            <a:r>
              <a:rPr lang="en-US" sz="1400" dirty="0" err="1">
                <a:latin typeface="Consolas" pitchFamily="49" charset="0"/>
                <a:cs typeface="Consolas" pitchFamily="49" charset="0"/>
              </a:rPr>
              <a:t>filterConfig</a:t>
            </a:r>
            <a:r>
              <a:rPr lang="en-US" sz="1400" dirty="0">
                <a:latin typeface="Consolas" pitchFamily="49" charset="0"/>
                <a:cs typeface="Consolas" pitchFamily="49" charset="0"/>
              </a:rPr>
              <a:t>) </a:t>
            </a:r>
          </a:p>
          <a:p>
            <a:pPr marL="182880" indent="0">
              <a:spcBef>
                <a:spcPts val="0"/>
              </a:spcBef>
              <a:buNone/>
            </a:pPr>
            <a:r>
              <a:rPr lang="en-US" sz="1400" dirty="0">
                <a:latin typeface="Consolas" pitchFamily="49" charset="0"/>
                <a:cs typeface="Consolas" pitchFamily="49" charset="0"/>
              </a:rPr>
              <a:t>        throws </a:t>
            </a:r>
            <a:r>
              <a:rPr lang="en-US" sz="1400" dirty="0" err="1">
                <a:latin typeface="Consolas" pitchFamily="49" charset="0"/>
                <a:cs typeface="Consolas" pitchFamily="49" charset="0"/>
              </a:rPr>
              <a:t>ServletException</a:t>
            </a:r>
            <a:endParaRPr lang="en-US" sz="1400" dirty="0">
              <a:latin typeface="Consolas" pitchFamily="49" charset="0"/>
              <a:cs typeface="Consolas" pitchFamily="49" charset="0"/>
            </a:endParaRPr>
          </a:p>
          <a:p>
            <a:pPr marL="182880" indent="0">
              <a:spcBef>
                <a:spcPts val="0"/>
              </a:spcBef>
              <a:buNone/>
            </a:pPr>
            <a:r>
              <a:rPr lang="en-US" sz="1400" dirty="0">
                <a:latin typeface="Consolas" pitchFamily="49" charset="0"/>
                <a:cs typeface="Consolas" pitchFamily="49" charset="0"/>
              </a:rPr>
              <a:t>      { </a:t>
            </a:r>
            <a:r>
              <a:rPr lang="en-US" sz="1400" dirty="0" err="1">
                <a:latin typeface="Consolas" pitchFamily="49" charset="0"/>
                <a:cs typeface="Consolas" pitchFamily="49" charset="0"/>
              </a:rPr>
              <a:t>this.filterConfig</a:t>
            </a:r>
            <a:r>
              <a:rPr lang="en-US" sz="1400" dirty="0">
                <a:latin typeface="Consolas" pitchFamily="49" charset="0"/>
                <a:cs typeface="Consolas" pitchFamily="49" charset="0"/>
              </a:rPr>
              <a:t> = </a:t>
            </a:r>
            <a:r>
              <a:rPr lang="en-US" sz="1400" dirty="0" err="1">
                <a:latin typeface="Consolas" pitchFamily="49" charset="0"/>
                <a:cs typeface="Consolas" pitchFamily="49" charset="0"/>
              </a:rPr>
              <a:t>filterConfig</a:t>
            </a:r>
            <a:r>
              <a:rPr lang="en-US" sz="1400" dirty="0">
                <a:latin typeface="Consolas" pitchFamily="49" charset="0"/>
                <a:cs typeface="Consolas" pitchFamily="49" charset="0"/>
              </a:rPr>
              <a:t>;</a:t>
            </a:r>
          </a:p>
          <a:p>
            <a:pPr marL="182880" indent="0">
              <a:spcBef>
                <a:spcPts val="0"/>
              </a:spcBef>
              <a:buNone/>
            </a:pPr>
            <a:r>
              <a:rPr lang="en-US" sz="1400" dirty="0">
                <a:latin typeface="Consolas" pitchFamily="49" charset="0"/>
                <a:cs typeface="Consolas" pitchFamily="49" charset="0"/>
              </a:rPr>
              <a:t>      }</a:t>
            </a:r>
          </a:p>
          <a:p>
            <a:pPr marL="182880" indent="0">
              <a:spcBef>
                <a:spcPts val="0"/>
              </a:spcBef>
              <a:buNone/>
            </a:pPr>
            <a:endParaRPr lang="en-US" sz="1400" dirty="0">
              <a:latin typeface="Consolas" pitchFamily="49" charset="0"/>
              <a:cs typeface="Consolas" pitchFamily="49" charset="0"/>
            </a:endParaRPr>
          </a:p>
          <a:p>
            <a:pPr marL="182880" indent="0">
              <a:spcBef>
                <a:spcPts val="0"/>
              </a:spcBef>
              <a:buNone/>
            </a:pPr>
            <a:r>
              <a:rPr lang="en-US" sz="1400" dirty="0">
                <a:latin typeface="Consolas" pitchFamily="49" charset="0"/>
                <a:cs typeface="Consolas" pitchFamily="49" charset="0"/>
              </a:rPr>
              <a:t>    public void destroy()</a:t>
            </a:r>
          </a:p>
          <a:p>
            <a:pPr marL="182880" indent="0">
              <a:spcBef>
                <a:spcPts val="0"/>
              </a:spcBef>
              <a:buNone/>
            </a:pPr>
            <a:r>
              <a:rPr lang="en-US" sz="1400" dirty="0">
                <a:latin typeface="Consolas" pitchFamily="49" charset="0"/>
                <a:cs typeface="Consolas" pitchFamily="49" charset="0"/>
              </a:rPr>
              <a:t>      { </a:t>
            </a:r>
            <a:r>
              <a:rPr lang="en-US" sz="1400" dirty="0" err="1">
                <a:latin typeface="Consolas" pitchFamily="49" charset="0"/>
                <a:cs typeface="Consolas" pitchFamily="49" charset="0"/>
              </a:rPr>
              <a:t>this.filterConfig</a:t>
            </a:r>
            <a:r>
              <a:rPr lang="en-US" sz="1400" dirty="0">
                <a:latin typeface="Consolas" pitchFamily="49" charset="0"/>
                <a:cs typeface="Consolas" pitchFamily="49" charset="0"/>
              </a:rPr>
              <a:t> = null;</a:t>
            </a:r>
          </a:p>
          <a:p>
            <a:pPr marL="182880" indent="0">
              <a:spcBef>
                <a:spcPts val="0"/>
              </a:spcBef>
              <a:buNone/>
            </a:pPr>
            <a:r>
              <a:rPr lang="en-US" sz="1400" dirty="0">
                <a:latin typeface="Consolas" pitchFamily="49" charset="0"/>
                <a:cs typeface="Consolas" pitchFamily="49" charset="0"/>
              </a:rPr>
              <a:t>      }</a:t>
            </a:r>
          </a:p>
          <a:p>
            <a:pPr marL="0" indent="11113">
              <a:spcBef>
                <a:spcPts val="0"/>
              </a:spcBef>
              <a:buNone/>
            </a:pPr>
            <a:r>
              <a:rPr lang="en-US" sz="1400" dirty="0">
                <a:latin typeface="Consolas" pitchFamily="49" charset="0"/>
                <a:cs typeface="Consolas" pitchFamily="49" charset="0"/>
              </a:rPr>
              <a:t>      public void </a:t>
            </a:r>
            <a:r>
              <a:rPr lang="en-US" sz="1400" dirty="0" err="1">
                <a:latin typeface="Consolas" pitchFamily="49" charset="0"/>
                <a:cs typeface="Consolas" pitchFamily="49" charset="0"/>
              </a:rPr>
              <a:t>doFilter</a:t>
            </a:r>
            <a:r>
              <a:rPr lang="en-US" sz="1400" dirty="0">
                <a:latin typeface="Consolas" pitchFamily="49" charset="0"/>
                <a:cs typeface="Consolas" pitchFamily="49" charset="0"/>
              </a:rPr>
              <a:t>(</a:t>
            </a:r>
            <a:r>
              <a:rPr lang="en-US" sz="1400" dirty="0" err="1">
                <a:latin typeface="Consolas" pitchFamily="49" charset="0"/>
                <a:cs typeface="Consolas" pitchFamily="49" charset="0"/>
              </a:rPr>
              <a:t>ServletRequest</a:t>
            </a:r>
            <a:r>
              <a:rPr lang="en-US" sz="1400" dirty="0">
                <a:latin typeface="Consolas" pitchFamily="49" charset="0"/>
                <a:cs typeface="Consolas" pitchFamily="49" charset="0"/>
              </a:rPr>
              <a:t>  request, </a:t>
            </a:r>
            <a:r>
              <a:rPr lang="en-US" sz="1400" dirty="0" err="1">
                <a:latin typeface="Consolas" pitchFamily="49" charset="0"/>
                <a:cs typeface="Consolas" pitchFamily="49" charset="0"/>
              </a:rPr>
              <a:t>ServletResponse</a:t>
            </a:r>
            <a:r>
              <a:rPr lang="en-US" sz="1400" dirty="0">
                <a:latin typeface="Consolas" pitchFamily="49" charset="0"/>
                <a:cs typeface="Consolas" pitchFamily="49" charset="0"/>
              </a:rPr>
              <a:t> response,</a:t>
            </a:r>
          </a:p>
          <a:p>
            <a:pPr marL="0" indent="11113">
              <a:spcBef>
                <a:spcPts val="0"/>
              </a:spcBef>
              <a:buNone/>
            </a:pPr>
            <a:r>
              <a:rPr lang="en-US" sz="1400" dirty="0">
                <a:latin typeface="Consolas" pitchFamily="49" charset="0"/>
                <a:cs typeface="Consolas" pitchFamily="49" charset="0"/>
              </a:rPr>
              <a:t>                                                         </a:t>
            </a:r>
            <a:r>
              <a:rPr lang="en-US" sz="1400" dirty="0" err="1">
                <a:latin typeface="Consolas" pitchFamily="49" charset="0"/>
                <a:cs typeface="Consolas" pitchFamily="49" charset="0"/>
              </a:rPr>
              <a:t>FilterChain</a:t>
            </a:r>
            <a:r>
              <a:rPr lang="en-US" sz="1400" dirty="0">
                <a:latin typeface="Consolas" pitchFamily="49" charset="0"/>
                <a:cs typeface="Consolas" pitchFamily="49" charset="0"/>
              </a:rPr>
              <a:t>     chain)</a:t>
            </a:r>
          </a:p>
          <a:p>
            <a:pPr marL="0" indent="11113">
              <a:spcBef>
                <a:spcPts val="0"/>
              </a:spcBef>
              <a:buNone/>
            </a:pPr>
            <a:r>
              <a:rPr lang="en-US" sz="1400" dirty="0">
                <a:latin typeface="Consolas" pitchFamily="49" charset="0"/>
                <a:cs typeface="Consolas" pitchFamily="49" charset="0"/>
              </a:rPr>
              <a:t>        throws </a:t>
            </a:r>
            <a:r>
              <a:rPr lang="en-US" sz="1400" dirty="0" err="1">
                <a:latin typeface="Consolas" pitchFamily="49" charset="0"/>
                <a:cs typeface="Consolas" pitchFamily="49" charset="0"/>
              </a:rPr>
              <a:t>ServletException</a:t>
            </a:r>
            <a:r>
              <a:rPr lang="en-US" sz="1400" dirty="0">
                <a:latin typeface="Consolas" pitchFamily="49" charset="0"/>
                <a:cs typeface="Consolas" pitchFamily="49" charset="0"/>
              </a:rPr>
              <a:t>, </a:t>
            </a:r>
            <a:r>
              <a:rPr lang="en-US" sz="1400" dirty="0" err="1">
                <a:latin typeface="Consolas" pitchFamily="49" charset="0"/>
                <a:cs typeface="Consolas" pitchFamily="49" charset="0"/>
              </a:rPr>
              <a:t>IOException</a:t>
            </a:r>
            <a:endParaRPr lang="en-US" sz="1400" dirty="0">
              <a:latin typeface="Consolas" pitchFamily="49" charset="0"/>
              <a:cs typeface="Consolas" pitchFamily="49" charset="0"/>
            </a:endParaRPr>
          </a:p>
          <a:p>
            <a:pPr marL="0" indent="11113">
              <a:spcBef>
                <a:spcPts val="0"/>
              </a:spcBef>
              <a:buNone/>
            </a:pPr>
            <a:r>
              <a:rPr lang="en-US" sz="1400" dirty="0">
                <a:latin typeface="Consolas" pitchFamily="49" charset="0"/>
                <a:cs typeface="Consolas" pitchFamily="49" charset="0"/>
              </a:rPr>
              <a:t>      { </a:t>
            </a:r>
            <a:r>
              <a:rPr lang="en-US" sz="1400" dirty="0" err="1">
                <a:latin typeface="Consolas" pitchFamily="49" charset="0"/>
                <a:cs typeface="Consolas" pitchFamily="49" charset="0"/>
              </a:rPr>
              <a:t>HttpServletRequest</a:t>
            </a:r>
            <a:r>
              <a:rPr lang="en-US" sz="1400" dirty="0">
                <a:latin typeface="Consolas" pitchFamily="49" charset="0"/>
                <a:cs typeface="Consolas" pitchFamily="49" charset="0"/>
              </a:rPr>
              <a:t> </a:t>
            </a:r>
            <a:r>
              <a:rPr lang="en-US" sz="1400" dirty="0" err="1">
                <a:latin typeface="Consolas" pitchFamily="49" charset="0"/>
                <a:cs typeface="Consolas" pitchFamily="49" charset="0"/>
              </a:rPr>
              <a:t>req</a:t>
            </a:r>
            <a:r>
              <a:rPr lang="en-US" sz="1400" dirty="0">
                <a:latin typeface="Consolas" pitchFamily="49" charset="0"/>
                <a:cs typeface="Consolas" pitchFamily="49" charset="0"/>
              </a:rPr>
              <a:t> =(</a:t>
            </a:r>
            <a:r>
              <a:rPr lang="en-US" sz="1400" dirty="0" err="1">
                <a:latin typeface="Consolas" pitchFamily="49" charset="0"/>
                <a:cs typeface="Consolas" pitchFamily="49" charset="0"/>
              </a:rPr>
              <a:t>HttpServletRequest</a:t>
            </a:r>
            <a:r>
              <a:rPr lang="en-US" sz="1400" dirty="0">
                <a:latin typeface="Consolas" pitchFamily="49" charset="0"/>
                <a:cs typeface="Consolas" pitchFamily="49" charset="0"/>
              </a:rPr>
              <a:t>) request;</a:t>
            </a:r>
          </a:p>
          <a:p>
            <a:pPr marL="0" indent="11113">
              <a:spcBef>
                <a:spcPts val="0"/>
              </a:spcBef>
              <a:buNone/>
            </a:pPr>
            <a:r>
              <a:rPr lang="en-US" sz="1400" dirty="0">
                <a:latin typeface="Consolas" pitchFamily="49" charset="0"/>
                <a:cs typeface="Consolas" pitchFamily="49" charset="0"/>
              </a:rPr>
              <a:t>        String message = </a:t>
            </a:r>
            <a:r>
              <a:rPr lang="en-US" sz="1400" dirty="0" err="1">
                <a:latin typeface="Consolas" pitchFamily="49" charset="0"/>
                <a:cs typeface="Consolas" pitchFamily="49" charset="0"/>
              </a:rPr>
              <a:t>req.getRemoteHost</a:t>
            </a:r>
            <a:r>
              <a:rPr lang="en-US" sz="1400" dirty="0">
                <a:latin typeface="Consolas" pitchFamily="49" charset="0"/>
                <a:cs typeface="Consolas" pitchFamily="49" charset="0"/>
              </a:rPr>
              <a:t>() + " accessed "</a:t>
            </a:r>
            <a:br>
              <a:rPr lang="en-US" sz="1400" dirty="0">
                <a:latin typeface="Consolas" pitchFamily="49" charset="0"/>
                <a:cs typeface="Consolas" pitchFamily="49" charset="0"/>
              </a:rPr>
            </a:br>
            <a:r>
              <a:rPr lang="en-US" sz="1400" dirty="0">
                <a:latin typeface="Consolas" pitchFamily="49" charset="0"/>
                <a:cs typeface="Consolas" pitchFamily="49" charset="0"/>
              </a:rPr>
              <a:t>                               + </a:t>
            </a:r>
            <a:r>
              <a:rPr lang="en-US" sz="1400" dirty="0" err="1">
                <a:latin typeface="Consolas" pitchFamily="49" charset="0"/>
                <a:cs typeface="Consolas" pitchFamily="49" charset="0"/>
              </a:rPr>
              <a:t>req.getRequestURL</a:t>
            </a:r>
            <a:r>
              <a:rPr lang="en-US" sz="1400" dirty="0">
                <a:latin typeface="Consolas" pitchFamily="49" charset="0"/>
                <a:cs typeface="Consolas" pitchFamily="49" charset="0"/>
              </a:rPr>
              <a:t>() + " on “+ new Date() + ".");</a:t>
            </a:r>
          </a:p>
          <a:p>
            <a:pPr marL="0" indent="11113">
              <a:spcBef>
                <a:spcPts val="0"/>
              </a:spcBef>
              <a:buNone/>
            </a:pPr>
            <a:r>
              <a:rPr lang="en-US" sz="1400" dirty="0">
                <a:latin typeface="Consolas" pitchFamily="49" charset="0"/>
                <a:cs typeface="Consolas" pitchFamily="49" charset="0"/>
              </a:rPr>
              <a:t>        </a:t>
            </a:r>
            <a:r>
              <a:rPr lang="en-US" sz="1400" dirty="0" err="1">
                <a:latin typeface="Consolas" pitchFamily="49" charset="0"/>
                <a:cs typeface="Consolas" pitchFamily="49" charset="0"/>
              </a:rPr>
              <a:t>filterConfig.getServletContext</a:t>
            </a:r>
            <a:r>
              <a:rPr lang="en-US" sz="1400" dirty="0">
                <a:latin typeface="Consolas" pitchFamily="49" charset="0"/>
                <a:cs typeface="Consolas" pitchFamily="49" charset="0"/>
              </a:rPr>
              <a:t>().log(message);</a:t>
            </a:r>
          </a:p>
          <a:p>
            <a:pPr marL="0" indent="11113">
              <a:spcBef>
                <a:spcPts val="0"/>
              </a:spcBef>
              <a:buNone/>
            </a:pPr>
            <a:r>
              <a:rPr lang="en-US" sz="1400" dirty="0">
                <a:latin typeface="Consolas" pitchFamily="49" charset="0"/>
                <a:cs typeface="Consolas" pitchFamily="49" charset="0"/>
              </a:rPr>
              <a:t>        </a:t>
            </a:r>
            <a:r>
              <a:rPr lang="en-US" sz="1400" dirty="0" err="1">
                <a:latin typeface="Consolas" pitchFamily="49" charset="0"/>
                <a:cs typeface="Consolas" pitchFamily="49" charset="0"/>
              </a:rPr>
              <a:t>chain.doFilter</a:t>
            </a:r>
            <a:r>
              <a:rPr lang="en-US" sz="1400" dirty="0">
                <a:latin typeface="Consolas" pitchFamily="49" charset="0"/>
                <a:cs typeface="Consolas" pitchFamily="49" charset="0"/>
              </a:rPr>
              <a:t>(</a:t>
            </a:r>
            <a:r>
              <a:rPr lang="en-US" sz="1400" dirty="0" err="1">
                <a:latin typeface="Consolas" pitchFamily="49" charset="0"/>
                <a:cs typeface="Consolas" pitchFamily="49" charset="0"/>
              </a:rPr>
              <a:t>request,response</a:t>
            </a:r>
            <a:r>
              <a:rPr lang="en-US" sz="1400" dirty="0">
                <a:latin typeface="Consolas" pitchFamily="49" charset="0"/>
                <a:cs typeface="Consolas" pitchFamily="49" charset="0"/>
              </a:rPr>
              <a:t>);</a:t>
            </a:r>
          </a:p>
          <a:p>
            <a:pPr marL="0" indent="11113">
              <a:spcBef>
                <a:spcPts val="0"/>
              </a:spcBef>
              <a:buNone/>
            </a:pPr>
            <a:r>
              <a:rPr lang="en-US" sz="1400" dirty="0">
                <a:latin typeface="Consolas" pitchFamily="49" charset="0"/>
                <a:cs typeface="Consolas" pitchFamily="49" charset="0"/>
              </a:rPr>
              <a:t>      }</a:t>
            </a:r>
          </a:p>
          <a:p>
            <a:pPr marL="0" indent="11113">
              <a:spcBef>
                <a:spcPts val="0"/>
              </a:spcBef>
              <a:buNone/>
            </a:pPr>
            <a:r>
              <a:rPr lang="en-US" sz="1400" dirty="0">
                <a:latin typeface="Consolas" pitchFamily="49" charset="0"/>
                <a:cs typeface="Consolas" pitchFamily="49" charset="0"/>
              </a:rPr>
              <a:t>  }</a:t>
            </a:r>
          </a:p>
        </p:txBody>
      </p:sp>
      <p:sp>
        <p:nvSpPr>
          <p:cNvPr id="4" name="Footer Placeholder 3"/>
          <p:cNvSpPr>
            <a:spLocks noGrp="1"/>
          </p:cNvSpPr>
          <p:nvPr>
            <p:ph type="ftr" sz="quarter" idx="10"/>
          </p:nvPr>
        </p:nvSpPr>
        <p:spPr/>
        <p:txBody>
          <a:bodyPr/>
          <a:lstStyle/>
          <a:p>
            <a:pPr>
              <a:defRPr/>
            </a:pPr>
            <a:r>
              <a:rPr lang="en-US"/>
              <a:t>©SoftMoore Consulting</a:t>
            </a:r>
          </a:p>
        </p:txBody>
      </p:sp>
      <p:sp>
        <p:nvSpPr>
          <p:cNvPr id="5" name="Slide Number Placeholder 4"/>
          <p:cNvSpPr>
            <a:spLocks noGrp="1"/>
          </p:cNvSpPr>
          <p:nvPr>
            <p:ph type="sldNum" sz="quarter" idx="11"/>
          </p:nvPr>
        </p:nvSpPr>
        <p:spPr/>
        <p:txBody>
          <a:bodyPr/>
          <a:lstStyle/>
          <a:p>
            <a:pPr>
              <a:defRPr/>
            </a:pPr>
            <a:r>
              <a:rPr lang="en-US"/>
              <a:t>Slide </a:t>
            </a:r>
            <a:fld id="{95F7D2F9-35C6-4526-86CB-20A338C6B1D7}"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Modifying </a:t>
            </a:r>
            <a:r>
              <a:rPr lang="en-US" dirty="0">
                <a:latin typeface="Consolas" pitchFamily="49" charset="0"/>
                <a:cs typeface="Consolas" pitchFamily="49" charset="0"/>
              </a:rPr>
              <a:t>web.xml</a:t>
            </a:r>
            <a:r>
              <a:rPr lang="en-US" dirty="0"/>
              <a:t> for the Logging Filter</a:t>
            </a:r>
          </a:p>
        </p:txBody>
      </p:sp>
      <p:sp>
        <p:nvSpPr>
          <p:cNvPr id="3" name="Content Placeholder 2"/>
          <p:cNvSpPr>
            <a:spLocks noGrp="1"/>
          </p:cNvSpPr>
          <p:nvPr>
            <p:ph idx="1"/>
          </p:nvPr>
        </p:nvSpPr>
        <p:spPr/>
        <p:txBody>
          <a:bodyPr/>
          <a:lstStyle/>
          <a:p>
            <a:pPr marL="274320" indent="0">
              <a:spcBef>
                <a:spcPts val="200"/>
              </a:spcBef>
              <a:buNone/>
            </a:pPr>
            <a:endParaRPr lang="en-US" sz="600" dirty="0">
              <a:latin typeface="Consolas" pitchFamily="49" charset="0"/>
              <a:cs typeface="Consolas" pitchFamily="49" charset="0"/>
            </a:endParaRPr>
          </a:p>
          <a:p>
            <a:pPr marL="274320" indent="0">
              <a:spcBef>
                <a:spcPts val="200"/>
              </a:spcBef>
              <a:buNone/>
            </a:pPr>
            <a:r>
              <a:rPr lang="en-US" sz="1800" dirty="0">
                <a:latin typeface="Consolas" pitchFamily="49" charset="0"/>
                <a:cs typeface="Consolas" pitchFamily="49" charset="0"/>
              </a:rPr>
              <a:t>&lt;filter&gt;</a:t>
            </a:r>
          </a:p>
          <a:p>
            <a:pPr marL="274320" indent="0">
              <a:spcBef>
                <a:spcPts val="200"/>
              </a:spcBef>
              <a:buNone/>
            </a:pPr>
            <a:r>
              <a:rPr lang="en-US" sz="1800" dirty="0">
                <a:latin typeface="Consolas" pitchFamily="49" charset="0"/>
                <a:cs typeface="Consolas" pitchFamily="49" charset="0"/>
              </a:rPr>
              <a:t>  &lt;filter-name&gt;</a:t>
            </a:r>
            <a:r>
              <a:rPr lang="en-US" sz="1800" dirty="0" err="1">
                <a:latin typeface="Consolas" pitchFamily="49" charset="0"/>
                <a:cs typeface="Consolas" pitchFamily="49" charset="0"/>
              </a:rPr>
              <a:t>LoggingFilter</a:t>
            </a:r>
            <a:r>
              <a:rPr lang="en-US" sz="1800" dirty="0">
                <a:latin typeface="Consolas" pitchFamily="49" charset="0"/>
                <a:cs typeface="Consolas" pitchFamily="49" charset="0"/>
              </a:rPr>
              <a:t>&lt;/filter-name&gt;</a:t>
            </a:r>
          </a:p>
          <a:p>
            <a:pPr marL="274320" indent="0">
              <a:spcBef>
                <a:spcPts val="200"/>
              </a:spcBef>
              <a:buNone/>
            </a:pPr>
            <a:r>
              <a:rPr lang="en-US" sz="1800" dirty="0">
                <a:latin typeface="Consolas" pitchFamily="49" charset="0"/>
                <a:cs typeface="Consolas" pitchFamily="49" charset="0"/>
              </a:rPr>
              <a:t>  &lt;filter-class&gt;</a:t>
            </a:r>
          </a:p>
          <a:p>
            <a:pPr marL="274320" indent="0">
              <a:spcBef>
                <a:spcPts val="200"/>
              </a:spcBef>
              <a:buNone/>
            </a:pPr>
            <a:r>
              <a:rPr lang="en-US" sz="1800" dirty="0">
                <a:latin typeface="Consolas" pitchFamily="49" charset="0"/>
                <a:cs typeface="Consolas" pitchFamily="49" charset="0"/>
              </a:rPr>
              <a:t>    </a:t>
            </a:r>
            <a:r>
              <a:rPr lang="en-US" sz="1800" dirty="0" err="1">
                <a:latin typeface="Consolas" pitchFamily="49" charset="0"/>
                <a:cs typeface="Consolas" pitchFamily="49" charset="0"/>
              </a:rPr>
              <a:t>com.softmoore.filters.LoggingFilter</a:t>
            </a:r>
            <a:endParaRPr lang="en-US" sz="1800" dirty="0">
              <a:latin typeface="Consolas" pitchFamily="49" charset="0"/>
              <a:cs typeface="Consolas" pitchFamily="49" charset="0"/>
            </a:endParaRPr>
          </a:p>
          <a:p>
            <a:pPr marL="274320" indent="0">
              <a:spcBef>
                <a:spcPts val="200"/>
              </a:spcBef>
              <a:buNone/>
            </a:pPr>
            <a:r>
              <a:rPr lang="en-US" sz="1800" dirty="0">
                <a:latin typeface="Consolas" pitchFamily="49" charset="0"/>
                <a:cs typeface="Consolas" pitchFamily="49" charset="0"/>
              </a:rPr>
              <a:t>  &lt;/filter-class&gt;</a:t>
            </a:r>
          </a:p>
          <a:p>
            <a:pPr marL="274320" indent="0">
              <a:spcBef>
                <a:spcPts val="200"/>
              </a:spcBef>
              <a:buNone/>
            </a:pPr>
            <a:r>
              <a:rPr lang="en-US" sz="1800" dirty="0">
                <a:latin typeface="Consolas" pitchFamily="49" charset="0"/>
                <a:cs typeface="Consolas" pitchFamily="49" charset="0"/>
              </a:rPr>
              <a:t>&lt;/filter&gt;</a:t>
            </a:r>
          </a:p>
          <a:p>
            <a:pPr marL="274320" indent="0">
              <a:spcBef>
                <a:spcPts val="200"/>
              </a:spcBef>
              <a:buNone/>
            </a:pPr>
            <a:endParaRPr lang="en-US" sz="1800" dirty="0">
              <a:latin typeface="Consolas" pitchFamily="49" charset="0"/>
              <a:cs typeface="Consolas" pitchFamily="49" charset="0"/>
            </a:endParaRPr>
          </a:p>
          <a:p>
            <a:pPr marL="274320" indent="0">
              <a:spcBef>
                <a:spcPts val="200"/>
              </a:spcBef>
              <a:buNone/>
            </a:pPr>
            <a:r>
              <a:rPr lang="en-US" sz="1800" dirty="0">
                <a:latin typeface="Consolas" pitchFamily="49" charset="0"/>
                <a:cs typeface="Consolas" pitchFamily="49" charset="0"/>
              </a:rPr>
              <a:t>&lt;!-- Log access to the home page. --&gt;</a:t>
            </a:r>
          </a:p>
          <a:p>
            <a:pPr marL="274320" indent="0">
              <a:spcBef>
                <a:spcPts val="200"/>
              </a:spcBef>
              <a:buNone/>
            </a:pPr>
            <a:r>
              <a:rPr lang="en-US" sz="1800" dirty="0">
                <a:latin typeface="Consolas" pitchFamily="49" charset="0"/>
                <a:cs typeface="Consolas" pitchFamily="49" charset="0"/>
              </a:rPr>
              <a:t>&lt;filter-mapping&gt;</a:t>
            </a:r>
          </a:p>
          <a:p>
            <a:pPr marL="274320" indent="0">
              <a:spcBef>
                <a:spcPts val="200"/>
              </a:spcBef>
              <a:buNone/>
            </a:pPr>
            <a:r>
              <a:rPr lang="en-US" sz="1800" dirty="0">
                <a:latin typeface="Consolas" pitchFamily="49" charset="0"/>
                <a:cs typeface="Consolas" pitchFamily="49" charset="0"/>
              </a:rPr>
              <a:t>  &lt;filter-name&gt;</a:t>
            </a:r>
            <a:r>
              <a:rPr lang="en-US" sz="1800" dirty="0" err="1">
                <a:latin typeface="Consolas" pitchFamily="49" charset="0"/>
                <a:cs typeface="Consolas" pitchFamily="49" charset="0"/>
              </a:rPr>
              <a:t>LoggingFilter</a:t>
            </a:r>
            <a:r>
              <a:rPr lang="en-US" sz="1800" dirty="0">
                <a:latin typeface="Consolas" pitchFamily="49" charset="0"/>
                <a:cs typeface="Consolas" pitchFamily="49" charset="0"/>
              </a:rPr>
              <a:t>&lt;/filter-name&gt;</a:t>
            </a:r>
          </a:p>
          <a:p>
            <a:pPr marL="274320" indent="0">
              <a:spcBef>
                <a:spcPts val="200"/>
              </a:spcBef>
              <a:buNone/>
            </a:pPr>
            <a:r>
              <a:rPr lang="en-US" sz="1800" dirty="0">
                <a:latin typeface="Consolas" pitchFamily="49" charset="0"/>
                <a:cs typeface="Consolas" pitchFamily="49" charset="0"/>
              </a:rPr>
              <a:t>  &lt;</a:t>
            </a:r>
            <a:r>
              <a:rPr lang="en-US" sz="1800" dirty="0" err="1">
                <a:latin typeface="Consolas" pitchFamily="49" charset="0"/>
                <a:cs typeface="Consolas" pitchFamily="49" charset="0"/>
              </a:rPr>
              <a:t>url</a:t>
            </a:r>
            <a:r>
              <a:rPr lang="en-US" sz="1800" dirty="0">
                <a:latin typeface="Consolas" pitchFamily="49" charset="0"/>
                <a:cs typeface="Consolas" pitchFamily="49" charset="0"/>
              </a:rPr>
              <a:t>-pattern&gt;/index.jsp&lt;/</a:t>
            </a:r>
            <a:r>
              <a:rPr lang="en-US" sz="1800" dirty="0" err="1">
                <a:latin typeface="Consolas" pitchFamily="49" charset="0"/>
                <a:cs typeface="Consolas" pitchFamily="49" charset="0"/>
              </a:rPr>
              <a:t>url</a:t>
            </a:r>
            <a:r>
              <a:rPr lang="en-US" sz="1800" dirty="0">
                <a:latin typeface="Consolas" pitchFamily="49" charset="0"/>
                <a:cs typeface="Consolas" pitchFamily="49" charset="0"/>
              </a:rPr>
              <a:t>-pattern&gt;</a:t>
            </a:r>
          </a:p>
          <a:p>
            <a:pPr marL="274320" indent="0">
              <a:spcBef>
                <a:spcPts val="200"/>
              </a:spcBef>
              <a:buNone/>
            </a:pPr>
            <a:r>
              <a:rPr lang="en-US" sz="1800" dirty="0">
                <a:latin typeface="Consolas" pitchFamily="49" charset="0"/>
                <a:cs typeface="Consolas" pitchFamily="49" charset="0"/>
              </a:rPr>
              <a:t>  &lt;!– </a:t>
            </a:r>
            <a:r>
              <a:rPr lang="en-US" sz="3200" b="1" dirty="0">
                <a:latin typeface="Consolas" pitchFamily="49" charset="0"/>
                <a:cs typeface="Consolas" pitchFamily="49" charset="0"/>
              </a:rPr>
              <a:t>What if we instead use *?</a:t>
            </a:r>
            <a:endParaRPr lang="en-US" sz="1800" b="1" dirty="0">
              <a:latin typeface="Consolas" pitchFamily="49" charset="0"/>
              <a:cs typeface="Consolas" pitchFamily="49" charset="0"/>
            </a:endParaRPr>
          </a:p>
          <a:p>
            <a:pPr marL="274320" indent="0">
              <a:spcBef>
                <a:spcPts val="200"/>
              </a:spcBef>
              <a:buNone/>
            </a:pPr>
            <a:r>
              <a:rPr lang="en-US" sz="1800" dirty="0">
                <a:latin typeface="Consolas" pitchFamily="49" charset="0"/>
                <a:cs typeface="Consolas" pitchFamily="49" charset="0"/>
              </a:rPr>
              <a:t>  &lt;</a:t>
            </a:r>
            <a:r>
              <a:rPr lang="en-US" sz="1800" dirty="0" err="1">
                <a:latin typeface="Consolas" pitchFamily="49" charset="0"/>
                <a:cs typeface="Consolas" pitchFamily="49" charset="0"/>
              </a:rPr>
              <a:t>url</a:t>
            </a:r>
            <a:r>
              <a:rPr lang="en-US" sz="1800" dirty="0">
                <a:latin typeface="Consolas" pitchFamily="49" charset="0"/>
                <a:cs typeface="Consolas" pitchFamily="49" charset="0"/>
              </a:rPr>
              <a:t>-pattern&gt;/*&lt;/</a:t>
            </a:r>
            <a:r>
              <a:rPr lang="en-US" sz="1800" dirty="0" err="1">
                <a:latin typeface="Consolas" pitchFamily="49" charset="0"/>
                <a:cs typeface="Consolas" pitchFamily="49" charset="0"/>
              </a:rPr>
              <a:t>url</a:t>
            </a:r>
            <a:r>
              <a:rPr lang="en-US" sz="1800" dirty="0">
                <a:latin typeface="Consolas" pitchFamily="49" charset="0"/>
                <a:cs typeface="Consolas" pitchFamily="49" charset="0"/>
              </a:rPr>
              <a:t>-pattern --&gt;</a:t>
            </a:r>
          </a:p>
          <a:p>
            <a:pPr marL="274320" indent="0">
              <a:spcBef>
                <a:spcPts val="200"/>
              </a:spcBef>
              <a:buNone/>
            </a:pPr>
            <a:r>
              <a:rPr lang="en-US" sz="1800" dirty="0">
                <a:latin typeface="Consolas" pitchFamily="49" charset="0"/>
                <a:cs typeface="Consolas" pitchFamily="49" charset="0"/>
              </a:rPr>
              <a:t>&lt;/filter-mapping&gt;</a:t>
            </a:r>
          </a:p>
          <a:p>
            <a:pPr marL="274320" indent="0">
              <a:spcBef>
                <a:spcPts val="200"/>
              </a:spcBef>
              <a:buNone/>
            </a:pPr>
            <a:endParaRPr lang="en-US" sz="1800" dirty="0">
              <a:latin typeface="Consolas" pitchFamily="49" charset="0"/>
              <a:cs typeface="Consolas" pitchFamily="49" charset="0"/>
            </a:endParaRPr>
          </a:p>
        </p:txBody>
      </p:sp>
      <p:sp>
        <p:nvSpPr>
          <p:cNvPr id="4" name="Footer Placeholder 3"/>
          <p:cNvSpPr>
            <a:spLocks noGrp="1"/>
          </p:cNvSpPr>
          <p:nvPr>
            <p:ph type="ftr" sz="quarter" idx="10"/>
          </p:nvPr>
        </p:nvSpPr>
        <p:spPr/>
        <p:txBody>
          <a:bodyPr/>
          <a:lstStyle/>
          <a:p>
            <a:pPr>
              <a:defRPr/>
            </a:pPr>
            <a:r>
              <a:rPr lang="en-US"/>
              <a:t>©SoftMoore Consulting</a:t>
            </a:r>
          </a:p>
        </p:txBody>
      </p:sp>
      <p:sp>
        <p:nvSpPr>
          <p:cNvPr id="5" name="Slide Number Placeholder 4"/>
          <p:cNvSpPr>
            <a:spLocks noGrp="1"/>
          </p:cNvSpPr>
          <p:nvPr>
            <p:ph type="sldNum" sz="quarter" idx="11"/>
          </p:nvPr>
        </p:nvSpPr>
        <p:spPr/>
        <p:txBody>
          <a:bodyPr/>
          <a:lstStyle/>
          <a:p>
            <a:pPr>
              <a:defRPr/>
            </a:pPr>
            <a:r>
              <a:rPr lang="en-US"/>
              <a:t>Slide </a:t>
            </a:r>
            <a:fld id="{95F7D2F9-35C6-4526-86CB-20A338C6B1D7}"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Restricting User Access</a:t>
            </a:r>
          </a:p>
        </p:txBody>
      </p:sp>
      <p:sp>
        <p:nvSpPr>
          <p:cNvPr id="3" name="Content Placeholder 2"/>
          <p:cNvSpPr>
            <a:spLocks noGrp="1"/>
          </p:cNvSpPr>
          <p:nvPr>
            <p:ph idx="1"/>
          </p:nvPr>
        </p:nvSpPr>
        <p:spPr>
          <a:xfrm>
            <a:off x="458787" y="1296988"/>
            <a:ext cx="8686800" cy="5027612"/>
          </a:xfrm>
        </p:spPr>
        <p:txBody>
          <a:bodyPr/>
          <a:lstStyle/>
          <a:p>
            <a:pPr marL="468630" indent="-285750">
              <a:spcBef>
                <a:spcPts val="0"/>
              </a:spcBef>
            </a:pPr>
            <a:r>
              <a:rPr lang="en-US" sz="2800" dirty="0" err="1">
                <a:latin typeface="Consolas" pitchFamily="49" charset="0"/>
                <a:cs typeface="Consolas" pitchFamily="49" charset="0"/>
              </a:rPr>
              <a:t>FilterDemo</a:t>
            </a:r>
            <a:endParaRPr lang="en-US" sz="2800" dirty="0">
              <a:latin typeface="Consolas" pitchFamily="49" charset="0"/>
              <a:cs typeface="Consolas" pitchFamily="49" charset="0"/>
            </a:endParaRPr>
          </a:p>
          <a:p>
            <a:pPr marL="868680" lvl="1">
              <a:spcBef>
                <a:spcPts val="0"/>
              </a:spcBef>
            </a:pPr>
            <a:r>
              <a:rPr lang="en-US" dirty="0">
                <a:latin typeface="Consolas" pitchFamily="49" charset="0"/>
                <a:cs typeface="Consolas" pitchFamily="49" charset="0"/>
              </a:rPr>
              <a:t>Attempt to access anything requires authentication</a:t>
            </a:r>
          </a:p>
          <a:p>
            <a:pPr marL="868680" lvl="1">
              <a:spcBef>
                <a:spcPts val="0"/>
              </a:spcBef>
            </a:pPr>
            <a:r>
              <a:rPr lang="en-US" dirty="0">
                <a:latin typeface="Consolas" pitchFamily="49" charset="0"/>
                <a:cs typeface="Consolas" pitchFamily="49" charset="0"/>
              </a:rPr>
              <a:t>Setting it up</a:t>
            </a:r>
          </a:p>
          <a:p>
            <a:pPr marL="1268730" lvl="2">
              <a:spcBef>
                <a:spcPts val="0"/>
              </a:spcBef>
            </a:pPr>
            <a:r>
              <a:rPr lang="en-US" dirty="0">
                <a:latin typeface="Consolas" pitchFamily="49" charset="0"/>
                <a:cs typeface="Consolas" pitchFamily="49" charset="0"/>
              </a:rPr>
              <a:t>Create filter in filter directory</a:t>
            </a:r>
          </a:p>
          <a:p>
            <a:pPr marL="1268730" lvl="2">
              <a:spcBef>
                <a:spcPts val="0"/>
              </a:spcBef>
            </a:pPr>
            <a:r>
              <a:rPr lang="en-US" dirty="0">
                <a:latin typeface="Consolas" pitchFamily="49" charset="0"/>
                <a:cs typeface="Consolas" pitchFamily="49" charset="0"/>
              </a:rPr>
              <a:t>Add filter entries to web.xml</a:t>
            </a:r>
          </a:p>
          <a:p>
            <a:pPr marL="868680" lvl="1">
              <a:spcBef>
                <a:spcPts val="0"/>
              </a:spcBef>
            </a:pPr>
            <a:r>
              <a:rPr lang="en-US" dirty="0">
                <a:latin typeface="Consolas" pitchFamily="49" charset="0"/>
                <a:cs typeface="Consolas" pitchFamily="49" charset="0"/>
              </a:rPr>
              <a:t>Example: Under </a:t>
            </a:r>
            <a:r>
              <a:rPr lang="en-US" dirty="0" err="1">
                <a:latin typeface="Consolas" pitchFamily="49" charset="0"/>
                <a:cs typeface="Consolas" pitchFamily="49" charset="0"/>
              </a:rPr>
              <a:t>FilterDemo</a:t>
            </a:r>
            <a:r>
              <a:rPr lang="en-US" dirty="0">
                <a:latin typeface="Consolas" pitchFamily="49" charset="0"/>
                <a:cs typeface="Consolas" pitchFamily="49" charset="0"/>
              </a:rPr>
              <a:t> Subdirectory</a:t>
            </a:r>
          </a:p>
          <a:p>
            <a:pPr marL="468630">
              <a:spcBef>
                <a:spcPts val="0"/>
              </a:spcBef>
            </a:pPr>
            <a:endParaRPr lang="en-US" dirty="0">
              <a:latin typeface="Consolas" pitchFamily="49" charset="0"/>
              <a:cs typeface="Consolas" pitchFamily="49" charset="0"/>
            </a:endParaRPr>
          </a:p>
          <a:p>
            <a:pPr marL="468630">
              <a:spcBef>
                <a:spcPts val="0"/>
              </a:spcBef>
            </a:pPr>
            <a:r>
              <a:rPr lang="en-US" dirty="0">
                <a:latin typeface="Consolas" pitchFamily="49" charset="0"/>
                <a:cs typeface="Consolas" pitchFamily="49" charset="0"/>
              </a:rPr>
              <a:t>Apache Tomcat Info Page</a:t>
            </a:r>
          </a:p>
          <a:p>
            <a:pPr marL="868680" lvl="1">
              <a:spcBef>
                <a:spcPts val="0"/>
              </a:spcBef>
            </a:pPr>
            <a:r>
              <a:rPr lang="en-US" sz="1800" dirty="0">
                <a:latin typeface="Consolas" pitchFamily="49" charset="0"/>
                <a:cs typeface="Consolas" pitchFamily="49" charset="0"/>
                <a:hlinkClick r:id="rId3"/>
              </a:rPr>
              <a:t>https://www.oracle.com/technetwork/java/filters-137243.html</a:t>
            </a:r>
            <a:endParaRPr lang="en-US" sz="1800" dirty="0">
              <a:latin typeface="Consolas" pitchFamily="49" charset="0"/>
              <a:cs typeface="Consolas" pitchFamily="49" charset="0"/>
            </a:endParaRPr>
          </a:p>
        </p:txBody>
      </p:sp>
      <p:sp>
        <p:nvSpPr>
          <p:cNvPr id="4" name="Footer Placeholder 3"/>
          <p:cNvSpPr>
            <a:spLocks noGrp="1"/>
          </p:cNvSpPr>
          <p:nvPr>
            <p:ph type="ftr" sz="quarter" idx="10"/>
          </p:nvPr>
        </p:nvSpPr>
        <p:spPr/>
        <p:txBody>
          <a:bodyPr/>
          <a:lstStyle/>
          <a:p>
            <a:pPr>
              <a:defRPr/>
            </a:pPr>
            <a:r>
              <a:rPr lang="en-US"/>
              <a:t>©SoftMoore Consulting</a:t>
            </a:r>
          </a:p>
        </p:txBody>
      </p:sp>
      <p:sp>
        <p:nvSpPr>
          <p:cNvPr id="5" name="Slide Number Placeholder 4"/>
          <p:cNvSpPr>
            <a:spLocks noGrp="1"/>
          </p:cNvSpPr>
          <p:nvPr>
            <p:ph type="sldNum" sz="quarter" idx="11"/>
          </p:nvPr>
        </p:nvSpPr>
        <p:spPr/>
        <p:txBody>
          <a:bodyPr/>
          <a:lstStyle/>
          <a:p>
            <a:pPr>
              <a:defRPr/>
            </a:pPr>
            <a:r>
              <a:rPr lang="en-US"/>
              <a:t>Slide </a:t>
            </a:r>
            <a:fld id="{95F7D2F9-35C6-4526-86CB-20A338C6B1D7}"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Useful Filters</a:t>
            </a:r>
          </a:p>
        </p:txBody>
      </p:sp>
      <p:sp>
        <p:nvSpPr>
          <p:cNvPr id="3" name="Content Placeholder 2"/>
          <p:cNvSpPr>
            <a:spLocks noGrp="1"/>
          </p:cNvSpPr>
          <p:nvPr>
            <p:ph idx="1"/>
          </p:nvPr>
        </p:nvSpPr>
        <p:spPr>
          <a:xfrm>
            <a:off x="458787" y="1296988"/>
            <a:ext cx="8321040" cy="5027612"/>
          </a:xfrm>
        </p:spPr>
        <p:txBody>
          <a:bodyPr/>
          <a:lstStyle/>
          <a:p>
            <a:r>
              <a:rPr lang="en-US" dirty="0" err="1">
                <a:latin typeface="Consolas" pitchFamily="49" charset="0"/>
                <a:cs typeface="Consolas" pitchFamily="49" charset="0"/>
              </a:rPr>
              <a:t>CompressionFilter</a:t>
            </a:r>
            <a:r>
              <a:rPr lang="en-US" dirty="0"/>
              <a:t> and other filter examples available in Tomcat distribution</a:t>
            </a:r>
          </a:p>
          <a:p>
            <a:pPr lvl="1">
              <a:buNone/>
            </a:pPr>
            <a:r>
              <a:rPr lang="en-US" dirty="0"/>
              <a:t>(Google for variations available on the web)</a:t>
            </a:r>
          </a:p>
          <a:p>
            <a:r>
              <a:rPr lang="en-US" dirty="0" err="1"/>
              <a:t>BadInputFilter</a:t>
            </a:r>
            <a:r>
              <a:rPr lang="en-US" dirty="0"/>
              <a:t> revisited (John Moore, </a:t>
            </a:r>
            <a:r>
              <a:rPr lang="en-US" dirty="0" err="1"/>
              <a:t>JavaWorld</a:t>
            </a:r>
            <a:r>
              <a:rPr lang="en-US" dirty="0"/>
              <a:t>)</a:t>
            </a:r>
          </a:p>
          <a:p>
            <a:pPr marL="457200" lvl="1" indent="0">
              <a:buNone/>
            </a:pPr>
            <a:r>
              <a:rPr lang="en-US" sz="1550" dirty="0">
                <a:hlinkClick r:id="rId3"/>
              </a:rPr>
              <a:t>http://www.javaworld.com/article/2078901/open-source-tools/badinputfilter-revisited.html</a:t>
            </a:r>
            <a:endParaRPr lang="en-US" sz="1550" dirty="0">
              <a:latin typeface="Consolas" pitchFamily="49" charset="0"/>
              <a:cs typeface="Consolas" pitchFamily="49" charset="0"/>
            </a:endParaRPr>
          </a:p>
          <a:p>
            <a:r>
              <a:rPr lang="en-US" dirty="0" err="1"/>
              <a:t>WebFilter</a:t>
            </a:r>
            <a:r>
              <a:rPr lang="en-US" dirty="0"/>
              <a:t> annotation examples</a:t>
            </a:r>
          </a:p>
          <a:p>
            <a:pPr marL="457200" lvl="1" indent="0">
              <a:buNone/>
            </a:pPr>
            <a:r>
              <a:rPr lang="en-US" sz="1900" dirty="0">
                <a:hlinkClick r:id="rId4"/>
              </a:rPr>
              <a:t>http://www.codejava.net/java-ee/servlet/webfilter-annotation-examples</a:t>
            </a:r>
            <a:r>
              <a:rPr lang="en-US" sz="1900" dirty="0"/>
              <a:t> </a:t>
            </a:r>
          </a:p>
          <a:p>
            <a:r>
              <a:rPr lang="en-US" dirty="0"/>
              <a:t>“Two Servlet Filters Every Web Application Should Have” by Jayson Falkner</a:t>
            </a:r>
          </a:p>
          <a:p>
            <a:pPr lvl="1">
              <a:buNone/>
            </a:pPr>
            <a:r>
              <a:rPr lang="en-US" dirty="0">
                <a:hlinkClick r:id="rId5"/>
              </a:rPr>
              <a:t>http://onjava.com/pub/a/onjava/2003/11/19/filters.html</a:t>
            </a:r>
            <a:endParaRPr lang="en-US" dirty="0"/>
          </a:p>
          <a:p>
            <a:pPr lvl="1">
              <a:buNone/>
            </a:pPr>
            <a:r>
              <a:rPr lang="en-US" dirty="0"/>
              <a:t> </a:t>
            </a:r>
          </a:p>
        </p:txBody>
      </p:sp>
      <p:sp>
        <p:nvSpPr>
          <p:cNvPr id="4" name="Footer Placeholder 3"/>
          <p:cNvSpPr>
            <a:spLocks noGrp="1"/>
          </p:cNvSpPr>
          <p:nvPr>
            <p:ph type="ftr" sz="quarter" idx="10"/>
          </p:nvPr>
        </p:nvSpPr>
        <p:spPr/>
        <p:txBody>
          <a:bodyPr/>
          <a:lstStyle/>
          <a:p>
            <a:pPr>
              <a:defRPr/>
            </a:pPr>
            <a:r>
              <a:rPr lang="en-US"/>
              <a:t>©SoftMoore Consulting</a:t>
            </a:r>
          </a:p>
        </p:txBody>
      </p:sp>
      <p:sp>
        <p:nvSpPr>
          <p:cNvPr id="5" name="Slide Number Placeholder 4"/>
          <p:cNvSpPr>
            <a:spLocks noGrp="1"/>
          </p:cNvSpPr>
          <p:nvPr>
            <p:ph type="sldNum" sz="quarter" idx="11"/>
          </p:nvPr>
        </p:nvSpPr>
        <p:spPr/>
        <p:txBody>
          <a:bodyPr/>
          <a:lstStyle/>
          <a:p>
            <a:pPr>
              <a:defRPr/>
            </a:pPr>
            <a:r>
              <a:rPr lang="en-US"/>
              <a:t>Slide </a:t>
            </a:r>
            <a:fld id="{95F7D2F9-35C6-4526-86CB-20A338C6B1D7}" type="slidenum">
              <a:rPr lang="en-US" smtClean="0"/>
              <a:pPr>
                <a:defRPr/>
              </a:pPr>
              <a:t>13</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80579-FF87-4308-B524-98EA42BE7842}"/>
              </a:ext>
            </a:extLst>
          </p:cNvPr>
          <p:cNvSpPr>
            <a:spLocks noGrp="1"/>
          </p:cNvSpPr>
          <p:nvPr>
            <p:ph type="title"/>
          </p:nvPr>
        </p:nvSpPr>
        <p:spPr>
          <a:xfrm>
            <a:off x="457200" y="304800"/>
            <a:ext cx="7467600" cy="808038"/>
          </a:xfrm>
        </p:spPr>
        <p:txBody>
          <a:bodyPr/>
          <a:lstStyle/>
          <a:p>
            <a:pPr>
              <a:defRPr/>
            </a:pPr>
            <a:r>
              <a:rPr lang="en-IE" b="1" dirty="0"/>
              <a:t>JSP - filters</a:t>
            </a:r>
          </a:p>
        </p:txBody>
      </p:sp>
      <p:sp>
        <p:nvSpPr>
          <p:cNvPr id="9219" name="Content Placeholder 2">
            <a:extLst>
              <a:ext uri="{FF2B5EF4-FFF2-40B4-BE49-F238E27FC236}">
                <a16:creationId xmlns:a16="http://schemas.microsoft.com/office/drawing/2014/main" id="{3DBEB2D9-DB69-4A8B-A45D-7008118893E9}"/>
              </a:ext>
            </a:extLst>
          </p:cNvPr>
          <p:cNvSpPr>
            <a:spLocks noGrp="1"/>
          </p:cNvSpPr>
          <p:nvPr>
            <p:ph sz="quarter" idx="1"/>
          </p:nvPr>
        </p:nvSpPr>
        <p:spPr>
          <a:xfrm>
            <a:off x="457200" y="1371600"/>
            <a:ext cx="7467600" cy="4873625"/>
          </a:xfrm>
        </p:spPr>
        <p:txBody>
          <a:bodyPr/>
          <a:lstStyle/>
          <a:p>
            <a:pPr>
              <a:buFont typeface="Wingdings" panose="05000000000000000000" pitchFamily="2" charset="2"/>
              <a:buNone/>
              <a:defRPr/>
            </a:pPr>
            <a:r>
              <a:rPr lang="en-IE" sz="1800" dirty="0">
                <a:latin typeface="Arial" pitchFamily="34" charset="0"/>
                <a:cs typeface="Arial" pitchFamily="34" charset="0"/>
              </a:rPr>
              <a:t>A filter is an object that can transform a request or modify a</a:t>
            </a:r>
          </a:p>
          <a:p>
            <a:pPr>
              <a:buFont typeface="Wingdings" panose="05000000000000000000" pitchFamily="2" charset="2"/>
              <a:buNone/>
              <a:defRPr/>
            </a:pPr>
            <a:r>
              <a:rPr lang="en-IE" sz="1800" dirty="0">
                <a:latin typeface="Arial" pitchFamily="34" charset="0"/>
                <a:cs typeface="Arial" pitchFamily="34" charset="0"/>
              </a:rPr>
              <a:t>response. Filters are not </a:t>
            </a:r>
            <a:r>
              <a:rPr lang="en-IE" sz="1800" dirty="0" err="1">
                <a:latin typeface="Arial" pitchFamily="34" charset="0"/>
                <a:cs typeface="Arial" pitchFamily="34" charset="0"/>
              </a:rPr>
              <a:t>servlets</a:t>
            </a:r>
            <a:r>
              <a:rPr lang="en-IE" sz="1800" dirty="0">
                <a:latin typeface="Arial" pitchFamily="34" charset="0"/>
                <a:cs typeface="Arial" pitchFamily="34" charset="0"/>
              </a:rPr>
              <a:t>; they don't actually create a</a:t>
            </a:r>
          </a:p>
          <a:p>
            <a:pPr algn="just">
              <a:buFont typeface="Wingdings" panose="05000000000000000000" pitchFamily="2" charset="2"/>
              <a:buNone/>
              <a:defRPr/>
            </a:pPr>
            <a:r>
              <a:rPr lang="en-IE" sz="1800" dirty="0">
                <a:latin typeface="Arial" pitchFamily="34" charset="0"/>
                <a:cs typeface="Arial" pitchFamily="34" charset="0"/>
              </a:rPr>
              <a:t>response. They are </a:t>
            </a:r>
            <a:r>
              <a:rPr lang="en-IE" sz="1800" dirty="0" err="1">
                <a:latin typeface="Arial" pitchFamily="34" charset="0"/>
                <a:cs typeface="Arial" pitchFamily="34" charset="0"/>
              </a:rPr>
              <a:t>preprocessors</a:t>
            </a:r>
            <a:r>
              <a:rPr lang="en-IE" sz="1800" dirty="0">
                <a:latin typeface="Arial" pitchFamily="34" charset="0"/>
                <a:cs typeface="Arial" pitchFamily="34" charset="0"/>
              </a:rPr>
              <a:t> of the request before it reaches a</a:t>
            </a:r>
          </a:p>
          <a:p>
            <a:pPr>
              <a:buFont typeface="Wingdings" panose="05000000000000000000" pitchFamily="2" charset="2"/>
              <a:buNone/>
              <a:defRPr/>
            </a:pPr>
            <a:r>
              <a:rPr lang="en-IE" sz="1800" dirty="0" err="1">
                <a:latin typeface="Arial" pitchFamily="34" charset="0"/>
                <a:cs typeface="Arial" pitchFamily="34" charset="0"/>
              </a:rPr>
              <a:t>servlet</a:t>
            </a:r>
            <a:r>
              <a:rPr lang="en-IE" sz="1800" dirty="0">
                <a:latin typeface="Arial" pitchFamily="34" charset="0"/>
                <a:cs typeface="Arial" pitchFamily="34" charset="0"/>
              </a:rPr>
              <a:t>, and/or postprocessors of the response leaving a </a:t>
            </a:r>
            <a:r>
              <a:rPr lang="en-IE" sz="1800" dirty="0" err="1">
                <a:latin typeface="Arial" pitchFamily="34" charset="0"/>
                <a:cs typeface="Arial" pitchFamily="34" charset="0"/>
              </a:rPr>
              <a:t>servlet</a:t>
            </a:r>
            <a:r>
              <a:rPr lang="en-IE" sz="1800" dirty="0">
                <a:latin typeface="Arial" pitchFamily="34" charset="0"/>
                <a:cs typeface="Arial" pitchFamily="34" charset="0"/>
              </a:rPr>
              <a:t>.</a:t>
            </a:r>
          </a:p>
          <a:p>
            <a:pPr algn="just">
              <a:buFont typeface="Wingdings" panose="05000000000000000000" pitchFamily="2" charset="2"/>
              <a:buNone/>
              <a:defRPr/>
            </a:pPr>
            <a:endParaRPr lang="en-IE" sz="1800" dirty="0">
              <a:latin typeface="Arial" pitchFamily="34" charset="0"/>
              <a:cs typeface="Arial" pitchFamily="34" charset="0"/>
            </a:endParaRPr>
          </a:p>
          <a:p>
            <a:pPr marL="0" indent="0">
              <a:spcBef>
                <a:spcPts val="0"/>
              </a:spcBef>
              <a:buFont typeface="Wingdings" panose="05000000000000000000" pitchFamily="2" charset="2"/>
              <a:buNone/>
              <a:defRPr/>
            </a:pPr>
            <a:r>
              <a:rPr lang="en-IE" sz="1800" dirty="0" err="1">
                <a:latin typeface="Arial" pitchFamily="34" charset="0"/>
                <a:cs typeface="Arial" pitchFamily="34" charset="0"/>
              </a:rPr>
              <a:t>Servlet</a:t>
            </a:r>
            <a:r>
              <a:rPr lang="en-IE" sz="1800" dirty="0">
                <a:latin typeface="Arial" pitchFamily="34" charset="0"/>
                <a:cs typeface="Arial" pitchFamily="34" charset="0"/>
              </a:rPr>
              <a:t> and JSP Filters are Java classes that can be used in </a:t>
            </a:r>
            <a:r>
              <a:rPr lang="en-IE" sz="1800" dirty="0" err="1">
                <a:latin typeface="Arial" pitchFamily="34" charset="0"/>
                <a:cs typeface="Arial" pitchFamily="34" charset="0"/>
              </a:rPr>
              <a:t>Servlet</a:t>
            </a:r>
            <a:r>
              <a:rPr lang="en-IE" sz="1800" dirty="0">
                <a:latin typeface="Arial" pitchFamily="34" charset="0"/>
                <a:cs typeface="Arial" pitchFamily="34" charset="0"/>
              </a:rPr>
              <a:t> and JSP Programming for the following purposes:</a:t>
            </a:r>
          </a:p>
          <a:p>
            <a:pPr>
              <a:buFont typeface="Wingdings" panose="05000000000000000000" pitchFamily="2" charset="2"/>
              <a:buNone/>
              <a:defRPr/>
            </a:pPr>
            <a:endParaRPr lang="en-IE" sz="1800" dirty="0">
              <a:latin typeface="Arial" pitchFamily="34" charset="0"/>
              <a:cs typeface="Arial" pitchFamily="34" charset="0"/>
            </a:endParaRPr>
          </a:p>
          <a:p>
            <a:pPr>
              <a:defRPr/>
            </a:pPr>
            <a:r>
              <a:rPr lang="en-IE" sz="1800" dirty="0">
                <a:latin typeface="Arial" pitchFamily="34" charset="0"/>
                <a:cs typeface="Arial" pitchFamily="34" charset="0"/>
              </a:rPr>
              <a:t>To intercept requests from a client before they access a resource at back end.</a:t>
            </a:r>
          </a:p>
          <a:p>
            <a:pPr>
              <a:defRPr/>
            </a:pPr>
            <a:r>
              <a:rPr lang="en-IE" sz="1800" dirty="0">
                <a:latin typeface="Arial" pitchFamily="34" charset="0"/>
                <a:cs typeface="Arial" pitchFamily="34" charset="0"/>
              </a:rPr>
              <a:t>To manipulate responses from server before they are sent back to the client.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r>
              <a:rPr lang="en-US" dirty="0"/>
              <a:t>Filters</a:t>
            </a:r>
          </a:p>
        </p:txBody>
      </p:sp>
      <p:sp>
        <p:nvSpPr>
          <p:cNvPr id="4101" name="Rectangle 3"/>
          <p:cNvSpPr>
            <a:spLocks noGrp="1" noChangeArrowheads="1"/>
          </p:cNvSpPr>
          <p:nvPr>
            <p:ph type="body" idx="1"/>
          </p:nvPr>
        </p:nvSpPr>
        <p:spPr/>
        <p:txBody>
          <a:bodyPr/>
          <a:lstStyle/>
          <a:p>
            <a:r>
              <a:rPr lang="en-US" sz="2350" dirty="0"/>
              <a:t>Filters can be used in a web application to intercept, examine, and possibly transform requests or responses associated with servlets, JSP pages HTML pages, etc.</a:t>
            </a:r>
          </a:p>
          <a:p>
            <a:r>
              <a:rPr lang="en-US" sz="2350" dirty="0"/>
              <a:t>Filters can be used to</a:t>
            </a:r>
          </a:p>
          <a:p>
            <a:pPr lvl="1"/>
            <a:r>
              <a:rPr lang="en-US" dirty="0"/>
              <a:t>query the request and act accordingly</a:t>
            </a:r>
          </a:p>
          <a:p>
            <a:pPr lvl="1"/>
            <a:r>
              <a:rPr lang="en-US" dirty="0"/>
              <a:t>block the request and response pair from passing any further</a:t>
            </a:r>
          </a:p>
          <a:p>
            <a:pPr lvl="1"/>
            <a:r>
              <a:rPr lang="en-US" dirty="0"/>
              <a:t>modify the request headers and data, providing a customized version of the request</a:t>
            </a:r>
          </a:p>
          <a:p>
            <a:pPr lvl="1"/>
            <a:r>
              <a:rPr lang="en-US" dirty="0"/>
              <a:t>modify the response headers and data, providing a customized version of the response.</a:t>
            </a:r>
          </a:p>
          <a:p>
            <a:r>
              <a:rPr lang="en-US" sz="2350" dirty="0"/>
              <a:t>Think of filters as a chain of steps that requests and responses must go through before reaching a </a:t>
            </a:r>
            <a:r>
              <a:rPr lang="en-US" sz="2350" dirty="0" err="1"/>
              <a:t>servlet</a:t>
            </a:r>
            <a:r>
              <a:rPr lang="en-US" sz="2350" dirty="0"/>
              <a:t>, JSP page, or HTML page.</a:t>
            </a:r>
          </a:p>
        </p:txBody>
      </p:sp>
      <p:sp>
        <p:nvSpPr>
          <p:cNvPr id="4098" name="Footer Placeholder 3"/>
          <p:cNvSpPr>
            <a:spLocks noGrp="1"/>
          </p:cNvSpPr>
          <p:nvPr>
            <p:ph type="ftr" sz="quarter" idx="10"/>
          </p:nvPr>
        </p:nvSpPr>
        <p:spPr/>
        <p:txBody>
          <a:bodyPr/>
          <a:lstStyle/>
          <a:p>
            <a:r>
              <a:rPr lang="en-US"/>
              <a:t>©SoftMoore Consulting</a:t>
            </a:r>
          </a:p>
        </p:txBody>
      </p:sp>
      <p:sp>
        <p:nvSpPr>
          <p:cNvPr id="4099" name="Slide Number Placeholder 4"/>
          <p:cNvSpPr>
            <a:spLocks noGrp="1"/>
          </p:cNvSpPr>
          <p:nvPr>
            <p:ph type="sldNum" sz="quarter" idx="11"/>
          </p:nvPr>
        </p:nvSpPr>
        <p:spPr/>
        <p:txBody>
          <a:bodyPr/>
          <a:lstStyle/>
          <a:p>
            <a:r>
              <a:rPr lang="en-US"/>
              <a:t>Slide </a:t>
            </a:r>
            <a:fld id="{CFBECD05-ADD5-490C-B8B0-90009CDED420}"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bwMode="auto">
          <a:xfrm>
            <a:off x="3246120" y="1691640"/>
            <a:ext cx="5212080" cy="4023360"/>
          </a:xfrm>
          <a:prstGeom prst="rect">
            <a:avLst/>
          </a:prstGeom>
          <a:solidFill>
            <a:srgbClr val="D1D1FF">
              <a:alpha val="49804"/>
            </a:srgbClr>
          </a:solidFill>
          <a:ln w="12700" cap="flat" cmpd="sng" algn="ctr">
            <a:solidFill>
              <a:schemeClr val="tx1"/>
            </a:solid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5" name="Title 4"/>
          <p:cNvSpPr>
            <a:spLocks noGrp="1"/>
          </p:cNvSpPr>
          <p:nvPr>
            <p:ph type="title"/>
          </p:nvPr>
        </p:nvSpPr>
        <p:spPr/>
        <p:txBody>
          <a:bodyPr/>
          <a:lstStyle/>
          <a:p>
            <a:r>
              <a:rPr lang="en-US" dirty="0"/>
              <a:t>Filters in Action</a:t>
            </a:r>
          </a:p>
        </p:txBody>
      </p:sp>
      <p:sp>
        <p:nvSpPr>
          <p:cNvPr id="3" name="Footer Placeholder 2"/>
          <p:cNvSpPr>
            <a:spLocks noGrp="1"/>
          </p:cNvSpPr>
          <p:nvPr>
            <p:ph type="ftr" sz="quarter" idx="10"/>
          </p:nvPr>
        </p:nvSpPr>
        <p:spPr/>
        <p:txBody>
          <a:bodyPr/>
          <a:lstStyle/>
          <a:p>
            <a:pPr>
              <a:defRPr/>
            </a:pPr>
            <a:r>
              <a:rPr lang="en-US"/>
              <a:t>©SoftMoore Consulting</a:t>
            </a:r>
          </a:p>
        </p:txBody>
      </p:sp>
      <p:sp>
        <p:nvSpPr>
          <p:cNvPr id="4" name="Slide Number Placeholder 3"/>
          <p:cNvSpPr>
            <a:spLocks noGrp="1"/>
          </p:cNvSpPr>
          <p:nvPr>
            <p:ph type="sldNum" sz="quarter" idx="11"/>
          </p:nvPr>
        </p:nvSpPr>
        <p:spPr/>
        <p:txBody>
          <a:bodyPr/>
          <a:lstStyle/>
          <a:p>
            <a:pPr>
              <a:defRPr/>
            </a:pPr>
            <a:r>
              <a:rPr lang="en-US"/>
              <a:t>Slide </a:t>
            </a:r>
            <a:fld id="{3519EB55-8801-4A47-B218-3217CC9413CF}" type="slidenum">
              <a:rPr lang="en-US" smtClean="0"/>
              <a:pPr>
                <a:defRPr/>
              </a:pPr>
              <a:t>4</a:t>
            </a:fld>
            <a:endParaRPr lang="en-US"/>
          </a:p>
        </p:txBody>
      </p:sp>
      <p:sp>
        <p:nvSpPr>
          <p:cNvPr id="8" name="Rectangle 7"/>
          <p:cNvSpPr/>
          <p:nvPr/>
        </p:nvSpPr>
        <p:spPr bwMode="auto">
          <a:xfrm>
            <a:off x="3688080" y="2253915"/>
            <a:ext cx="1097280" cy="310896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a:t>Filter 1</a:t>
            </a:r>
            <a:endParaRPr kumimoji="0" lang="en-US" sz="2000" b="0" i="0" u="none" strike="noStrike" cap="none" normalizeH="0" baseline="0" dirty="0">
              <a:ln>
                <a:noFill/>
              </a:ln>
              <a:solidFill>
                <a:schemeClr val="tx1"/>
              </a:solidFill>
              <a:effectLst/>
              <a:latin typeface="Arial" charset="0"/>
            </a:endParaRPr>
          </a:p>
        </p:txBody>
      </p:sp>
      <p:sp>
        <p:nvSpPr>
          <p:cNvPr id="9" name="Rectangle 8"/>
          <p:cNvSpPr/>
          <p:nvPr/>
        </p:nvSpPr>
        <p:spPr bwMode="auto">
          <a:xfrm>
            <a:off x="6423139" y="2228373"/>
            <a:ext cx="1097280" cy="82296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HTML</a:t>
            </a:r>
          </a:p>
          <a:p>
            <a:pPr marL="0" marR="0" indent="0" algn="ctr" defTabSz="914400" rtl="0" eaLnBrk="0" fontAlgn="base" latinLnBrk="0" hangingPunct="0">
              <a:lnSpc>
                <a:spcPct val="100000"/>
              </a:lnSpc>
              <a:spcBef>
                <a:spcPct val="0"/>
              </a:spcBef>
              <a:spcAft>
                <a:spcPct val="0"/>
              </a:spcAft>
              <a:buClrTx/>
              <a:buSzTx/>
              <a:buFontTx/>
              <a:buNone/>
              <a:tabLst/>
            </a:pPr>
            <a:r>
              <a:rPr lang="en-US" sz="2000" dirty="0"/>
              <a:t>Page</a:t>
            </a:r>
            <a:endParaRPr kumimoji="0" lang="en-US" sz="2000" b="0" i="0" u="none" strike="noStrike" cap="none" normalizeH="0" baseline="0" dirty="0">
              <a:ln>
                <a:noFill/>
              </a:ln>
              <a:solidFill>
                <a:schemeClr val="tx1"/>
              </a:solidFill>
              <a:effectLst/>
              <a:latin typeface="Arial" charset="0"/>
            </a:endParaRPr>
          </a:p>
        </p:txBody>
      </p:sp>
      <p:sp>
        <p:nvSpPr>
          <p:cNvPr id="10" name="Rectangle 9"/>
          <p:cNvSpPr/>
          <p:nvPr/>
        </p:nvSpPr>
        <p:spPr bwMode="auto">
          <a:xfrm>
            <a:off x="5334000" y="4511040"/>
            <a:ext cx="1097280" cy="82296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r>
              <a:rPr lang="en-US" sz="2000" dirty="0"/>
              <a:t>Filter 2</a:t>
            </a:r>
          </a:p>
        </p:txBody>
      </p:sp>
      <p:sp>
        <p:nvSpPr>
          <p:cNvPr id="11" name="Rectangle 10"/>
          <p:cNvSpPr/>
          <p:nvPr/>
        </p:nvSpPr>
        <p:spPr bwMode="auto">
          <a:xfrm>
            <a:off x="6986905" y="4511040"/>
            <a:ext cx="1097280" cy="82296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r>
              <a:rPr lang="en-US" sz="2000" dirty="0"/>
              <a:t>Servlet</a:t>
            </a:r>
          </a:p>
        </p:txBody>
      </p:sp>
      <p:sp>
        <p:nvSpPr>
          <p:cNvPr id="12" name="Rectangle 11"/>
          <p:cNvSpPr/>
          <p:nvPr/>
        </p:nvSpPr>
        <p:spPr bwMode="auto">
          <a:xfrm>
            <a:off x="609600" y="4420236"/>
            <a:ext cx="1188720" cy="822960"/>
          </a:xfrm>
          <a:prstGeom prst="rect">
            <a:avLst/>
          </a:prstGeom>
          <a:noFill/>
          <a:ln w="12700" cap="flat" cmpd="sng" algn="ctr">
            <a:solidFill>
              <a:schemeClr val="tx1"/>
            </a:solid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Client</a:t>
            </a:r>
          </a:p>
          <a:p>
            <a:pPr marL="0" marR="0" indent="0" algn="ctr" defTabSz="914400" rtl="0" eaLnBrk="0" fontAlgn="base" latinLnBrk="0" hangingPunct="0">
              <a:lnSpc>
                <a:spcPct val="100000"/>
              </a:lnSpc>
              <a:spcBef>
                <a:spcPct val="0"/>
              </a:spcBef>
              <a:spcAft>
                <a:spcPct val="0"/>
              </a:spcAft>
              <a:buClrTx/>
              <a:buSzTx/>
              <a:buFontTx/>
              <a:buNone/>
              <a:tabLst/>
            </a:pPr>
            <a:r>
              <a:rPr lang="en-US" sz="2000" dirty="0"/>
              <a:t>(browser)</a:t>
            </a:r>
            <a:endParaRPr kumimoji="0" lang="en-US" sz="2000" b="0" i="0" u="none" strike="noStrike" cap="none" normalizeH="0" baseline="0" dirty="0">
              <a:ln>
                <a:noFill/>
              </a:ln>
              <a:solidFill>
                <a:schemeClr val="tx1"/>
              </a:solidFill>
              <a:effectLst/>
              <a:latin typeface="Arial" charset="0"/>
            </a:endParaRPr>
          </a:p>
        </p:txBody>
      </p:sp>
      <p:cxnSp>
        <p:nvCxnSpPr>
          <p:cNvPr id="17" name="Elbow Connector 16"/>
          <p:cNvCxnSpPr/>
          <p:nvPr/>
        </p:nvCxnSpPr>
        <p:spPr bwMode="auto">
          <a:xfrm>
            <a:off x="1798320" y="4629628"/>
            <a:ext cx="1894611" cy="0"/>
          </a:xfrm>
          <a:prstGeom prst="straightConnector1">
            <a:avLst/>
          </a:prstGeom>
          <a:noFill/>
          <a:ln w="12700" cap="flat" cmpd="sng" algn="ctr">
            <a:solidFill>
              <a:schemeClr val="tx1"/>
            </a:solidFill>
            <a:prstDash val="solid"/>
            <a:round/>
            <a:headEnd type="none" w="med" len="med"/>
            <a:tailEnd type="stealth" w="lg" len="lg"/>
          </a:ln>
          <a:effectLst/>
        </p:spPr>
      </p:cxnSp>
      <p:sp>
        <p:nvSpPr>
          <p:cNvPr id="18" name="TextBox 17"/>
          <p:cNvSpPr txBox="1"/>
          <p:nvPr/>
        </p:nvSpPr>
        <p:spPr>
          <a:xfrm>
            <a:off x="2015573" y="3977640"/>
            <a:ext cx="1043876" cy="646331"/>
          </a:xfrm>
          <a:prstGeom prst="rect">
            <a:avLst/>
          </a:prstGeom>
          <a:noFill/>
        </p:spPr>
        <p:txBody>
          <a:bodyPr wrap="none" rtlCol="0">
            <a:spAutoFit/>
          </a:bodyPr>
          <a:lstStyle/>
          <a:p>
            <a:r>
              <a:rPr lang="en-US" sz="1800" dirty="0"/>
              <a:t>HTTP</a:t>
            </a:r>
          </a:p>
          <a:p>
            <a:r>
              <a:rPr lang="en-US" sz="1800" dirty="0"/>
              <a:t>Request</a:t>
            </a:r>
          </a:p>
        </p:txBody>
      </p:sp>
      <p:cxnSp>
        <p:nvCxnSpPr>
          <p:cNvPr id="28" name="Elbow Connector 16"/>
          <p:cNvCxnSpPr/>
          <p:nvPr/>
        </p:nvCxnSpPr>
        <p:spPr bwMode="auto">
          <a:xfrm>
            <a:off x="4785360" y="4720432"/>
            <a:ext cx="548640" cy="0"/>
          </a:xfrm>
          <a:prstGeom prst="straightConnector1">
            <a:avLst/>
          </a:prstGeom>
          <a:noFill/>
          <a:ln w="12700" cap="flat" cmpd="sng" algn="ctr">
            <a:solidFill>
              <a:schemeClr val="tx1"/>
            </a:solidFill>
            <a:prstDash val="solid"/>
            <a:round/>
            <a:headEnd type="none" w="med" len="med"/>
            <a:tailEnd type="stealth" w="lg" len="lg"/>
          </a:ln>
          <a:effectLst/>
        </p:spPr>
      </p:cxnSp>
      <p:cxnSp>
        <p:nvCxnSpPr>
          <p:cNvPr id="29" name="Elbow Connector 16"/>
          <p:cNvCxnSpPr/>
          <p:nvPr/>
        </p:nvCxnSpPr>
        <p:spPr bwMode="auto">
          <a:xfrm>
            <a:off x="6438088" y="4720432"/>
            <a:ext cx="548640" cy="0"/>
          </a:xfrm>
          <a:prstGeom prst="straightConnector1">
            <a:avLst/>
          </a:prstGeom>
          <a:noFill/>
          <a:ln w="12700" cap="flat" cmpd="sng" algn="ctr">
            <a:solidFill>
              <a:schemeClr val="tx1"/>
            </a:solidFill>
            <a:prstDash val="solid"/>
            <a:round/>
            <a:headEnd type="none" w="med" len="med"/>
            <a:tailEnd type="stealth" w="lg" len="lg"/>
          </a:ln>
          <a:effectLst/>
        </p:spPr>
      </p:cxnSp>
      <p:cxnSp>
        <p:nvCxnSpPr>
          <p:cNvPr id="31" name="Elbow Connector 30"/>
          <p:cNvCxnSpPr/>
          <p:nvPr/>
        </p:nvCxnSpPr>
        <p:spPr bwMode="auto">
          <a:xfrm flipH="1">
            <a:off x="1798320" y="5018565"/>
            <a:ext cx="1894611" cy="0"/>
          </a:xfrm>
          <a:prstGeom prst="straightConnector1">
            <a:avLst/>
          </a:prstGeom>
          <a:noFill/>
          <a:ln w="12700" cap="flat" cmpd="sng" algn="ctr">
            <a:solidFill>
              <a:schemeClr val="tx1"/>
            </a:solidFill>
            <a:prstDash val="solid"/>
            <a:round/>
            <a:headEnd type="none" w="med" len="med"/>
            <a:tailEnd type="stealth" w="lg" len="lg"/>
          </a:ln>
          <a:effectLst/>
        </p:spPr>
      </p:cxnSp>
      <p:cxnSp>
        <p:nvCxnSpPr>
          <p:cNvPr id="32" name="Elbow Connector 30"/>
          <p:cNvCxnSpPr/>
          <p:nvPr/>
        </p:nvCxnSpPr>
        <p:spPr bwMode="auto">
          <a:xfrm flipH="1">
            <a:off x="4785360" y="5109369"/>
            <a:ext cx="548640" cy="0"/>
          </a:xfrm>
          <a:prstGeom prst="straightConnector1">
            <a:avLst/>
          </a:prstGeom>
          <a:noFill/>
          <a:ln w="12700" cap="flat" cmpd="sng" algn="ctr">
            <a:solidFill>
              <a:schemeClr val="tx1"/>
            </a:solidFill>
            <a:prstDash val="solid"/>
            <a:round/>
            <a:headEnd type="none" w="med" len="med"/>
            <a:tailEnd type="stealth" w="lg" len="lg"/>
          </a:ln>
          <a:effectLst/>
        </p:spPr>
      </p:cxnSp>
      <p:cxnSp>
        <p:nvCxnSpPr>
          <p:cNvPr id="33" name="Elbow Connector 30"/>
          <p:cNvCxnSpPr/>
          <p:nvPr/>
        </p:nvCxnSpPr>
        <p:spPr bwMode="auto">
          <a:xfrm flipH="1">
            <a:off x="6438088" y="5109369"/>
            <a:ext cx="548640" cy="0"/>
          </a:xfrm>
          <a:prstGeom prst="straightConnector1">
            <a:avLst/>
          </a:prstGeom>
          <a:noFill/>
          <a:ln w="12700" cap="flat" cmpd="sng" algn="ctr">
            <a:solidFill>
              <a:schemeClr val="tx1"/>
            </a:solidFill>
            <a:prstDash val="solid"/>
            <a:round/>
            <a:headEnd type="none" w="med" len="med"/>
            <a:tailEnd type="stealth" w="lg" len="lg"/>
          </a:ln>
          <a:effectLst/>
        </p:spPr>
      </p:cxnSp>
      <p:sp>
        <p:nvSpPr>
          <p:cNvPr id="34" name="TextBox 33"/>
          <p:cNvSpPr txBox="1"/>
          <p:nvPr/>
        </p:nvSpPr>
        <p:spPr>
          <a:xfrm>
            <a:off x="1925805" y="5025190"/>
            <a:ext cx="1223413" cy="646331"/>
          </a:xfrm>
          <a:prstGeom prst="rect">
            <a:avLst/>
          </a:prstGeom>
          <a:noFill/>
        </p:spPr>
        <p:txBody>
          <a:bodyPr wrap="none" rtlCol="0">
            <a:spAutoFit/>
          </a:bodyPr>
          <a:lstStyle/>
          <a:p>
            <a:r>
              <a:rPr lang="en-US" sz="1800" dirty="0"/>
              <a:t>HTTP</a:t>
            </a:r>
          </a:p>
          <a:p>
            <a:r>
              <a:rPr lang="en-US" sz="1800" dirty="0"/>
              <a:t>Response</a:t>
            </a:r>
          </a:p>
        </p:txBody>
      </p:sp>
      <p:sp>
        <p:nvSpPr>
          <p:cNvPr id="44" name="TextBox 43"/>
          <p:cNvSpPr txBox="1"/>
          <p:nvPr/>
        </p:nvSpPr>
        <p:spPr>
          <a:xfrm>
            <a:off x="3246120" y="1691640"/>
            <a:ext cx="939681" cy="400110"/>
          </a:xfrm>
          <a:prstGeom prst="rect">
            <a:avLst/>
          </a:prstGeom>
          <a:noFill/>
        </p:spPr>
        <p:txBody>
          <a:bodyPr wrap="none" rtlCol="0">
            <a:spAutoFit/>
          </a:bodyPr>
          <a:lstStyle/>
          <a:p>
            <a:r>
              <a:rPr lang="en-US" sz="2000" dirty="0"/>
              <a:t>Server</a:t>
            </a:r>
          </a:p>
        </p:txBody>
      </p:sp>
      <p:sp>
        <p:nvSpPr>
          <p:cNvPr id="45" name="Rectangle 44"/>
          <p:cNvSpPr/>
          <p:nvPr/>
        </p:nvSpPr>
        <p:spPr bwMode="auto">
          <a:xfrm>
            <a:off x="609600" y="2425483"/>
            <a:ext cx="1188720" cy="822960"/>
          </a:xfrm>
          <a:prstGeom prst="rect">
            <a:avLst/>
          </a:prstGeom>
          <a:noFill/>
          <a:ln w="12700" cap="flat" cmpd="sng" algn="ctr">
            <a:solidFill>
              <a:schemeClr val="tx1"/>
            </a:solid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Client</a:t>
            </a:r>
          </a:p>
          <a:p>
            <a:pPr marL="0" marR="0" indent="0" algn="ctr" defTabSz="914400" rtl="0" eaLnBrk="0" fontAlgn="base" latinLnBrk="0" hangingPunct="0">
              <a:lnSpc>
                <a:spcPct val="100000"/>
              </a:lnSpc>
              <a:spcBef>
                <a:spcPct val="0"/>
              </a:spcBef>
              <a:spcAft>
                <a:spcPct val="0"/>
              </a:spcAft>
              <a:buClrTx/>
              <a:buSzTx/>
              <a:buFontTx/>
              <a:buNone/>
              <a:tabLst/>
            </a:pPr>
            <a:r>
              <a:rPr lang="en-US" sz="2000" dirty="0"/>
              <a:t>(browser)</a:t>
            </a:r>
            <a:endParaRPr kumimoji="0" lang="en-US" sz="2000" b="0" i="0" u="none" strike="noStrike" cap="none" normalizeH="0" baseline="0" dirty="0">
              <a:ln>
                <a:noFill/>
              </a:ln>
              <a:solidFill>
                <a:schemeClr val="tx1"/>
              </a:solidFill>
              <a:effectLst/>
              <a:latin typeface="Arial" charset="0"/>
            </a:endParaRPr>
          </a:p>
        </p:txBody>
      </p:sp>
      <p:cxnSp>
        <p:nvCxnSpPr>
          <p:cNvPr id="49" name="Elbow Connector 16"/>
          <p:cNvCxnSpPr/>
          <p:nvPr/>
        </p:nvCxnSpPr>
        <p:spPr bwMode="auto">
          <a:xfrm>
            <a:off x="1798320" y="2648428"/>
            <a:ext cx="1894611" cy="0"/>
          </a:xfrm>
          <a:prstGeom prst="straightConnector1">
            <a:avLst/>
          </a:prstGeom>
          <a:noFill/>
          <a:ln w="12700" cap="flat" cmpd="sng" algn="ctr">
            <a:solidFill>
              <a:schemeClr val="tx1"/>
            </a:solidFill>
            <a:prstDash val="solid"/>
            <a:round/>
            <a:headEnd type="none" w="med" len="med"/>
            <a:tailEnd type="stealth" w="lg" len="lg"/>
          </a:ln>
          <a:effectLst/>
        </p:spPr>
      </p:cxnSp>
      <p:sp>
        <p:nvSpPr>
          <p:cNvPr id="50" name="TextBox 49"/>
          <p:cNvSpPr txBox="1"/>
          <p:nvPr/>
        </p:nvSpPr>
        <p:spPr>
          <a:xfrm>
            <a:off x="2015573" y="1996440"/>
            <a:ext cx="1043876" cy="646331"/>
          </a:xfrm>
          <a:prstGeom prst="rect">
            <a:avLst/>
          </a:prstGeom>
          <a:noFill/>
        </p:spPr>
        <p:txBody>
          <a:bodyPr wrap="none" rtlCol="0">
            <a:spAutoFit/>
          </a:bodyPr>
          <a:lstStyle/>
          <a:p>
            <a:r>
              <a:rPr lang="en-US" sz="1800" dirty="0"/>
              <a:t>HTTP</a:t>
            </a:r>
          </a:p>
          <a:p>
            <a:r>
              <a:rPr lang="en-US" sz="1800" dirty="0"/>
              <a:t>Request</a:t>
            </a:r>
          </a:p>
        </p:txBody>
      </p:sp>
      <p:cxnSp>
        <p:nvCxnSpPr>
          <p:cNvPr id="56" name="Elbow Connector 16"/>
          <p:cNvCxnSpPr/>
          <p:nvPr/>
        </p:nvCxnSpPr>
        <p:spPr bwMode="auto">
          <a:xfrm>
            <a:off x="4782198" y="2451318"/>
            <a:ext cx="1634490" cy="0"/>
          </a:xfrm>
          <a:prstGeom prst="straightConnector1">
            <a:avLst/>
          </a:prstGeom>
          <a:noFill/>
          <a:ln w="12700" cap="flat" cmpd="sng" algn="ctr">
            <a:solidFill>
              <a:schemeClr val="tx1"/>
            </a:solidFill>
            <a:prstDash val="solid"/>
            <a:round/>
            <a:headEnd type="none" w="med" len="med"/>
            <a:tailEnd type="stealth" w="lg" len="lg"/>
          </a:ln>
          <a:effectLst/>
        </p:spPr>
      </p:cxnSp>
      <p:cxnSp>
        <p:nvCxnSpPr>
          <p:cNvPr id="57" name="Elbow Connector 30"/>
          <p:cNvCxnSpPr/>
          <p:nvPr/>
        </p:nvCxnSpPr>
        <p:spPr bwMode="auto">
          <a:xfrm flipH="1">
            <a:off x="1798320" y="3037365"/>
            <a:ext cx="1894611" cy="0"/>
          </a:xfrm>
          <a:prstGeom prst="straightConnector1">
            <a:avLst/>
          </a:prstGeom>
          <a:noFill/>
          <a:ln w="12700" cap="flat" cmpd="sng" algn="ctr">
            <a:solidFill>
              <a:schemeClr val="tx1"/>
            </a:solidFill>
            <a:prstDash val="solid"/>
            <a:round/>
            <a:headEnd type="none" w="med" len="med"/>
            <a:tailEnd type="stealth" w="lg" len="lg"/>
          </a:ln>
          <a:effectLst/>
        </p:spPr>
      </p:cxnSp>
      <p:cxnSp>
        <p:nvCxnSpPr>
          <p:cNvPr id="58" name="Elbow Connector 30"/>
          <p:cNvCxnSpPr/>
          <p:nvPr/>
        </p:nvCxnSpPr>
        <p:spPr bwMode="auto">
          <a:xfrm flipH="1">
            <a:off x="4782198" y="2840255"/>
            <a:ext cx="1634490" cy="0"/>
          </a:xfrm>
          <a:prstGeom prst="straightConnector1">
            <a:avLst/>
          </a:prstGeom>
          <a:noFill/>
          <a:ln w="12700" cap="flat" cmpd="sng" algn="ctr">
            <a:solidFill>
              <a:schemeClr val="tx1"/>
            </a:solidFill>
            <a:prstDash val="solid"/>
            <a:round/>
            <a:headEnd type="none" w="med" len="med"/>
            <a:tailEnd type="stealth" w="lg" len="lg"/>
          </a:ln>
          <a:effectLst/>
        </p:spPr>
      </p:cxnSp>
      <p:sp>
        <p:nvSpPr>
          <p:cNvPr id="59" name="TextBox 58"/>
          <p:cNvSpPr txBox="1"/>
          <p:nvPr/>
        </p:nvSpPr>
        <p:spPr>
          <a:xfrm>
            <a:off x="1925805" y="3043990"/>
            <a:ext cx="1223413" cy="646331"/>
          </a:xfrm>
          <a:prstGeom prst="rect">
            <a:avLst/>
          </a:prstGeom>
          <a:noFill/>
        </p:spPr>
        <p:txBody>
          <a:bodyPr wrap="none" rtlCol="0">
            <a:spAutoFit/>
          </a:bodyPr>
          <a:lstStyle/>
          <a:p>
            <a:r>
              <a:rPr lang="en-US" sz="1800" dirty="0"/>
              <a:t>HTTP</a:t>
            </a:r>
          </a:p>
          <a:p>
            <a:r>
              <a:rPr lang="en-US" sz="1800" dirty="0"/>
              <a:t>Response</a:t>
            </a:r>
          </a:p>
        </p:txBody>
      </p:sp>
      <p:sp>
        <p:nvSpPr>
          <p:cNvPr id="60" name="Rectangle 59"/>
          <p:cNvSpPr/>
          <p:nvPr/>
        </p:nvSpPr>
        <p:spPr bwMode="auto">
          <a:xfrm>
            <a:off x="6423139" y="3369707"/>
            <a:ext cx="1097280" cy="82296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a:t>JSP</a:t>
            </a:r>
            <a:endParaRPr kumimoji="0" lang="en-US" sz="2000" b="0" i="0" u="none" strike="noStrike" cap="none" normalizeH="0" baseline="0" dirty="0">
              <a:ln>
                <a:noFill/>
              </a:ln>
              <a:solidFill>
                <a:schemeClr val="tx1"/>
              </a:solidFill>
              <a:effectLst/>
              <a:latin typeface="Arial"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sz="2000" dirty="0"/>
              <a:t>Page</a:t>
            </a:r>
            <a:endParaRPr kumimoji="0" lang="en-US" sz="2000" b="0" i="0" u="none" strike="noStrike" cap="none" normalizeH="0" baseline="0" dirty="0">
              <a:ln>
                <a:noFill/>
              </a:ln>
              <a:solidFill>
                <a:schemeClr val="tx1"/>
              </a:solidFill>
              <a:effectLst/>
              <a:latin typeface="Arial" charset="0"/>
            </a:endParaRPr>
          </a:p>
        </p:txBody>
      </p:sp>
      <p:cxnSp>
        <p:nvCxnSpPr>
          <p:cNvPr id="61" name="Elbow Connector 16"/>
          <p:cNvCxnSpPr/>
          <p:nvPr/>
        </p:nvCxnSpPr>
        <p:spPr bwMode="auto">
          <a:xfrm>
            <a:off x="4782198" y="3586163"/>
            <a:ext cx="1634490" cy="0"/>
          </a:xfrm>
          <a:prstGeom prst="straightConnector1">
            <a:avLst/>
          </a:prstGeom>
          <a:noFill/>
          <a:ln w="12700" cap="flat" cmpd="sng" algn="ctr">
            <a:solidFill>
              <a:schemeClr val="tx1"/>
            </a:solidFill>
            <a:prstDash val="solid"/>
            <a:round/>
            <a:headEnd type="none" w="med" len="med"/>
            <a:tailEnd type="stealth" w="lg" len="lg"/>
          </a:ln>
          <a:effectLst/>
        </p:spPr>
      </p:cxnSp>
      <p:cxnSp>
        <p:nvCxnSpPr>
          <p:cNvPr id="62" name="Elbow Connector 30"/>
          <p:cNvCxnSpPr/>
          <p:nvPr/>
        </p:nvCxnSpPr>
        <p:spPr bwMode="auto">
          <a:xfrm flipH="1">
            <a:off x="4782198" y="3975100"/>
            <a:ext cx="1634490" cy="0"/>
          </a:xfrm>
          <a:prstGeom prst="straightConnector1">
            <a:avLst/>
          </a:prstGeom>
          <a:noFill/>
          <a:ln w="12700" cap="flat" cmpd="sng" algn="ctr">
            <a:solidFill>
              <a:schemeClr val="tx1"/>
            </a:solidFill>
            <a:prstDash val="solid"/>
            <a:round/>
            <a:headEnd type="none" w="med" len="med"/>
            <a:tailEnd type="stealth" w="lg" len="lg"/>
          </a:ln>
          <a:effectLst/>
        </p:spPr>
      </p:cxnSp>
      <p:sp>
        <p:nvSpPr>
          <p:cNvPr id="2" name="Rectangle 1"/>
          <p:cNvSpPr/>
          <p:nvPr/>
        </p:nvSpPr>
        <p:spPr bwMode="auto">
          <a:xfrm>
            <a:off x="3505200" y="4300805"/>
            <a:ext cx="3124200" cy="1185595"/>
          </a:xfrm>
          <a:prstGeom prst="rect">
            <a:avLst/>
          </a:prstGeom>
          <a:solidFill>
            <a:srgbClr val="000000">
              <a:alpha val="21961"/>
            </a:srgbClr>
          </a:solidFill>
          <a:ln w="9525" cap="flat" cmpd="sng" algn="ctr">
            <a:solidFill>
              <a:schemeClr val="tx1"/>
            </a:solid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1"/>
                </a:solidFill>
                <a:effectLst/>
                <a:latin typeface="Arial" charset="0"/>
              </a:rPr>
              <a:t>Filter Chain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Uses of Filters</a:t>
            </a:r>
          </a:p>
        </p:txBody>
      </p:sp>
      <p:sp>
        <p:nvSpPr>
          <p:cNvPr id="3" name="Content Placeholder 2"/>
          <p:cNvSpPr>
            <a:spLocks noGrp="1"/>
          </p:cNvSpPr>
          <p:nvPr>
            <p:ph idx="1"/>
          </p:nvPr>
        </p:nvSpPr>
        <p:spPr/>
        <p:txBody>
          <a:bodyPr/>
          <a:lstStyle/>
          <a:p>
            <a:pPr>
              <a:spcBef>
                <a:spcPts val="600"/>
              </a:spcBef>
            </a:pPr>
            <a:r>
              <a:rPr lang="en-US" dirty="0"/>
              <a:t>Authentication – blocking requests based on user identity.</a:t>
            </a:r>
          </a:p>
          <a:p>
            <a:pPr>
              <a:spcBef>
                <a:spcPts val="600"/>
              </a:spcBef>
            </a:pPr>
            <a:r>
              <a:rPr lang="en-US" dirty="0"/>
              <a:t>Logging and auditing – tracking users of a web application.</a:t>
            </a:r>
          </a:p>
          <a:p>
            <a:pPr>
              <a:spcBef>
                <a:spcPts val="600"/>
              </a:spcBef>
            </a:pPr>
            <a:r>
              <a:rPr lang="en-US" dirty="0"/>
              <a:t>Image conversion – scaling maps, and so on.</a:t>
            </a:r>
          </a:p>
          <a:p>
            <a:pPr>
              <a:spcBef>
                <a:spcPts val="600"/>
              </a:spcBef>
            </a:pPr>
            <a:r>
              <a:rPr lang="en-US" dirty="0"/>
              <a:t>Data compression – making downloads smaller.</a:t>
            </a:r>
          </a:p>
          <a:p>
            <a:pPr>
              <a:spcBef>
                <a:spcPts val="600"/>
              </a:spcBef>
            </a:pPr>
            <a:r>
              <a:rPr lang="en-US" dirty="0"/>
              <a:t>Localization – targeting the request and response to a particular locale.</a:t>
            </a:r>
          </a:p>
          <a:p>
            <a:pPr>
              <a:spcBef>
                <a:spcPts val="600"/>
              </a:spcBef>
            </a:pPr>
            <a:r>
              <a:rPr lang="en-US" dirty="0"/>
              <a:t>Transformations of XML content – targeting web application responses to more than one type of client.</a:t>
            </a:r>
          </a:p>
          <a:p>
            <a:pPr>
              <a:spcBef>
                <a:spcPts val="600"/>
              </a:spcBef>
            </a:pPr>
            <a:r>
              <a:rPr lang="en-US" dirty="0"/>
              <a:t>Most Significant?</a:t>
            </a:r>
          </a:p>
          <a:p>
            <a:pPr lvl="1">
              <a:spcBef>
                <a:spcPts val="600"/>
              </a:spcBef>
            </a:pPr>
            <a:r>
              <a:rPr lang="en-US" dirty="0"/>
              <a:t>Adding security to an existing application</a:t>
            </a:r>
          </a:p>
        </p:txBody>
      </p:sp>
      <p:sp>
        <p:nvSpPr>
          <p:cNvPr id="4" name="Footer Placeholder 3"/>
          <p:cNvSpPr>
            <a:spLocks noGrp="1"/>
          </p:cNvSpPr>
          <p:nvPr>
            <p:ph type="ftr" sz="quarter" idx="10"/>
          </p:nvPr>
        </p:nvSpPr>
        <p:spPr/>
        <p:txBody>
          <a:bodyPr/>
          <a:lstStyle/>
          <a:p>
            <a:pPr>
              <a:defRPr/>
            </a:pPr>
            <a:r>
              <a:rPr lang="en-US"/>
              <a:t>©SoftMoore Consulting</a:t>
            </a:r>
          </a:p>
        </p:txBody>
      </p:sp>
      <p:sp>
        <p:nvSpPr>
          <p:cNvPr id="5" name="Slide Number Placeholder 4"/>
          <p:cNvSpPr>
            <a:spLocks noGrp="1"/>
          </p:cNvSpPr>
          <p:nvPr>
            <p:ph type="sldNum" sz="quarter" idx="11"/>
          </p:nvPr>
        </p:nvSpPr>
        <p:spPr/>
        <p:txBody>
          <a:bodyPr/>
          <a:lstStyle/>
          <a:p>
            <a:pPr>
              <a:defRPr/>
            </a:pPr>
            <a:r>
              <a:rPr lang="en-US"/>
              <a:t>Slide </a:t>
            </a:r>
            <a:fld id="{95F7D2F9-35C6-4526-86CB-20A338C6B1D7}"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48003-9DA9-4605-83CF-AEC0D1DB82A8}"/>
              </a:ext>
            </a:extLst>
          </p:cNvPr>
          <p:cNvSpPr>
            <a:spLocks noGrp="1"/>
          </p:cNvSpPr>
          <p:nvPr>
            <p:ph type="title" idx="4294967295"/>
          </p:nvPr>
        </p:nvSpPr>
        <p:spPr>
          <a:xfrm>
            <a:off x="0" y="0"/>
            <a:ext cx="7467600" cy="808038"/>
          </a:xfrm>
        </p:spPr>
        <p:txBody>
          <a:bodyPr/>
          <a:lstStyle/>
          <a:p>
            <a:pPr>
              <a:defRPr/>
            </a:pPr>
            <a:r>
              <a:rPr lang="en-IE" b="1" dirty="0"/>
              <a:t>   </a:t>
            </a:r>
            <a:r>
              <a:rPr lang="en-IE" b="1" dirty="0" err="1"/>
              <a:t>Servlet</a:t>
            </a:r>
            <a:r>
              <a:rPr lang="en-IE" b="1" dirty="0"/>
              <a:t> Filter Methods:</a:t>
            </a:r>
          </a:p>
        </p:txBody>
      </p:sp>
      <p:sp>
        <p:nvSpPr>
          <p:cNvPr id="12291" name="TextBox 6">
            <a:extLst>
              <a:ext uri="{FF2B5EF4-FFF2-40B4-BE49-F238E27FC236}">
                <a16:creationId xmlns:a16="http://schemas.microsoft.com/office/drawing/2014/main" id="{7CC3DF7E-F988-427F-94F0-EA796B43D415}"/>
              </a:ext>
            </a:extLst>
          </p:cNvPr>
          <p:cNvSpPr txBox="1">
            <a:spLocks noChangeArrowheads="1"/>
          </p:cNvSpPr>
          <p:nvPr/>
        </p:nvSpPr>
        <p:spPr bwMode="auto">
          <a:xfrm>
            <a:off x="381000" y="838200"/>
            <a:ext cx="84582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E" altLang="en-US"/>
          </a:p>
          <a:p>
            <a:pPr eaLnBrk="1" hangingPunct="1"/>
            <a:endParaRPr lang="en-IE" altLang="en-US"/>
          </a:p>
          <a:p>
            <a:pPr eaLnBrk="1" hangingPunct="1"/>
            <a:r>
              <a:rPr lang="en-IE" altLang="en-US"/>
              <a:t>A filter is simply a Java class that implements the javax.servlet.Filter interface. The javax.servlet.Filter interface defines three methods:</a:t>
            </a:r>
          </a:p>
          <a:p>
            <a:pPr eaLnBrk="1" hangingPunct="1"/>
            <a:endParaRPr lang="en-IE" altLang="en-US"/>
          </a:p>
          <a:p>
            <a:pPr eaLnBrk="1" hangingPunct="1"/>
            <a:endParaRPr lang="en-IE" altLang="en-US"/>
          </a:p>
          <a:p>
            <a:pPr eaLnBrk="1" hangingPunct="1"/>
            <a:endParaRPr lang="en-IE" altLang="en-US"/>
          </a:p>
        </p:txBody>
      </p:sp>
      <p:graphicFrame>
        <p:nvGraphicFramePr>
          <p:cNvPr id="5" name="Table 4">
            <a:extLst>
              <a:ext uri="{FF2B5EF4-FFF2-40B4-BE49-F238E27FC236}">
                <a16:creationId xmlns:a16="http://schemas.microsoft.com/office/drawing/2014/main" id="{35E6793C-D64E-496E-B598-A81530FE538E}"/>
              </a:ext>
            </a:extLst>
          </p:cNvPr>
          <p:cNvGraphicFramePr>
            <a:graphicFrameLocks noGrp="1"/>
          </p:cNvGraphicFramePr>
          <p:nvPr/>
        </p:nvGraphicFramePr>
        <p:xfrm>
          <a:off x="381000" y="2743200"/>
          <a:ext cx="8001000" cy="2905125"/>
        </p:xfrm>
        <a:graphic>
          <a:graphicData uri="http://schemas.openxmlformats.org/drawingml/2006/table">
            <a:tbl>
              <a:tblPr/>
              <a:tblGrid>
                <a:gridCol w="400050">
                  <a:extLst>
                    <a:ext uri="{9D8B030D-6E8A-4147-A177-3AD203B41FA5}">
                      <a16:colId xmlns:a16="http://schemas.microsoft.com/office/drawing/2014/main" val="20000"/>
                    </a:ext>
                  </a:extLst>
                </a:gridCol>
                <a:gridCol w="7600950">
                  <a:extLst>
                    <a:ext uri="{9D8B030D-6E8A-4147-A177-3AD203B41FA5}">
                      <a16:colId xmlns:a16="http://schemas.microsoft.com/office/drawing/2014/main" val="20001"/>
                    </a:ext>
                  </a:extLst>
                </a:gridCol>
              </a:tblGrid>
              <a:tr h="520973">
                <a:tc>
                  <a:txBody>
                    <a:bodyPr/>
                    <a:lstStyle/>
                    <a:p>
                      <a:pPr algn="ctr" fontAlgn="base">
                        <a:lnSpc>
                          <a:spcPct val="115000"/>
                        </a:lnSpc>
                        <a:spcAft>
                          <a:spcPts val="0"/>
                        </a:spcAft>
                      </a:pPr>
                      <a:r>
                        <a:rPr lang="en-IE" sz="1200" b="1" dirty="0">
                          <a:solidFill>
                            <a:srgbClr val="000000"/>
                          </a:solidFill>
                          <a:latin typeface="Verdana"/>
                          <a:ea typeface="Times New Roman"/>
                          <a:cs typeface="Helvetica"/>
                        </a:rPr>
                        <a:t>S.N.</a:t>
                      </a:r>
                      <a:endParaRPr lang="en-IE" sz="1200" dirty="0">
                        <a:latin typeface="Calibri"/>
                        <a:ea typeface="Calibri"/>
                        <a:cs typeface="Times New Roman"/>
                      </a:endParaRPr>
                    </a:p>
                  </a:txBody>
                  <a:tcPr marL="47625" marR="47625" marT="48794" marB="48794"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CDCDCD"/>
                    </a:solidFill>
                  </a:tcPr>
                </a:tc>
                <a:tc>
                  <a:txBody>
                    <a:bodyPr/>
                    <a:lstStyle/>
                    <a:p>
                      <a:pPr algn="ctr" fontAlgn="base">
                        <a:lnSpc>
                          <a:spcPct val="115000"/>
                        </a:lnSpc>
                        <a:spcAft>
                          <a:spcPts val="0"/>
                        </a:spcAft>
                      </a:pPr>
                      <a:r>
                        <a:rPr lang="en-IE" sz="1200" b="1">
                          <a:solidFill>
                            <a:srgbClr val="000000"/>
                          </a:solidFill>
                          <a:latin typeface="Verdana"/>
                          <a:ea typeface="Times New Roman"/>
                          <a:cs typeface="Helvetica"/>
                        </a:rPr>
                        <a:t>Method &amp; Description</a:t>
                      </a:r>
                      <a:endParaRPr lang="en-IE" sz="1200">
                        <a:latin typeface="Calibri"/>
                        <a:ea typeface="Calibri"/>
                        <a:cs typeface="Times New Roman"/>
                      </a:endParaRPr>
                    </a:p>
                  </a:txBody>
                  <a:tcPr marL="47625" marR="47625" marT="48794" marB="48794" anchor="ctr">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CDCDCD"/>
                    </a:solidFill>
                  </a:tcPr>
                </a:tc>
                <a:extLst>
                  <a:ext uri="{0D108BD9-81ED-4DB2-BD59-A6C34878D82A}">
                    <a16:rowId xmlns:a16="http://schemas.microsoft.com/office/drawing/2014/main" val="10000"/>
                  </a:ext>
                </a:extLst>
              </a:tr>
              <a:tr h="938021">
                <a:tc>
                  <a:txBody>
                    <a:bodyPr/>
                    <a:lstStyle/>
                    <a:p>
                      <a:pPr fontAlgn="base">
                        <a:lnSpc>
                          <a:spcPct val="115000"/>
                        </a:lnSpc>
                        <a:spcAft>
                          <a:spcPts val="0"/>
                        </a:spcAft>
                      </a:pPr>
                      <a:r>
                        <a:rPr lang="en-IE" sz="1200">
                          <a:solidFill>
                            <a:srgbClr val="000000"/>
                          </a:solidFill>
                          <a:latin typeface="Verdana"/>
                          <a:ea typeface="Times New Roman"/>
                          <a:cs typeface="Helvetica"/>
                        </a:rPr>
                        <a:t>1</a:t>
                      </a:r>
                      <a:endParaRPr lang="en-IE" sz="1200">
                        <a:latin typeface="Calibri"/>
                        <a:ea typeface="Calibri"/>
                        <a:cs typeface="Times New Roman"/>
                      </a:endParaRPr>
                    </a:p>
                  </a:txBody>
                  <a:tcPr marL="47625" marR="47625" marT="48794" marB="48794">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1F1F1"/>
                    </a:solidFill>
                  </a:tcPr>
                </a:tc>
                <a:tc>
                  <a:txBody>
                    <a:bodyPr/>
                    <a:lstStyle/>
                    <a:p>
                      <a:pPr fontAlgn="base">
                        <a:lnSpc>
                          <a:spcPct val="115000"/>
                        </a:lnSpc>
                        <a:spcAft>
                          <a:spcPts val="0"/>
                        </a:spcAft>
                      </a:pPr>
                      <a:r>
                        <a:rPr lang="en-IE" sz="1200" b="1" dirty="0">
                          <a:solidFill>
                            <a:srgbClr val="000000"/>
                          </a:solidFill>
                          <a:latin typeface="Verdana"/>
                          <a:ea typeface="Times New Roman"/>
                          <a:cs typeface="Helvetica"/>
                        </a:rPr>
                        <a:t>public void </a:t>
                      </a:r>
                      <a:r>
                        <a:rPr lang="en-IE" sz="1200" b="1" dirty="0" err="1">
                          <a:solidFill>
                            <a:srgbClr val="000000"/>
                          </a:solidFill>
                          <a:latin typeface="Verdana"/>
                          <a:ea typeface="Times New Roman"/>
                          <a:cs typeface="Helvetica"/>
                        </a:rPr>
                        <a:t>doFilter</a:t>
                      </a:r>
                      <a:r>
                        <a:rPr lang="en-IE" sz="1200" b="1" dirty="0">
                          <a:solidFill>
                            <a:srgbClr val="000000"/>
                          </a:solidFill>
                          <a:latin typeface="Verdana"/>
                          <a:ea typeface="Times New Roman"/>
                          <a:cs typeface="Helvetica"/>
                        </a:rPr>
                        <a:t> (</a:t>
                      </a:r>
                      <a:r>
                        <a:rPr lang="en-IE" sz="1200" b="1" dirty="0" err="1">
                          <a:solidFill>
                            <a:srgbClr val="000000"/>
                          </a:solidFill>
                          <a:latin typeface="Verdana"/>
                          <a:ea typeface="Times New Roman"/>
                          <a:cs typeface="Helvetica"/>
                        </a:rPr>
                        <a:t>ServletRequest</a:t>
                      </a:r>
                      <a:r>
                        <a:rPr lang="en-IE" sz="1200" b="1" dirty="0">
                          <a:solidFill>
                            <a:srgbClr val="000000"/>
                          </a:solidFill>
                          <a:latin typeface="Verdana"/>
                          <a:ea typeface="Times New Roman"/>
                          <a:cs typeface="Helvetica"/>
                        </a:rPr>
                        <a:t>, </a:t>
                      </a:r>
                      <a:r>
                        <a:rPr lang="en-IE" sz="1200" b="1" dirty="0" err="1">
                          <a:solidFill>
                            <a:srgbClr val="000000"/>
                          </a:solidFill>
                          <a:latin typeface="Verdana"/>
                          <a:ea typeface="Times New Roman"/>
                          <a:cs typeface="Helvetica"/>
                        </a:rPr>
                        <a:t>ServletResponse</a:t>
                      </a:r>
                      <a:r>
                        <a:rPr lang="en-IE" sz="1200" b="1" dirty="0">
                          <a:solidFill>
                            <a:srgbClr val="000000"/>
                          </a:solidFill>
                          <a:latin typeface="Verdana"/>
                          <a:ea typeface="Times New Roman"/>
                          <a:cs typeface="Helvetica"/>
                        </a:rPr>
                        <a:t>, </a:t>
                      </a:r>
                      <a:r>
                        <a:rPr lang="en-IE" sz="1200" b="1" dirty="0" err="1">
                          <a:solidFill>
                            <a:srgbClr val="000000"/>
                          </a:solidFill>
                          <a:latin typeface="Verdana"/>
                          <a:ea typeface="Times New Roman"/>
                          <a:cs typeface="Helvetica"/>
                        </a:rPr>
                        <a:t>FilterChain</a:t>
                      </a:r>
                      <a:r>
                        <a:rPr lang="en-IE" sz="1200" b="1" dirty="0">
                          <a:solidFill>
                            <a:srgbClr val="000000"/>
                          </a:solidFill>
                          <a:latin typeface="Verdana"/>
                          <a:ea typeface="Times New Roman"/>
                          <a:cs typeface="Helvetica"/>
                        </a:rPr>
                        <a:t>)</a:t>
                      </a:r>
                      <a:br>
                        <a:rPr lang="en-IE" sz="1200" dirty="0">
                          <a:solidFill>
                            <a:srgbClr val="000000"/>
                          </a:solidFill>
                          <a:latin typeface="Verdana"/>
                          <a:ea typeface="Times New Roman"/>
                          <a:cs typeface="Helvetica"/>
                        </a:rPr>
                      </a:br>
                      <a:r>
                        <a:rPr lang="en-IE" sz="1200" dirty="0">
                          <a:solidFill>
                            <a:srgbClr val="000000"/>
                          </a:solidFill>
                          <a:latin typeface="Verdana"/>
                          <a:ea typeface="Times New Roman"/>
                          <a:cs typeface="Helvetica"/>
                        </a:rPr>
                        <a:t>This method is called by the container each time a request/response pair is passed through the chain due to a client request for a resource at the end of the chain. </a:t>
                      </a:r>
                      <a:r>
                        <a:rPr kumimoji="0" lang="en-IE" sz="1200" kern="1200" dirty="0">
                          <a:solidFill>
                            <a:srgbClr val="000000"/>
                          </a:solidFill>
                          <a:latin typeface="Verdana"/>
                          <a:ea typeface="Times New Roman"/>
                          <a:cs typeface="Helvetica"/>
                        </a:rPr>
                        <a:t>Performs the actual filtering work </a:t>
                      </a:r>
                    </a:p>
                  </a:txBody>
                  <a:tcPr marL="47625" marR="47625" marT="48794" marB="48794">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1F1F1"/>
                    </a:solidFill>
                  </a:tcPr>
                </a:tc>
                <a:extLst>
                  <a:ext uri="{0D108BD9-81ED-4DB2-BD59-A6C34878D82A}">
                    <a16:rowId xmlns:a16="http://schemas.microsoft.com/office/drawing/2014/main" val="10001"/>
                  </a:ext>
                </a:extLst>
              </a:tr>
              <a:tr h="722545">
                <a:tc>
                  <a:txBody>
                    <a:bodyPr/>
                    <a:lstStyle/>
                    <a:p>
                      <a:pPr fontAlgn="base">
                        <a:lnSpc>
                          <a:spcPct val="115000"/>
                        </a:lnSpc>
                        <a:spcAft>
                          <a:spcPts val="0"/>
                        </a:spcAft>
                      </a:pPr>
                      <a:r>
                        <a:rPr lang="en-IE" sz="1200">
                          <a:solidFill>
                            <a:srgbClr val="000000"/>
                          </a:solidFill>
                          <a:latin typeface="Verdana"/>
                          <a:ea typeface="Times New Roman"/>
                          <a:cs typeface="Helvetica"/>
                        </a:rPr>
                        <a:t>2</a:t>
                      </a:r>
                      <a:endParaRPr lang="en-IE" sz="1200">
                        <a:latin typeface="Calibri"/>
                        <a:ea typeface="Calibri"/>
                        <a:cs typeface="Times New Roman"/>
                      </a:endParaRPr>
                    </a:p>
                  </a:txBody>
                  <a:tcPr marL="47625" marR="47625" marT="48794" marB="48794">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1F1F1"/>
                    </a:solidFill>
                  </a:tcPr>
                </a:tc>
                <a:tc>
                  <a:txBody>
                    <a:bodyPr/>
                    <a:lstStyle/>
                    <a:p>
                      <a:pPr fontAlgn="base">
                        <a:lnSpc>
                          <a:spcPct val="115000"/>
                        </a:lnSpc>
                        <a:spcAft>
                          <a:spcPts val="0"/>
                        </a:spcAft>
                      </a:pPr>
                      <a:r>
                        <a:rPr lang="en-IE" sz="1200" b="1" dirty="0">
                          <a:solidFill>
                            <a:srgbClr val="000000"/>
                          </a:solidFill>
                          <a:latin typeface="Verdana"/>
                          <a:ea typeface="Times New Roman"/>
                          <a:cs typeface="Helvetica"/>
                        </a:rPr>
                        <a:t>public void init(</a:t>
                      </a:r>
                      <a:r>
                        <a:rPr lang="en-IE" sz="1200" b="1" dirty="0" err="1">
                          <a:solidFill>
                            <a:srgbClr val="000000"/>
                          </a:solidFill>
                          <a:latin typeface="Verdana"/>
                          <a:ea typeface="Times New Roman"/>
                          <a:cs typeface="Helvetica"/>
                        </a:rPr>
                        <a:t>FilterConfig</a:t>
                      </a:r>
                      <a:r>
                        <a:rPr lang="en-IE" sz="1200" b="1" dirty="0">
                          <a:solidFill>
                            <a:srgbClr val="000000"/>
                          </a:solidFill>
                          <a:latin typeface="Verdana"/>
                          <a:ea typeface="Times New Roman"/>
                          <a:cs typeface="Helvetica"/>
                        </a:rPr>
                        <a:t> </a:t>
                      </a:r>
                      <a:r>
                        <a:rPr lang="en-IE" sz="1200" b="1" dirty="0" err="1">
                          <a:solidFill>
                            <a:srgbClr val="000000"/>
                          </a:solidFill>
                          <a:latin typeface="Verdana"/>
                          <a:ea typeface="Times New Roman"/>
                          <a:cs typeface="Helvetica"/>
                        </a:rPr>
                        <a:t>filterConfig</a:t>
                      </a:r>
                      <a:r>
                        <a:rPr lang="en-IE" sz="1200" b="1" dirty="0">
                          <a:solidFill>
                            <a:srgbClr val="000000"/>
                          </a:solidFill>
                          <a:latin typeface="Verdana"/>
                          <a:ea typeface="Times New Roman"/>
                          <a:cs typeface="Helvetica"/>
                        </a:rPr>
                        <a:t>)</a:t>
                      </a:r>
                      <a:br>
                        <a:rPr lang="en-IE" sz="1200" dirty="0">
                          <a:solidFill>
                            <a:srgbClr val="000000"/>
                          </a:solidFill>
                          <a:latin typeface="Verdana"/>
                          <a:ea typeface="Times New Roman"/>
                          <a:cs typeface="Helvetica"/>
                        </a:rPr>
                      </a:br>
                      <a:r>
                        <a:rPr lang="en-IE" sz="1200" dirty="0">
                          <a:solidFill>
                            <a:srgbClr val="000000"/>
                          </a:solidFill>
                          <a:latin typeface="Verdana"/>
                          <a:ea typeface="Times New Roman"/>
                          <a:cs typeface="Helvetica"/>
                        </a:rPr>
                        <a:t>This method is called by the web container to indicate to a filter that it is being placed into service</a:t>
                      </a:r>
                      <a:r>
                        <a:rPr kumimoji="0" lang="en-IE" sz="1200" kern="1200" dirty="0">
                          <a:solidFill>
                            <a:srgbClr val="000000"/>
                          </a:solidFill>
                          <a:latin typeface="Verdana"/>
                          <a:ea typeface="Times New Roman"/>
                          <a:cs typeface="Helvetica"/>
                        </a:rPr>
                        <a:t>. Called before the filter goes into service, and sets the filter's configuration object </a:t>
                      </a:r>
                    </a:p>
                  </a:txBody>
                  <a:tcPr marL="47625" marR="47625" marT="48794" marB="48794">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1F1F1"/>
                    </a:solidFill>
                  </a:tcPr>
                </a:tc>
                <a:extLst>
                  <a:ext uri="{0D108BD9-81ED-4DB2-BD59-A6C34878D82A}">
                    <a16:rowId xmlns:a16="http://schemas.microsoft.com/office/drawing/2014/main" val="10002"/>
                  </a:ext>
                </a:extLst>
              </a:tr>
              <a:tr h="723586">
                <a:tc>
                  <a:txBody>
                    <a:bodyPr/>
                    <a:lstStyle/>
                    <a:p>
                      <a:pPr fontAlgn="base">
                        <a:lnSpc>
                          <a:spcPct val="115000"/>
                        </a:lnSpc>
                        <a:spcAft>
                          <a:spcPts val="0"/>
                        </a:spcAft>
                      </a:pPr>
                      <a:r>
                        <a:rPr lang="en-IE" sz="1200">
                          <a:solidFill>
                            <a:srgbClr val="000000"/>
                          </a:solidFill>
                          <a:latin typeface="Verdana"/>
                          <a:ea typeface="Times New Roman"/>
                          <a:cs typeface="Helvetica"/>
                        </a:rPr>
                        <a:t>3</a:t>
                      </a:r>
                      <a:endParaRPr lang="en-IE" sz="1200">
                        <a:latin typeface="Calibri"/>
                        <a:ea typeface="Calibri"/>
                        <a:cs typeface="Times New Roman"/>
                      </a:endParaRPr>
                    </a:p>
                  </a:txBody>
                  <a:tcPr marL="47625" marR="47625" marT="48794" marB="48794">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1F1F1"/>
                    </a:solidFill>
                  </a:tcPr>
                </a:tc>
                <a:tc>
                  <a:txBody>
                    <a:bodyPr/>
                    <a:lstStyle/>
                    <a:p>
                      <a:pPr fontAlgn="base">
                        <a:lnSpc>
                          <a:spcPct val="115000"/>
                        </a:lnSpc>
                        <a:spcAft>
                          <a:spcPts val="0"/>
                        </a:spcAft>
                      </a:pPr>
                      <a:r>
                        <a:rPr lang="en-IE" sz="1200" b="1" dirty="0">
                          <a:solidFill>
                            <a:srgbClr val="000000"/>
                          </a:solidFill>
                          <a:latin typeface="Verdana"/>
                          <a:ea typeface="Times New Roman"/>
                          <a:cs typeface="Helvetica"/>
                        </a:rPr>
                        <a:t>public void destroy()</a:t>
                      </a:r>
                      <a:br>
                        <a:rPr lang="en-IE" sz="1200" dirty="0">
                          <a:solidFill>
                            <a:srgbClr val="000000"/>
                          </a:solidFill>
                          <a:latin typeface="Verdana"/>
                          <a:ea typeface="Times New Roman"/>
                          <a:cs typeface="Helvetica"/>
                        </a:rPr>
                      </a:br>
                      <a:r>
                        <a:rPr lang="en-IE" sz="1200" dirty="0">
                          <a:solidFill>
                            <a:srgbClr val="000000"/>
                          </a:solidFill>
                          <a:latin typeface="Verdana"/>
                          <a:ea typeface="Times New Roman"/>
                          <a:cs typeface="Helvetica"/>
                        </a:rPr>
                        <a:t>This method is called by the web container to indicate to a filter that it is being taken out of service.</a:t>
                      </a:r>
                      <a:r>
                        <a:rPr lang="en-IE" sz="1200" dirty="0"/>
                        <a:t> </a:t>
                      </a:r>
                      <a:r>
                        <a:rPr kumimoji="0" lang="en-IE" sz="1200" kern="1200" dirty="0">
                          <a:solidFill>
                            <a:srgbClr val="000000"/>
                          </a:solidFill>
                          <a:latin typeface="Verdana"/>
                          <a:ea typeface="Times New Roman"/>
                          <a:cs typeface="Helvetica"/>
                        </a:rPr>
                        <a:t>Called after the filter has been taken out of service.</a:t>
                      </a:r>
                    </a:p>
                  </a:txBody>
                  <a:tcPr marL="47625" marR="47625" marT="48794" marB="48794">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F1F1F1"/>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 Filter</a:t>
            </a:r>
          </a:p>
        </p:txBody>
      </p:sp>
      <p:sp>
        <p:nvSpPr>
          <p:cNvPr id="3" name="Content Placeholder 2"/>
          <p:cNvSpPr>
            <a:spLocks noGrp="1"/>
          </p:cNvSpPr>
          <p:nvPr>
            <p:ph idx="1"/>
          </p:nvPr>
        </p:nvSpPr>
        <p:spPr/>
        <p:txBody>
          <a:bodyPr/>
          <a:lstStyle/>
          <a:p>
            <a:r>
              <a:rPr lang="en-US" dirty="0"/>
              <a:t>Put filtering behavior in the </a:t>
            </a:r>
            <a:r>
              <a:rPr lang="en-US" dirty="0" err="1">
                <a:latin typeface="Consolas" pitchFamily="49" charset="0"/>
                <a:cs typeface="Consolas" pitchFamily="49" charset="0"/>
              </a:rPr>
              <a:t>doFilter</a:t>
            </a:r>
            <a:r>
              <a:rPr lang="en-US" dirty="0">
                <a:latin typeface="Consolas" pitchFamily="49" charset="0"/>
                <a:cs typeface="Consolas" pitchFamily="49" charset="0"/>
              </a:rPr>
              <a:t>()</a:t>
            </a:r>
            <a:r>
              <a:rPr lang="en-US" dirty="0"/>
              <a:t> method.</a:t>
            </a:r>
          </a:p>
          <a:p>
            <a:pPr lvl="1">
              <a:buNone/>
            </a:pPr>
            <a:r>
              <a:rPr lang="en-US" dirty="0"/>
              <a:t>	Arguments</a:t>
            </a:r>
          </a:p>
          <a:p>
            <a:pPr lvl="2"/>
            <a:r>
              <a:rPr lang="en-US" dirty="0" err="1">
                <a:latin typeface="Consolas" pitchFamily="49" charset="0"/>
                <a:cs typeface="Consolas" pitchFamily="49" charset="0"/>
              </a:rPr>
              <a:t>ServletRequest</a:t>
            </a:r>
            <a:endParaRPr lang="en-US" dirty="0">
              <a:latin typeface="Consolas" pitchFamily="49" charset="0"/>
              <a:cs typeface="Consolas" pitchFamily="49" charset="0"/>
            </a:endParaRPr>
          </a:p>
          <a:p>
            <a:pPr lvl="2"/>
            <a:r>
              <a:rPr lang="en-US" dirty="0" err="1">
                <a:latin typeface="Consolas" pitchFamily="49" charset="0"/>
                <a:cs typeface="Consolas" pitchFamily="49" charset="0"/>
              </a:rPr>
              <a:t>ServletResponse</a:t>
            </a:r>
            <a:endParaRPr lang="en-US" dirty="0">
              <a:latin typeface="Consolas" pitchFamily="49" charset="0"/>
              <a:cs typeface="Consolas" pitchFamily="49" charset="0"/>
            </a:endParaRPr>
          </a:p>
          <a:p>
            <a:pPr lvl="2"/>
            <a:r>
              <a:rPr lang="en-US" dirty="0" err="1">
                <a:latin typeface="Consolas" pitchFamily="49" charset="0"/>
                <a:cs typeface="Consolas" pitchFamily="49" charset="0"/>
              </a:rPr>
              <a:t>FilterChain</a:t>
            </a:r>
            <a:endParaRPr lang="en-US" dirty="0">
              <a:latin typeface="Consolas" pitchFamily="49" charset="0"/>
              <a:cs typeface="Consolas" pitchFamily="49" charset="0"/>
            </a:endParaRPr>
          </a:p>
          <a:p>
            <a:r>
              <a:rPr lang="en-US" dirty="0"/>
              <a:t>Call the </a:t>
            </a:r>
            <a:r>
              <a:rPr lang="en-US" dirty="0" err="1">
                <a:latin typeface="Consolas" pitchFamily="49" charset="0"/>
                <a:cs typeface="Consolas" pitchFamily="49" charset="0"/>
              </a:rPr>
              <a:t>doFilter</a:t>
            </a:r>
            <a:r>
              <a:rPr lang="en-US" dirty="0">
                <a:latin typeface="Consolas" pitchFamily="49" charset="0"/>
                <a:cs typeface="Consolas" pitchFamily="49" charset="0"/>
              </a:rPr>
              <a:t>()</a:t>
            </a:r>
            <a:r>
              <a:rPr lang="en-US" dirty="0"/>
              <a:t> method of the </a:t>
            </a:r>
            <a:r>
              <a:rPr lang="en-US" dirty="0" err="1">
                <a:latin typeface="Consolas" pitchFamily="49" charset="0"/>
                <a:cs typeface="Consolas" pitchFamily="49" charset="0"/>
              </a:rPr>
              <a:t>FilterChain</a:t>
            </a:r>
            <a:r>
              <a:rPr lang="en-US" dirty="0"/>
              <a:t> argument to invoke the next filter (if any) or the actual resource.</a:t>
            </a:r>
          </a:p>
          <a:p>
            <a:r>
              <a:rPr lang="en-US" dirty="0"/>
              <a:t>Create a class that implements </a:t>
            </a:r>
            <a:r>
              <a:rPr lang="en-US" dirty="0">
                <a:latin typeface="Consolas" pitchFamily="49" charset="0"/>
                <a:cs typeface="Consolas" pitchFamily="49" charset="0"/>
              </a:rPr>
              <a:t>Filter</a:t>
            </a:r>
            <a:r>
              <a:rPr lang="en-US" dirty="0"/>
              <a:t> interface.</a:t>
            </a:r>
          </a:p>
          <a:p>
            <a:r>
              <a:rPr lang="en-US" dirty="0"/>
              <a:t>Modify the deployment descriptor (</a:t>
            </a:r>
            <a:r>
              <a:rPr lang="en-US" dirty="0">
                <a:latin typeface="Consolas" pitchFamily="49" charset="0"/>
                <a:cs typeface="Consolas" pitchFamily="49" charset="0"/>
              </a:rPr>
              <a:t>web.xml</a:t>
            </a:r>
            <a:r>
              <a:rPr lang="en-US" dirty="0"/>
              <a:t>) to register the filter with the appropriate servlets and JSP pages.</a:t>
            </a:r>
          </a:p>
          <a:p>
            <a:pPr lvl="1">
              <a:buNone/>
            </a:pPr>
            <a:r>
              <a:rPr lang="en-US" dirty="0"/>
              <a:t>(Use filter and filter-mapping elements in web.xml.)</a:t>
            </a:r>
          </a:p>
        </p:txBody>
      </p:sp>
      <p:sp>
        <p:nvSpPr>
          <p:cNvPr id="4" name="Footer Placeholder 3"/>
          <p:cNvSpPr>
            <a:spLocks noGrp="1"/>
          </p:cNvSpPr>
          <p:nvPr>
            <p:ph type="ftr" sz="quarter" idx="10"/>
          </p:nvPr>
        </p:nvSpPr>
        <p:spPr/>
        <p:txBody>
          <a:bodyPr/>
          <a:lstStyle/>
          <a:p>
            <a:pPr>
              <a:defRPr/>
            </a:pPr>
            <a:r>
              <a:rPr lang="en-US"/>
              <a:t>©SoftMoore Consulting</a:t>
            </a:r>
          </a:p>
        </p:txBody>
      </p:sp>
      <p:sp>
        <p:nvSpPr>
          <p:cNvPr id="5" name="Slide Number Placeholder 4"/>
          <p:cNvSpPr>
            <a:spLocks noGrp="1"/>
          </p:cNvSpPr>
          <p:nvPr>
            <p:ph type="sldNum" sz="quarter" idx="11"/>
          </p:nvPr>
        </p:nvSpPr>
        <p:spPr/>
        <p:txBody>
          <a:bodyPr/>
          <a:lstStyle/>
          <a:p>
            <a:pPr>
              <a:defRPr/>
            </a:pPr>
            <a:r>
              <a:rPr lang="en-US"/>
              <a:t>Slide </a:t>
            </a:r>
            <a:fld id="{95F7D2F9-35C6-4526-86CB-20A338C6B1D7}"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76D6D-F937-49A6-81E5-7FACB9973A3F}"/>
              </a:ext>
            </a:extLst>
          </p:cNvPr>
          <p:cNvSpPr>
            <a:spLocks noGrp="1"/>
          </p:cNvSpPr>
          <p:nvPr>
            <p:ph type="title"/>
          </p:nvPr>
        </p:nvSpPr>
        <p:spPr>
          <a:xfrm>
            <a:off x="457200" y="304800"/>
            <a:ext cx="7467600" cy="808038"/>
          </a:xfrm>
        </p:spPr>
        <p:txBody>
          <a:bodyPr>
            <a:normAutofit fontScale="90000"/>
          </a:bodyPr>
          <a:lstStyle/>
          <a:p>
            <a:pPr>
              <a:defRPr/>
            </a:pPr>
            <a:br>
              <a:rPr lang="en-IE" dirty="0"/>
            </a:br>
            <a:r>
              <a:rPr lang="en-IE" b="1" dirty="0"/>
              <a:t>Programming Filters </a:t>
            </a:r>
          </a:p>
        </p:txBody>
      </p:sp>
      <p:sp>
        <p:nvSpPr>
          <p:cNvPr id="13315" name="Content Placeholder 2">
            <a:extLst>
              <a:ext uri="{FF2B5EF4-FFF2-40B4-BE49-F238E27FC236}">
                <a16:creationId xmlns:a16="http://schemas.microsoft.com/office/drawing/2014/main" id="{DEAC2F46-A41B-4404-B03D-893EDCDE4AF8}"/>
              </a:ext>
            </a:extLst>
          </p:cNvPr>
          <p:cNvSpPr>
            <a:spLocks noGrp="1"/>
          </p:cNvSpPr>
          <p:nvPr>
            <p:ph sz="quarter" idx="1"/>
          </p:nvPr>
        </p:nvSpPr>
        <p:spPr>
          <a:xfrm>
            <a:off x="457200" y="1371600"/>
            <a:ext cx="7467600" cy="4873625"/>
          </a:xfrm>
        </p:spPr>
        <p:txBody>
          <a:bodyPr/>
          <a:lstStyle/>
          <a:p>
            <a:pPr indent="0" algn="just">
              <a:buFont typeface="Wingdings" panose="05000000000000000000" pitchFamily="2" charset="2"/>
              <a:buNone/>
            </a:pPr>
            <a:r>
              <a:rPr lang="en-IE" altLang="en-US" sz="1800" dirty="0"/>
              <a:t>The filter API is defined by the Filter, </a:t>
            </a:r>
            <a:r>
              <a:rPr lang="en-IE" altLang="en-US" sz="1800" dirty="0" err="1"/>
              <a:t>FilterChain</a:t>
            </a:r>
            <a:r>
              <a:rPr lang="en-IE" altLang="en-US" sz="1800" dirty="0"/>
              <a:t>, and </a:t>
            </a:r>
            <a:r>
              <a:rPr lang="en-IE" altLang="en-US" sz="1800" dirty="0" err="1"/>
              <a:t>FilterConfig</a:t>
            </a:r>
            <a:r>
              <a:rPr lang="en-IE" altLang="en-US" sz="1800" dirty="0"/>
              <a:t> interfaces in the </a:t>
            </a:r>
            <a:r>
              <a:rPr lang="en-IE" altLang="en-US" sz="1800" dirty="0" err="1"/>
              <a:t>javax.servlet</a:t>
            </a:r>
            <a:r>
              <a:rPr lang="en-IE" altLang="en-US" sz="1800" dirty="0"/>
              <a:t> package. You define a filter by implementing the </a:t>
            </a:r>
            <a:r>
              <a:rPr lang="en-IE" altLang="en-US" sz="1800" dirty="0">
                <a:hlinkClick r:id="rId2"/>
              </a:rPr>
              <a:t>Filter</a:t>
            </a:r>
            <a:r>
              <a:rPr lang="en-IE" altLang="en-US" sz="1800" dirty="0"/>
              <a:t> interface. A filter chain, passed to a filter by the container, provides a mechanism for invoking a series of filters. A filter config contains initialization data.</a:t>
            </a:r>
          </a:p>
          <a:p>
            <a:pPr indent="0" algn="just">
              <a:buFont typeface="Wingdings" panose="05000000000000000000" pitchFamily="2" charset="2"/>
              <a:buNone/>
            </a:pPr>
            <a:endParaRPr lang="en-IE" altLang="en-US" sz="1800" dirty="0"/>
          </a:p>
          <a:p>
            <a:pPr indent="0" algn="just">
              <a:buFont typeface="Wingdings" panose="05000000000000000000" pitchFamily="2" charset="2"/>
              <a:buNone/>
            </a:pPr>
            <a:r>
              <a:rPr lang="en-IE" altLang="en-US" sz="1800" dirty="0"/>
              <a:t>The most important method in the Filter interface is the </a:t>
            </a:r>
            <a:r>
              <a:rPr lang="en-IE" altLang="en-US" sz="1800" dirty="0" err="1"/>
              <a:t>doFilter</a:t>
            </a:r>
            <a:r>
              <a:rPr lang="en-IE" altLang="en-US" sz="1800" dirty="0"/>
              <a:t> method, which is the heart of the filter. This method usually performs some of the following actions: </a:t>
            </a:r>
          </a:p>
          <a:p>
            <a:pPr lvl="1"/>
            <a:r>
              <a:rPr lang="en-IE" altLang="en-US" sz="1800" dirty="0"/>
              <a:t>Examines the request headers </a:t>
            </a:r>
          </a:p>
          <a:p>
            <a:pPr lvl="1"/>
            <a:r>
              <a:rPr lang="en-IE" altLang="en-US" sz="1800" dirty="0"/>
              <a:t>Customizes the request object if it wishes to modify request headers or data or block the request entirely </a:t>
            </a:r>
          </a:p>
          <a:p>
            <a:pPr lvl="1"/>
            <a:r>
              <a:rPr lang="en-IE" altLang="en-US" sz="1800" dirty="0"/>
              <a:t>Customizes the response object if it wishes to modify response headers or data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88C0E-9006-4D76-8400-48A2D9997B8D}"/>
              </a:ext>
            </a:extLst>
          </p:cNvPr>
          <p:cNvSpPr>
            <a:spLocks noGrp="1"/>
          </p:cNvSpPr>
          <p:nvPr>
            <p:ph type="title"/>
          </p:nvPr>
        </p:nvSpPr>
        <p:spPr>
          <a:xfrm>
            <a:off x="533400" y="381000"/>
            <a:ext cx="7467600" cy="503238"/>
          </a:xfrm>
        </p:spPr>
        <p:txBody>
          <a:bodyPr>
            <a:normAutofit fontScale="90000"/>
          </a:bodyPr>
          <a:lstStyle/>
          <a:p>
            <a:pPr>
              <a:defRPr/>
            </a:pPr>
            <a:br>
              <a:rPr lang="en-IE" dirty="0"/>
            </a:br>
            <a:r>
              <a:rPr lang="en-IE" b="1" dirty="0"/>
              <a:t>Programming Filters…</a:t>
            </a:r>
            <a:r>
              <a:rPr lang="en-IE" b="1" dirty="0" err="1"/>
              <a:t>contd</a:t>
            </a:r>
            <a:r>
              <a:rPr lang="en-IE" b="1" dirty="0"/>
              <a:t> </a:t>
            </a:r>
          </a:p>
        </p:txBody>
      </p:sp>
      <p:sp>
        <p:nvSpPr>
          <p:cNvPr id="14339" name="Content Placeholder 2">
            <a:extLst>
              <a:ext uri="{FF2B5EF4-FFF2-40B4-BE49-F238E27FC236}">
                <a16:creationId xmlns:a16="http://schemas.microsoft.com/office/drawing/2014/main" id="{31832868-7103-4BBB-8868-7A799FF10FC5}"/>
              </a:ext>
            </a:extLst>
          </p:cNvPr>
          <p:cNvSpPr>
            <a:spLocks noGrp="1"/>
          </p:cNvSpPr>
          <p:nvPr>
            <p:ph sz="quarter" idx="1"/>
          </p:nvPr>
        </p:nvSpPr>
        <p:spPr>
          <a:xfrm>
            <a:off x="457200" y="1066800"/>
            <a:ext cx="7772400" cy="4873625"/>
          </a:xfrm>
        </p:spPr>
        <p:txBody>
          <a:bodyPr/>
          <a:lstStyle/>
          <a:p>
            <a:pPr algn="just"/>
            <a:r>
              <a:rPr lang="en-IE" altLang="en-US" sz="1800" dirty="0"/>
              <a:t>Invokes the next entity in the filter chain. If the current filter is the last filter in the chain that ends with the target servlet, the next entity is the resource at the end of the chain; otherwise, it is the next filter that was configured in the WAR. It invokes the next entity by calling the </a:t>
            </a:r>
            <a:r>
              <a:rPr lang="en-IE" altLang="en-US" sz="1800" dirty="0" err="1"/>
              <a:t>doFilter</a:t>
            </a:r>
            <a:r>
              <a:rPr lang="en-IE" altLang="en-US" sz="1800" dirty="0"/>
              <a:t> method on the chain object (passing in the request and response it was called with, or the wrapped versions it may have created). Alternatively, it can choose to block the request by not making the call to invoke the next entity. In the latter case, the filter is responsible for filling out the response. </a:t>
            </a:r>
          </a:p>
          <a:p>
            <a:r>
              <a:rPr lang="en-IE" altLang="en-US" sz="1800" dirty="0"/>
              <a:t>Examines response headers after it has invoked the next filter in the chain </a:t>
            </a:r>
          </a:p>
          <a:p>
            <a:r>
              <a:rPr lang="en-IE" altLang="en-US" sz="1800" dirty="0"/>
              <a:t>Throws an exception to indicate an error in processing </a:t>
            </a:r>
          </a:p>
          <a:p>
            <a:pPr>
              <a:spcBef>
                <a:spcPts val="0"/>
              </a:spcBef>
              <a:buFont typeface="Wingdings" panose="05000000000000000000" pitchFamily="2" charset="2"/>
              <a:buNone/>
            </a:pPr>
            <a:endParaRPr lang="en-IE" altLang="en-US" sz="1800" dirty="0"/>
          </a:p>
          <a:p>
            <a:pPr>
              <a:spcBef>
                <a:spcPts val="0"/>
              </a:spcBef>
              <a:buFont typeface="Wingdings" panose="05000000000000000000" pitchFamily="2" charset="2"/>
              <a:buNone/>
            </a:pPr>
            <a:r>
              <a:rPr lang="en-IE" altLang="en-US" sz="1800" dirty="0"/>
              <a:t>In addition to </a:t>
            </a:r>
            <a:r>
              <a:rPr lang="en-IE" altLang="en-US" sz="1800" dirty="0" err="1"/>
              <a:t>doFilter</a:t>
            </a:r>
            <a:r>
              <a:rPr lang="en-IE" altLang="en-US" sz="1800" dirty="0"/>
              <a:t>, you should usually implement the </a:t>
            </a:r>
            <a:r>
              <a:rPr lang="en-IE" altLang="en-US" sz="1800" dirty="0" err="1"/>
              <a:t>init</a:t>
            </a:r>
            <a:r>
              <a:rPr lang="en-IE" altLang="en-US" sz="1800" dirty="0"/>
              <a:t> and destroy</a:t>
            </a:r>
          </a:p>
          <a:p>
            <a:pPr>
              <a:spcBef>
                <a:spcPts val="0"/>
              </a:spcBef>
              <a:buFont typeface="Wingdings" panose="05000000000000000000" pitchFamily="2" charset="2"/>
              <a:buNone/>
            </a:pPr>
            <a:r>
              <a:rPr lang="en-IE" altLang="en-US" sz="1800" dirty="0"/>
              <a:t>methods. The </a:t>
            </a:r>
            <a:r>
              <a:rPr lang="en-IE" altLang="en-US" sz="1800" dirty="0" err="1"/>
              <a:t>init</a:t>
            </a:r>
            <a:r>
              <a:rPr lang="en-IE" altLang="en-US" sz="1800" dirty="0"/>
              <a:t> method is called by the container when the filter</a:t>
            </a:r>
          </a:p>
          <a:p>
            <a:pPr>
              <a:spcBef>
                <a:spcPts val="0"/>
              </a:spcBef>
              <a:buFont typeface="Wingdings" panose="05000000000000000000" pitchFamily="2" charset="2"/>
              <a:buNone/>
            </a:pPr>
            <a:r>
              <a:rPr lang="en-IE" altLang="en-US" sz="1800" dirty="0"/>
              <a:t>is instantiated. </a:t>
            </a:r>
          </a:p>
        </p:txBody>
      </p:sp>
    </p:spTree>
  </p:cSld>
  <p:clrMapOvr>
    <a:masterClrMapping/>
  </p:clrMapOvr>
</p:sld>
</file>

<file path=ppt/theme/theme1.xml><?xml version="1.0" encoding="utf-8"?>
<a:theme xmlns:a="http://schemas.openxmlformats.org/drawingml/2006/main" name="SoftMoore2">
  <a:themeElements>
    <a:clrScheme name="">
      <a:dk1>
        <a:srgbClr val="000099"/>
      </a:dk1>
      <a:lt1>
        <a:srgbClr val="FFFFFF"/>
      </a:lt1>
      <a:dk2>
        <a:srgbClr val="CBCBCB"/>
      </a:dk2>
      <a:lt2>
        <a:srgbClr val="000000"/>
      </a:lt2>
      <a:accent1>
        <a:srgbClr val="009999"/>
      </a:accent1>
      <a:accent2>
        <a:srgbClr val="FF9933"/>
      </a:accent2>
      <a:accent3>
        <a:srgbClr val="FFFFFF"/>
      </a:accent3>
      <a:accent4>
        <a:srgbClr val="000082"/>
      </a:accent4>
      <a:accent5>
        <a:srgbClr val="AACACA"/>
      </a:accent5>
      <a:accent6>
        <a:srgbClr val="E78A2D"/>
      </a:accent6>
      <a:hlink>
        <a:srgbClr val="330099"/>
      </a:hlink>
      <a:folHlink>
        <a:srgbClr val="CBCBCB"/>
      </a:folHlink>
    </a:clrScheme>
    <a:fontScheme name="SoftMoore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SoftMoore2 1">
        <a:dk1>
          <a:srgbClr val="000000"/>
        </a:dk1>
        <a:lt1>
          <a:srgbClr val="FFFFFF"/>
        </a:lt1>
        <a:dk2>
          <a:srgbClr val="0066CC"/>
        </a:dk2>
        <a:lt2>
          <a:srgbClr val="CBCBCB"/>
        </a:lt2>
        <a:accent1>
          <a:srgbClr val="009999"/>
        </a:accent1>
        <a:accent2>
          <a:srgbClr val="FF9933"/>
        </a:accent2>
        <a:accent3>
          <a:srgbClr val="AAB8E2"/>
        </a:accent3>
        <a:accent4>
          <a:srgbClr val="DADADA"/>
        </a:accent4>
        <a:accent5>
          <a:srgbClr val="AACACA"/>
        </a:accent5>
        <a:accent6>
          <a:srgbClr val="E78A2D"/>
        </a:accent6>
        <a:hlink>
          <a:srgbClr val="330099"/>
        </a:hlink>
        <a:folHlink>
          <a:srgbClr val="CBCBCB"/>
        </a:folHlink>
      </a:clrScheme>
      <a:clrMap bg1="dk2" tx1="lt1" bg2="dk1" tx2="lt2" accent1="accent1" accent2="accent2" accent3="accent3" accent4="accent4" accent5="accent5" accent6="accent6" hlink="hlink" folHlink="folHlink"/>
    </a:extraClrScheme>
    <a:extraClrScheme>
      <a:clrScheme name="SoftMoore2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oftMoore2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C:\JMoore\Training\SoftMoore2.pot</Template>
  <TotalTime>2730</TotalTime>
  <Words>1148</Words>
  <Application>Microsoft Office PowerPoint</Application>
  <PresentationFormat>On-screen Show (4:3)</PresentationFormat>
  <Paragraphs>183</Paragraphs>
  <Slides>13</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Consolas</vt:lpstr>
      <vt:lpstr>Times New Roman</vt:lpstr>
      <vt:lpstr>Verdana</vt:lpstr>
      <vt:lpstr>Wingdings</vt:lpstr>
      <vt:lpstr>SoftMoore2</vt:lpstr>
      <vt:lpstr>Filters</vt:lpstr>
      <vt:lpstr>JSP - filters</vt:lpstr>
      <vt:lpstr>Filters</vt:lpstr>
      <vt:lpstr>Filters in Action</vt:lpstr>
      <vt:lpstr>Possible Uses of Filters</vt:lpstr>
      <vt:lpstr>   Servlet Filter Methods:</vt:lpstr>
      <vt:lpstr>Creating a Filter</vt:lpstr>
      <vt:lpstr> Programming Filters </vt:lpstr>
      <vt:lpstr> Programming Filters…contd </vt:lpstr>
      <vt:lpstr>Example:  Logging User Access</vt:lpstr>
      <vt:lpstr>Modifying web.xml for the Logging Filter</vt:lpstr>
      <vt:lpstr>Example:  Restricting User Access</vt:lpstr>
      <vt:lpstr>Useful Filters</vt:lpstr>
    </vt:vector>
  </TitlesOfParts>
  <Company>SoftMoore Consulting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19 - Filters</dc:title>
  <dc:creator>John I. Moore, Jr.</dc:creator>
  <cp:lastModifiedBy>Spiegel, Daniel</cp:lastModifiedBy>
  <cp:revision>154</cp:revision>
  <cp:lastPrinted>2015-11-18T16:51:06Z</cp:lastPrinted>
  <dcterms:created xsi:type="dcterms:W3CDTF">2001-01-22T13:09:26Z</dcterms:created>
  <dcterms:modified xsi:type="dcterms:W3CDTF">2019-11-17T22:45:18Z</dcterms:modified>
</cp:coreProperties>
</file>