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314" r:id="rId2"/>
    <p:sldId id="257" r:id="rId3"/>
    <p:sldId id="259" r:id="rId4"/>
    <p:sldId id="315" r:id="rId5"/>
    <p:sldId id="260" r:id="rId6"/>
    <p:sldId id="261" r:id="rId7"/>
    <p:sldId id="262" r:id="rId8"/>
    <p:sldId id="263" r:id="rId9"/>
    <p:sldId id="276" r:id="rId10"/>
    <p:sldId id="279" r:id="rId11"/>
    <p:sldId id="265" r:id="rId12"/>
    <p:sldId id="266" r:id="rId13"/>
    <p:sldId id="280" r:id="rId14"/>
    <p:sldId id="268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316" r:id="rId23"/>
    <p:sldId id="281" r:id="rId24"/>
    <p:sldId id="304" r:id="rId25"/>
    <p:sldId id="305" r:id="rId26"/>
    <p:sldId id="306" r:id="rId27"/>
    <p:sldId id="282" r:id="rId28"/>
    <p:sldId id="283" r:id="rId29"/>
    <p:sldId id="284" r:id="rId30"/>
    <p:sldId id="285" r:id="rId31"/>
    <p:sldId id="307" r:id="rId32"/>
    <p:sldId id="308" r:id="rId33"/>
    <p:sldId id="309" r:id="rId34"/>
    <p:sldId id="311" r:id="rId35"/>
    <p:sldId id="310" r:id="rId36"/>
    <p:sldId id="312" r:id="rId37"/>
    <p:sldId id="286" r:id="rId38"/>
    <p:sldId id="287" r:id="rId39"/>
    <p:sldId id="288" r:id="rId40"/>
    <p:sldId id="289" r:id="rId41"/>
    <p:sldId id="324" r:id="rId42"/>
    <p:sldId id="320" r:id="rId43"/>
    <p:sldId id="325" r:id="rId44"/>
    <p:sldId id="321" r:id="rId45"/>
    <p:sldId id="322" r:id="rId46"/>
    <p:sldId id="317" r:id="rId47"/>
    <p:sldId id="318" r:id="rId48"/>
    <p:sldId id="319" r:id="rId49"/>
    <p:sldId id="326" r:id="rId50"/>
    <p:sldId id="328" r:id="rId51"/>
    <p:sldId id="329" r:id="rId52"/>
    <p:sldId id="313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99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5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1AF3CB-BD5B-4351-8B17-ED1DFD20E7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9E0E39-2D83-4F4E-AFF7-2FBED53EDB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DD07F9FB-C7DB-4CC7-8D48-4F3088FD27F4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1596AEA-483F-46BE-AC54-8EED6CD998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1527BA9-E573-4A5C-9AB8-6B118B27C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2FD85-1B5A-4CF0-8AAC-D1995E0195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5A125-04B0-4C6A-B9C2-2FDB215BEC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3976F7-C185-4B3B-8742-F072D08C81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71E36B5-6D5D-4CD9-B12D-81ABA4D041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Cpt S 223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014AF4DE-E030-48DC-ADCA-41364F1F69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Washington State University</a:t>
            </a: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2B99BDDE-535D-40D7-9A42-D9C1501083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E78BB376-E7E4-49B1-A87A-CC82BD510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7B31B9B4-E10C-47A9-8CA2-8EBBFF0FCFA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3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panose="020B0604020202020204" pitchFamily="34" charset="0"/>
                <a:ea typeface="Arial Unicode MS" pitchFamily="34" charset="-128"/>
              </a:rPr>
              <a:t>Instead we must somehow mark the location as "a location that used to have something here, but no longer does."</a:t>
            </a: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>
              <a:latin typeface="Arial" panose="020B0604020202020204" pitchFamily="34" charset="0"/>
              <a:ea typeface="Arial Unicode MS" pitchFamily="34" charset="-12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panose="020B0604020202020204" pitchFamily="34" charset="0"/>
                <a:ea typeface="Arial Unicode MS" pitchFamily="34" charset="-128"/>
              </a:rPr>
              <a:t>We might do this by using some other special value for the Number field of the record.</a:t>
            </a: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en-US">
              <a:latin typeface="Arial" panose="020B0604020202020204" pitchFamily="34" charset="0"/>
              <a:ea typeface="Arial Unicode MS" pitchFamily="34" charset="-128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>
                <a:latin typeface="Arial" panose="020B0604020202020204" pitchFamily="34" charset="0"/>
                <a:ea typeface="Arial Unicode MS" pitchFamily="34" charset="-128"/>
              </a:rPr>
              <a:t>In any case, a search can not stop when it reaches "a location that used to have something here". A search can only stop when it reaches a true empty spot.</a:t>
            </a: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E34BAF0-557E-4C08-9190-0FFF70416C83}"/>
              </a:ext>
            </a:extLst>
          </p:cNvPr>
          <p:cNvSpPr>
            <a:spLocks noGrp="1" noRot="1" noChangeAspect="1" noChangeArrowheads="1" noTextEdit="1"/>
          </p:cNvSpPr>
          <p:nvPr>
            <p:ph type="sldImg" idx="1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AF5025D7-72FB-4623-B56A-5AAB465DE4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79648088-1900-4077-AF31-ADACD4B4EF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Better not do some of these. The element (or one of them) may be where it belongs and not part of the cluster.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13954F77-AEFB-41F3-ACA2-B744F45345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05652C-CB6A-41F9-A2F8-AE08F6A0F5FF}" type="slidenum">
              <a:rPr lang="en-US" altLang="en-US">
                <a:latin typeface="Courier New" panose="02070309020205020404" pitchFamily="49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3124395-25B7-401D-B193-48FCC2072E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Cpt S 223</a:t>
            </a:r>
          </a:p>
        </p:txBody>
      </p:sp>
      <p:sp>
        <p:nvSpPr>
          <p:cNvPr id="53251" name="Rectangle 6">
            <a:extLst>
              <a:ext uri="{FF2B5EF4-FFF2-40B4-BE49-F238E27FC236}">
                <a16:creationId xmlns:a16="http://schemas.microsoft.com/office/drawing/2014/main" id="{538735CC-346E-4BC0-BF96-BCDA357ED1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Washington State University</a:t>
            </a: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58A23689-8B25-43C1-B227-3B39BCF21B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3">
            <a:extLst>
              <a:ext uri="{FF2B5EF4-FFF2-40B4-BE49-F238E27FC236}">
                <a16:creationId xmlns:a16="http://schemas.microsoft.com/office/drawing/2014/main" id="{F9257FB6-C0D6-4E91-9397-2D503810B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69EDD10-64B3-4E65-81A7-D6781B4533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Cpt S 223</a:t>
            </a:r>
          </a:p>
        </p:txBody>
      </p:sp>
      <p:sp>
        <p:nvSpPr>
          <p:cNvPr id="55299" name="Rectangle 6">
            <a:extLst>
              <a:ext uri="{FF2B5EF4-FFF2-40B4-BE49-F238E27FC236}">
                <a16:creationId xmlns:a16="http://schemas.microsoft.com/office/drawing/2014/main" id="{82C40B84-695D-4C0F-8797-9C7C5E8387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Washington State University</a:t>
            </a: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B04AC7E0-CB8D-4623-9010-4AAD5D8D8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A04207D5-11CA-4AE1-A909-50CCC3D3D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E5F0690-8122-4B1F-AAF7-735765E21E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Cpt S 223</a:t>
            </a:r>
          </a:p>
        </p:txBody>
      </p:sp>
      <p:sp>
        <p:nvSpPr>
          <p:cNvPr id="57347" name="Rectangle 6">
            <a:extLst>
              <a:ext uri="{FF2B5EF4-FFF2-40B4-BE49-F238E27FC236}">
                <a16:creationId xmlns:a16="http://schemas.microsoft.com/office/drawing/2014/main" id="{8FD7B33F-E682-4C65-AF19-DEAA85400A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1675" indent="-269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10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28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44688" indent="-215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Washington State University</a:t>
            </a: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id="{A9CDC806-C541-4E16-BAF4-3E6D459C8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3">
            <a:extLst>
              <a:ext uri="{FF2B5EF4-FFF2-40B4-BE49-F238E27FC236}">
                <a16:creationId xmlns:a16="http://schemas.microsoft.com/office/drawing/2014/main" id="{5770EDDA-A8C9-4554-A805-C12ADF07C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6AE91-8DDD-4517-8EBA-D0182CF8AF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41E74C-B277-4C41-AA14-76A12C3D5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D81987-6211-4747-B300-1F3A62EE1B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657B6-6A87-408F-8397-CF812CF79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47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D50EAF-0EB3-4B2B-9530-2BF8B0E15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B44BBB-2992-41F6-946B-5B4DADE71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52BA44-3946-41C0-9734-6AA67E6C1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B1F32-212B-40DB-8812-76C301329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0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C36176-200F-4D8B-84C4-178940C8F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BDDA0A-6F9E-4486-90B1-A6193486E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4A8551-808A-4B01-A229-7BEF9C4AA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6745C-E059-46F8-A705-8A996D91F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19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7647D-657F-456B-BE8E-8D29134EF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14A3D-BF37-49BE-ACF0-5410EE3946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DBB82E-964B-47FF-AE88-B2EAC9D8E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71D28-B7F9-4828-B1BE-002890DC5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97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F7E1C-DE94-4B20-9BB0-5BE16657E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1E2F74-E5EF-4B99-B9D5-431C1E1ED9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94BA2B-2327-4AFF-9DA0-86E7A84EBB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D9F69-6E66-4268-82F9-BE897FE83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7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D1AAD2-45B3-4021-8CBC-5C5F1DF543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DAE242-E21B-421F-A408-BF1E60EEB3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8BF48-FA39-468A-8654-5CFAAF328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005E-9B5F-4E93-8605-9BC87D1574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EB13D3E-B566-4D2E-8228-7357F1735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ABCDD1-64B5-4A43-9D97-5CEF33444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6AC06F-56E0-4068-B413-3B630A9A0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83454-94EE-4BC9-9EE0-D58C3D79B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44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AA60BD-16F6-4194-8DD8-782915621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0D026D-1DCF-48F0-A0D6-16CFB1917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FDB176-BBB9-43E9-B6B1-58B348CBE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AB22E-C8D1-4C27-876F-E6D920475D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45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9A2308-0D43-430F-AEE7-76E12E10D7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F3D8DB-AE9C-46B3-9937-59F33872E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36727-C12A-4708-B6F1-CD1634E3C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912CF-B203-4925-AC9A-F42530BDC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30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ABF5B2-AC35-4942-8C84-6B621577CD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B3F23B-9717-4433-9F70-C520567CD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A8CEE3-5900-4489-8B39-D925FE5C11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6D505-7929-4E09-9E6C-01B163C44B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01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4401F3-90D7-4CF9-9605-2295113ED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3084E8-4429-48A4-9B2F-0AA636109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9932A2-ABE2-456B-A045-15E53D86D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B3263-F0A2-4F38-B6B2-0D8328684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46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2A01B6-BE2E-4959-8E4D-9516CA85F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6B045B-42F1-4413-8407-9D2CD6FB8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BEEAB2-3449-4A36-A8C9-0DD838228F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092EFA-C8AF-4C89-B7F6-CB48726F6B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6D491D-597E-4EC8-B843-521E0D4A99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latin typeface="Times New Roman" panose="02020603050405020304" pitchFamily="18" charset="0"/>
              </a:defRPr>
            </a:lvl1pPr>
          </a:lstStyle>
          <a:p>
            <a:fld id="{CED898AF-02B6-4FB7-9DAA-EAA6A39D39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A47A65F-4BFD-4F41-8445-FE05B151AD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tx1"/>
                </a:solidFill>
              </a:rPr>
              <a:t>Hash Tables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3F71ADC-7161-4ED0-B01E-F7871C1609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CSIT 402</a:t>
            </a:r>
          </a:p>
          <a:p>
            <a:pPr>
              <a:defRPr/>
            </a:pPr>
            <a:r>
              <a:rPr lang="en-US" altLang="en-US" dirty="0"/>
              <a:t>Data Structures II</a:t>
            </a: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80F7C582-CAD2-44E5-B5E6-BA1955DC38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Handling Collisions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2A6AD18A-74D4-4D3B-B0CC-BB616DB0F1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</a:rPr>
              <a:t>Separate Chaining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7E2896E4-43C3-4818-A3BC-F4E987005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Separate Chaining</a:t>
            </a:r>
          </a:p>
        </p:txBody>
      </p:sp>
      <p:sp>
        <p:nvSpPr>
          <p:cNvPr id="268292" name="Rectangle 4">
            <a:extLst>
              <a:ext uri="{FF2B5EF4-FFF2-40B4-BE49-F238E27FC236}">
                <a16:creationId xmlns:a16="http://schemas.microsoft.com/office/drawing/2014/main" id="{2DC28162-4999-407C-BB65-F7045F8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Let each array element be the head of a chain.</a:t>
            </a: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        </a:t>
            </a:r>
            <a:r>
              <a:rPr lang="en-US" altLang="en-US" sz="1600" b="0" i="0">
                <a:sym typeface="Symbol" pitchFamily="18" charset="2"/>
              </a:rPr>
              <a:t></a:t>
            </a:r>
            <a:r>
              <a:rPr lang="en-US" altLang="en-US" sz="1600" b="0" i="0"/>
              <a:t>           </a:t>
            </a:r>
            <a:r>
              <a:rPr lang="en-US" altLang="en-US" sz="1600" b="0" i="0">
                <a:sym typeface="Symbol" pitchFamily="18" charset="2"/>
              </a:rPr>
              <a:t>                     </a:t>
            </a:r>
            <a:r>
              <a:rPr lang="en-US" altLang="en-US" sz="1600" b="0" i="0"/>
              <a:t> </a:t>
            </a:r>
          </a:p>
          <a:p>
            <a:pPr eaLnBrk="1" hangingPunct="1">
              <a:defRPr/>
            </a:pPr>
            <a:r>
              <a:rPr lang="en-US" altLang="en-US" sz="1600" b="0" i="0"/>
              <a:t>            47          65  36         129  25 2501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                    </a:t>
            </a: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1600" b="0" i="0"/>
              <a:t>                        35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Where would you store:  29, 16, 14,  99, 127 ?</a:t>
            </a:r>
            <a:endParaRPr lang="en-US" altLang="en-US" sz="3200" b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DE8D68D-79A8-47EC-8B35-C9B81EC9B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Separate Chaining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9320EACC-9A3C-43DC-B0C2-719F677DB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Let each array element be the head of a chain:</a:t>
            </a: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    </a:t>
            </a:r>
            <a:r>
              <a:rPr lang="en-US" altLang="en-US" sz="1600" b="0" i="0">
                <a:sym typeface="Symbol" pitchFamily="18" charset="2"/>
              </a:rPr>
              <a:t></a:t>
            </a:r>
            <a:r>
              <a:rPr lang="en-US" altLang="en-US" sz="1600" b="0" i="0"/>
              <a:t>   </a:t>
            </a:r>
            <a:r>
              <a:rPr lang="en-US" altLang="en-US" sz="1600" b="0" i="0">
                <a:sym typeface="Symbol" pitchFamily="18" charset="2"/>
              </a:rPr>
              <a:t></a:t>
            </a:r>
            <a:r>
              <a:rPr lang="en-US" altLang="en-US" sz="1600" b="0" i="0"/>
              <a:t>           </a:t>
            </a:r>
            <a:r>
              <a:rPr lang="en-US" altLang="en-US" sz="1600" b="0" i="0">
                <a:sym typeface="Symbol" pitchFamily="18" charset="2"/>
              </a:rPr>
              <a:t>                    </a:t>
            </a:r>
            <a:r>
              <a:rPr lang="en-US" altLang="en-US" sz="1600" b="0" i="0"/>
              <a:t>           </a:t>
            </a:r>
            <a:r>
              <a:rPr lang="en-US" altLang="en-US" sz="1600" b="0" i="0">
                <a:sym typeface="Symbol" pitchFamily="18" charset="2"/>
              </a:rPr>
              <a:t></a:t>
            </a:r>
            <a:r>
              <a:rPr lang="en-US" altLang="en-US" sz="1600" b="0" i="0"/>
              <a:t> </a:t>
            </a:r>
          </a:p>
          <a:p>
            <a:pPr eaLnBrk="1" hangingPunct="1">
              <a:defRPr/>
            </a:pPr>
            <a:r>
              <a:rPr lang="en-US" altLang="en-US" sz="1600" b="0" i="0"/>
              <a:t>        </a:t>
            </a:r>
            <a:r>
              <a:rPr lang="en-US" altLang="en-US" sz="1600" b="0" i="0">
                <a:solidFill>
                  <a:srgbClr val="FF0000"/>
                </a:solidFill>
              </a:rPr>
              <a:t>16</a:t>
            </a:r>
            <a:r>
              <a:rPr lang="en-US" altLang="en-US" sz="1600" b="0" i="0"/>
              <a:t>  47          65  36 </a:t>
            </a:r>
            <a:r>
              <a:rPr lang="en-US" altLang="en-US" sz="1600" b="0" i="0">
                <a:solidFill>
                  <a:srgbClr val="FF0000"/>
                </a:solidFill>
              </a:rPr>
              <a:t>127</a:t>
            </a:r>
            <a:r>
              <a:rPr lang="en-US" altLang="en-US" sz="1600" b="0" i="0"/>
              <a:t>      99  25 2501          </a:t>
            </a:r>
            <a:r>
              <a:rPr lang="en-US" altLang="en-US" sz="1600" b="0" i="0">
                <a:solidFill>
                  <a:srgbClr val="FF0000"/>
                </a:solidFill>
              </a:rPr>
              <a:t>14</a:t>
            </a:r>
            <a:r>
              <a:rPr lang="en-US" altLang="en-US" sz="1600" b="0" i="0"/>
              <a:t> 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                                                       </a:t>
            </a: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1600" b="0" i="0"/>
              <a:t>                        35             129                   </a:t>
            </a:r>
            <a:r>
              <a:rPr lang="en-US" altLang="en-US" sz="1600" b="0" i="0">
                <a:solidFill>
                  <a:srgbClr val="FF0000"/>
                </a:solidFill>
              </a:rPr>
              <a:t>29</a:t>
            </a:r>
            <a:endParaRPr lang="en-US" altLang="en-US" sz="1600" b="0" i="0"/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Where would you store:  29, 16, 14,  99, 127 ?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Note that we use the </a:t>
            </a:r>
            <a:r>
              <a:rPr lang="en-US" altLang="en-US" sz="3200" b="0">
                <a:latin typeface="Times New Roman" pitchFamily="18" charset="0"/>
              </a:rPr>
              <a:t>insertAtHead()</a:t>
            </a:r>
            <a:r>
              <a:rPr lang="en-US" altLang="en-US" sz="3200" b="0" i="0">
                <a:latin typeface="Times New Roman" pitchFamily="18" charset="0"/>
              </a:rPr>
              <a:t> method when inserting new keys.</a:t>
            </a:r>
            <a:endParaRPr lang="en-US" altLang="en-US" sz="3200" b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040EEEB6-3985-4527-A214-28BAB5A50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Handling Collisions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A525C1E3-FA90-4ADB-BF67-CEA40A0F5B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</a:rPr>
              <a:t>Linear Probing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1026">
            <a:extLst>
              <a:ext uri="{FF2B5EF4-FFF2-40B4-BE49-F238E27FC236}">
                <a16:creationId xmlns:a16="http://schemas.microsoft.com/office/drawing/2014/main" id="{F77D8EB7-1B27-4D7E-AFAD-CE04B37E4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Linear Probing</a:t>
            </a:r>
          </a:p>
        </p:txBody>
      </p:sp>
      <p:sp>
        <p:nvSpPr>
          <p:cNvPr id="265219" name="Rectangle 1027">
            <a:extLst>
              <a:ext uri="{FF2B5EF4-FFF2-40B4-BE49-F238E27FC236}">
                <a16:creationId xmlns:a16="http://schemas.microsoft.com/office/drawing/2014/main" id="{2DFB79DA-940F-4F75-8AA3-D40609A2D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Let key </a:t>
            </a:r>
            <a:r>
              <a:rPr lang="en-US" altLang="en-US" sz="3200" b="0">
                <a:latin typeface="Times New Roman" pitchFamily="18" charset="0"/>
              </a:rPr>
              <a:t>x</a:t>
            </a:r>
            <a:r>
              <a:rPr lang="en-US" altLang="en-US" sz="3200" b="0" i="0">
                <a:latin typeface="Times New Roman" pitchFamily="18" charset="0"/>
              </a:rPr>
              <a:t> be stored in element </a:t>
            </a:r>
            <a:r>
              <a:rPr lang="en-US" altLang="en-US" sz="3200" b="0">
                <a:latin typeface="Times New Roman" pitchFamily="18" charset="0"/>
              </a:rPr>
              <a:t>f(x)=t </a:t>
            </a:r>
            <a:r>
              <a:rPr lang="en-US" altLang="en-US" sz="3200" b="0" i="0">
                <a:latin typeface="Times New Roman" pitchFamily="18" charset="0"/>
              </a:rPr>
              <a:t>of the array</a:t>
            </a: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       47          35  36         129  25 2501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65(?)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What do you do in case of a collision?</a:t>
            </a:r>
          </a:p>
          <a:p>
            <a:pPr lvl="1" eaLnBrk="1" hangingPunct="1">
              <a:defRPr/>
            </a:pP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+1)%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+2)%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, (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+3)%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N …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until you find an empty slot.</a:t>
            </a:r>
          </a:p>
          <a:p>
            <a:pPr lvl="1" eaLnBrk="1" hangingPunct="1">
              <a:defRPr/>
            </a:pPr>
            <a:endParaRPr lang="en-US" altLang="en-US" sz="2800" b="0"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>
            <a:extLst>
              <a:ext uri="{FF2B5EF4-FFF2-40B4-BE49-F238E27FC236}">
                <a16:creationId xmlns:a16="http://schemas.microsoft.com/office/drawing/2014/main" id="{4E441E2C-2A44-4F57-9F83-AE663B0E6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Linear Probing</a:t>
            </a:r>
          </a:p>
        </p:txBody>
      </p:sp>
      <p:sp>
        <p:nvSpPr>
          <p:cNvPr id="277509" name="Rectangle 5">
            <a:extLst>
              <a:ext uri="{FF2B5EF4-FFF2-40B4-BE49-F238E27FC236}">
                <a16:creationId xmlns:a16="http://schemas.microsoft.com/office/drawing/2014/main" id="{DC0B7C72-FF6C-40A1-BFB6-0315E5C7B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Where do you store </a:t>
            </a:r>
            <a:r>
              <a:rPr lang="en-US" altLang="en-US" sz="3200" b="0">
                <a:latin typeface="Times New Roman" pitchFamily="18" charset="0"/>
              </a:rPr>
              <a:t>65 </a:t>
            </a:r>
            <a:r>
              <a:rPr lang="en-US" altLang="en-US" sz="3200" b="0" i="0">
                <a:latin typeface="Times New Roman" pitchFamily="18" charset="0"/>
              </a:rPr>
              <a:t>?</a:t>
            </a: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       47          35  36  65     129  25 2501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 </a:t>
            </a:r>
            <a:r>
              <a:rPr lang="en-US" altLang="en-US" sz="1600" b="0" i="0">
                <a:sym typeface="Symbol" pitchFamily="18" charset="2"/>
              </a:rPr>
              <a:t>  </a:t>
            </a:r>
            <a:r>
              <a:rPr lang="en-US" altLang="en-US" sz="1600" b="0" i="0"/>
              <a:t> </a:t>
            </a:r>
            <a:r>
              <a:rPr lang="en-US" altLang="en-US" sz="1600" b="0" i="0">
                <a:sym typeface="Symbol" pitchFamily="18" charset="2"/>
              </a:rPr>
              <a:t>   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  attempts</a:t>
            </a:r>
          </a:p>
          <a:p>
            <a:pPr lvl="1" eaLnBrk="1" hangingPunct="1">
              <a:defRPr/>
            </a:pPr>
            <a:endParaRPr lang="en-US" altLang="en-US" sz="2800" b="0"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026">
            <a:extLst>
              <a:ext uri="{FF2B5EF4-FFF2-40B4-BE49-F238E27FC236}">
                <a16:creationId xmlns:a16="http://schemas.microsoft.com/office/drawing/2014/main" id="{FDFC5D97-7109-4F6A-98BD-B849055BC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Linear Probing</a:t>
            </a:r>
          </a:p>
        </p:txBody>
      </p:sp>
      <p:sp>
        <p:nvSpPr>
          <p:cNvPr id="264195" name="Rectangle 1027">
            <a:extLst>
              <a:ext uri="{FF2B5EF4-FFF2-40B4-BE49-F238E27FC236}">
                <a16:creationId xmlns:a16="http://schemas.microsoft.com/office/drawing/2014/main" id="{0A5E1AFB-DB3E-46AB-8DE8-FE8F0FBA1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+1)%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47          35  36  65     129  25 2501          </a:t>
            </a:r>
            <a:r>
              <a:rPr lang="en-US" altLang="en-US" sz="1600" b="0" i="0" dirty="0">
                <a:solidFill>
                  <a:srgbClr val="FF0000"/>
                </a:solidFill>
              </a:rPr>
              <a:t>29</a:t>
            </a:r>
          </a:p>
          <a:p>
            <a:pPr eaLnBrk="1" hangingPunct="1">
              <a:defRPr/>
            </a:pPr>
            <a:r>
              <a:rPr lang="en-US" altLang="en-US" sz="1600" b="0" i="0" dirty="0">
                <a:solidFill>
                  <a:srgbClr val="FF0000"/>
                </a:solidFill>
                <a:sym typeface="Symbol" pitchFamily="18" charset="2"/>
              </a:rPr>
              <a:t>									  </a:t>
            </a:r>
            <a:r>
              <a:rPr lang="en-US" altLang="en-US" sz="1600" b="0" i="0" dirty="0">
                <a:sym typeface="Symbol" pitchFamily="18" charset="2"/>
              </a:rPr>
              <a:t>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                                           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29, 16, 14,  99,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1026">
            <a:extLst>
              <a:ext uri="{FF2B5EF4-FFF2-40B4-BE49-F238E27FC236}">
                <a16:creationId xmlns:a16="http://schemas.microsoft.com/office/drawing/2014/main" id="{5EBD9F52-E6CD-42B0-BEE9-D5EF6F89E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Linear Probing</a:t>
            </a:r>
          </a:p>
        </p:txBody>
      </p:sp>
      <p:sp>
        <p:nvSpPr>
          <p:cNvPr id="263171" name="Rectangle 1027">
            <a:extLst>
              <a:ext uri="{FF2B5EF4-FFF2-40B4-BE49-F238E27FC236}">
                <a16:creationId xmlns:a16="http://schemas.microsoft.com/office/drawing/2014/main" id="{E6F19209-064C-4D8C-BFEA-A54016ED6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+1)%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</a:t>
            </a:r>
            <a:r>
              <a:rPr lang="en-US" altLang="en-US" sz="1600" b="0" i="0" dirty="0">
                <a:solidFill>
                  <a:srgbClr val="FF0000"/>
                </a:solidFill>
              </a:rPr>
              <a:t>16</a:t>
            </a:r>
            <a:r>
              <a:rPr lang="en-US" altLang="en-US" sz="1600" b="0" i="0" dirty="0"/>
              <a:t>  47          35  36  65     129  25 2501          29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</a:t>
            </a:r>
            <a:r>
              <a:rPr lang="en-US" altLang="en-US" sz="1600" b="0" i="0" dirty="0">
                <a:sym typeface="Symbol" pitchFamily="18" charset="2"/>
              </a:rPr>
              <a:t>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16, 14,  99,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>
            <a:extLst>
              <a:ext uri="{FF2B5EF4-FFF2-40B4-BE49-F238E27FC236}">
                <a16:creationId xmlns:a16="http://schemas.microsoft.com/office/drawing/2014/main" id="{CA625E22-9493-4550-8285-77FA1B2A5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Linear Probing</a:t>
            </a:r>
          </a:p>
        </p:txBody>
      </p:sp>
      <p:sp>
        <p:nvSpPr>
          <p:cNvPr id="262147" name="Rectangle 1027">
            <a:extLst>
              <a:ext uri="{FF2B5EF4-FFF2-40B4-BE49-F238E27FC236}">
                <a16:creationId xmlns:a16="http://schemas.microsoft.com/office/drawing/2014/main" id="{EAB1D083-B27B-49BE-8711-97DA8210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+1)%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14  16  47          35  36  65     129  25 2501          29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</a:t>
            </a:r>
            <a:r>
              <a:rPr lang="en-US" altLang="en-US" sz="1600" b="0" i="0" dirty="0">
                <a:sym typeface="Symbol" pitchFamily="18" charset="2"/>
              </a:rPr>
              <a:t>                                                       </a:t>
            </a:r>
            <a:r>
              <a:rPr lang="en-US" altLang="en-US" sz="1600" b="0" i="0" dirty="0"/>
              <a:t> </a:t>
            </a:r>
            <a:r>
              <a:rPr lang="en-US" altLang="en-US" sz="1600" b="0" i="0" dirty="0">
                <a:sym typeface="Symbol" pitchFamily="18" charset="2"/>
              </a:rPr>
              <a:t>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                                            attempt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14,  99,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1026">
            <a:extLst>
              <a:ext uri="{FF2B5EF4-FFF2-40B4-BE49-F238E27FC236}">
                <a16:creationId xmlns:a16="http://schemas.microsoft.com/office/drawing/2014/main" id="{053A5998-A26B-41C9-858A-F48781A5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Linear Probing</a:t>
            </a:r>
          </a:p>
        </p:txBody>
      </p:sp>
      <p:sp>
        <p:nvSpPr>
          <p:cNvPr id="261123" name="Rectangle 1027">
            <a:extLst>
              <a:ext uri="{FF2B5EF4-FFF2-40B4-BE49-F238E27FC236}">
                <a16:creationId xmlns:a16="http://schemas.microsoft.com/office/drawing/2014/main" id="{4A829D9C-78F6-4C9C-A881-EF98B60BD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+1)%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14  16  47          35  36  65     129  25 2501  </a:t>
            </a:r>
            <a:r>
              <a:rPr lang="en-US" altLang="en-US" sz="1600" b="0" i="0" dirty="0">
                <a:solidFill>
                  <a:srgbClr val="FF0000"/>
                </a:solidFill>
              </a:rPr>
              <a:t>99</a:t>
            </a:r>
            <a:r>
              <a:rPr lang="en-US" altLang="en-US" sz="1600" b="0" i="0" dirty="0"/>
              <a:t>      29</a:t>
            </a:r>
          </a:p>
          <a:p>
            <a:pPr eaLnBrk="1" hangingPunct="1">
              <a:defRPr/>
            </a:pPr>
            <a:r>
              <a:rPr lang="en-US" altLang="en-US" sz="1600" b="0" i="0" dirty="0"/>
              <a:t>						   </a:t>
            </a:r>
            <a:r>
              <a:rPr lang="en-US" altLang="en-US" sz="1600" b="0" i="0" dirty="0">
                <a:sym typeface="Symbol" pitchFamily="18" charset="2"/>
              </a:rPr>
              <a:t>      </a:t>
            </a:r>
            <a:r>
              <a:rPr lang="en-US" altLang="en-US" sz="1600" b="0" i="0" dirty="0"/>
              <a:t>    </a:t>
            </a:r>
            <a:r>
              <a:rPr lang="en-US" altLang="en-US" sz="1600" b="0" i="0" dirty="0">
                <a:sym typeface="Symbol" pitchFamily="18" charset="2"/>
              </a:rPr>
              <a:t>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                                    attempts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99,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5F1163E-2B1D-40EC-89FF-E1BFF726B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Hashing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C1BDFABE-96EB-45B8-B469-5A167F430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64008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Goal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altLang="en-US" b="0" i="0">
                <a:latin typeface="Times New Roman" pitchFamily="18" charset="0"/>
              </a:rPr>
              <a:t> Perform inserts, deletes, and finds in 	</a:t>
            </a:r>
            <a:r>
              <a:rPr lang="en-US" altLang="en-US" b="0">
                <a:solidFill>
                  <a:srgbClr val="FF0000"/>
                </a:solidFill>
                <a:latin typeface="Times New Roman" pitchFamily="18" charset="0"/>
              </a:rPr>
              <a:t>constant average time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Topics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altLang="en-US" b="0" i="0">
                <a:latin typeface="Times New Roman" pitchFamily="18" charset="0"/>
              </a:rPr>
              <a:t> Hash table, hash function, collisions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Collision handling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altLang="en-US" b="0" i="0">
                <a:latin typeface="Times New Roman" pitchFamily="18" charset="0"/>
              </a:rPr>
              <a:t> </a:t>
            </a:r>
            <a:r>
              <a:rPr lang="en-US" altLang="en-US" b="0">
                <a:solidFill>
                  <a:srgbClr val="FF0000"/>
                </a:solidFill>
                <a:latin typeface="Times New Roman" pitchFamily="18" charset="0"/>
              </a:rPr>
              <a:t>Separate chaining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altLang="en-US" b="0" i="0">
                <a:latin typeface="Times New Roman" pitchFamily="18" charset="0"/>
              </a:rPr>
              <a:t> Open addressing: </a:t>
            </a:r>
            <a:r>
              <a:rPr lang="en-US" altLang="en-US" b="0">
                <a:solidFill>
                  <a:srgbClr val="FF0000"/>
                </a:solidFill>
                <a:latin typeface="Times New Roman" pitchFamily="18" charset="0"/>
              </a:rPr>
              <a:t>linear probing</a:t>
            </a:r>
            <a:r>
              <a:rPr lang="en-US" altLang="en-US" b="0" i="0">
                <a:latin typeface="Times New Roman" pitchFamily="18" charset="0"/>
              </a:rPr>
              <a:t>, </a:t>
            </a:r>
          </a:p>
          <a:p>
            <a:pPr eaLnBrk="1" hangingPunct="1">
              <a:defRPr/>
            </a:pPr>
            <a:r>
              <a:rPr lang="en-US" altLang="en-US" b="0" i="0">
                <a:latin typeface="Times New Roman" pitchFamily="18" charset="0"/>
              </a:rPr>
              <a:t>	</a:t>
            </a:r>
            <a:r>
              <a:rPr lang="en-US" altLang="en-US" b="0">
                <a:solidFill>
                  <a:srgbClr val="FF0000"/>
                </a:solidFill>
                <a:latin typeface="Times New Roman" pitchFamily="18" charset="0"/>
              </a:rPr>
              <a:t>quadratic probing</a:t>
            </a:r>
            <a:r>
              <a:rPr lang="en-US" altLang="en-US" b="0" i="0">
                <a:latin typeface="Times New Roman" pitchFamily="18" charset="0"/>
              </a:rPr>
              <a:t>, </a:t>
            </a:r>
            <a:r>
              <a:rPr lang="en-US" altLang="en-US" b="0">
                <a:solidFill>
                  <a:srgbClr val="FF0000"/>
                </a:solidFill>
                <a:latin typeface="Times New Roman" pitchFamily="18" charset="0"/>
              </a:rPr>
              <a:t>double hashing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Rehashing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altLang="en-US" b="0" i="0">
                <a:latin typeface="Times New Roman" pitchFamily="18" charset="0"/>
              </a:rPr>
              <a:t> </a:t>
            </a:r>
            <a:r>
              <a:rPr lang="en-US" altLang="en-US" b="0">
                <a:solidFill>
                  <a:srgbClr val="FF0000"/>
                </a:solidFill>
                <a:latin typeface="Times New Roman" pitchFamily="18" charset="0"/>
              </a:rPr>
              <a:t>Load factor</a:t>
            </a:r>
          </a:p>
          <a:p>
            <a:pPr eaLnBrk="1" hangingPunct="1">
              <a:defRPr/>
            </a:pPr>
            <a:endParaRPr lang="en-US" altLang="en-US" b="0" i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1026">
            <a:extLst>
              <a:ext uri="{FF2B5EF4-FFF2-40B4-BE49-F238E27FC236}">
                <a16:creationId xmlns:a16="http://schemas.microsoft.com/office/drawing/2014/main" id="{A23EC9B1-6840-471F-80DB-8E00AD4BA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Linear Probing</a:t>
            </a:r>
          </a:p>
        </p:txBody>
      </p:sp>
      <p:sp>
        <p:nvSpPr>
          <p:cNvPr id="260099" name="Rectangle 1027">
            <a:extLst>
              <a:ext uri="{FF2B5EF4-FFF2-40B4-BE49-F238E27FC236}">
                <a16:creationId xmlns:a16="http://schemas.microsoft.com/office/drawing/2014/main" id="{B54B929A-327A-4E9D-AED8-47BDF6976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+1)%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+2)%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14  16  47          35  36  65 127 129  25 2501  99      29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         </a:t>
            </a:r>
            <a:r>
              <a:rPr lang="en-US" altLang="en-US" sz="1600" b="0" i="0">
                <a:sym typeface="Symbol" pitchFamily="18" charset="2"/>
              </a:rPr>
              <a:t></a:t>
            </a:r>
            <a:r>
              <a:rPr lang="en-US" altLang="en-US" sz="1600" b="0" i="0"/>
              <a:t>   </a:t>
            </a:r>
            <a:r>
              <a:rPr lang="en-US" altLang="en-US" sz="1600" b="0" i="0">
                <a:sym typeface="Symbol" pitchFamily="18" charset="2"/>
              </a:rPr>
              <a:t>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      attempts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Where would you store:  127 ?</a:t>
            </a:r>
            <a:endParaRPr lang="en-US" altLang="en-US" sz="3200" b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D157FAF1-FAA2-436A-B033-F6652F31C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Linear Probing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32E85288-D9C6-4FA1-8ED3-540A2F9D2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n-US" altLang="en-US" sz="3200" b="0" i="0">
                <a:latin typeface="Times New Roman" pitchFamily="18" charset="0"/>
              </a:rPr>
              <a:t>Leads to problem of clustering.  Elements tend to </a:t>
            </a:r>
            <a:r>
              <a:rPr lang="en-US" altLang="en-US" sz="3200" b="0">
                <a:latin typeface="Times New Roman" pitchFamily="18" charset="0"/>
              </a:rPr>
              <a:t>cluster</a:t>
            </a:r>
            <a:r>
              <a:rPr lang="en-US" altLang="en-US" sz="3200" b="0" i="0">
                <a:latin typeface="Times New Roman" pitchFamily="18" charset="0"/>
              </a:rPr>
              <a:t> in dense intervals in the array.</a:t>
            </a: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9076" name="Rectangle 4">
            <a:extLst>
              <a:ext uri="{FF2B5EF4-FFF2-40B4-BE49-F238E27FC236}">
                <a16:creationId xmlns:a16="http://schemas.microsoft.com/office/drawing/2014/main" id="{4914FBB1-9341-4629-84EF-D229775ED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52800"/>
            <a:ext cx="6858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i="0">
                <a:sym typeface="Symbol" pitchFamily="18" charset="2"/>
              </a:rPr>
              <a:t>            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6AD6DCD3-D9B3-442B-AD4C-9269AF41B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Drawbacks of Linear Probing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2574A6E0-7F72-4D2F-A0BB-73DBECEDF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313" y="1624013"/>
            <a:ext cx="8004175" cy="454183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400" dirty="0"/>
              <a:t>Works until array is full, but as number of items N approaches </a:t>
            </a:r>
            <a:r>
              <a:rPr lang="en-US" altLang="en-US" sz="2400" i="1" dirty="0" err="1"/>
              <a:t>TableSize</a:t>
            </a:r>
            <a:r>
              <a:rPr lang="en-US" altLang="en-US" sz="2400" dirty="0"/>
              <a:t>, access time approaches O(N)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/>
              <a:t>Very prone to </a:t>
            </a:r>
            <a:r>
              <a:rPr lang="en-US" altLang="en-US" sz="2400" dirty="0">
                <a:solidFill>
                  <a:srgbClr val="0000FF"/>
                </a:solidFill>
              </a:rPr>
              <a:t>cluster formation</a:t>
            </a:r>
            <a:r>
              <a:rPr lang="en-US" altLang="en-US" sz="2400" dirty="0"/>
              <a:t> (as in our example)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200" dirty="0"/>
              <a:t>If a key hashes </a:t>
            </a:r>
            <a:r>
              <a:rPr lang="en-US" altLang="en-US" sz="2200" i="1" dirty="0"/>
              <a:t>anywhere</a:t>
            </a:r>
            <a:r>
              <a:rPr lang="en-US" altLang="en-US" sz="2200" dirty="0"/>
              <a:t> into a cluster, finding a free cell involves going through the entire cluster – and making it grow!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200" i="1" dirty="0">
                <a:solidFill>
                  <a:srgbClr val="0000FF"/>
                </a:solidFill>
                <a:sym typeface="Wingdings" pitchFamily="2" charset="2"/>
              </a:rPr>
              <a:t>Primary clustering – clusters grow when keys hash to values close to each other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/>
              <a:t>Can have cases where table is empty except for a few clusters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200" dirty="0"/>
              <a:t>Does not satisfy good hash function criterion of </a:t>
            </a:r>
            <a:r>
              <a:rPr lang="en-US" altLang="en-US" sz="2200" i="1" dirty="0"/>
              <a:t>distributing keys uniformly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E8A0433F-D52C-4E0C-9D80-04FD46E6F6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Handling Collisions</a:t>
            </a:r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7FDF6328-261F-413A-B72A-CADD6A84C3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</a:rPr>
              <a:t>Quadratic Probing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E102F396-71F1-4AD0-9EEB-020A06D7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Quadratic Probing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25CB8E0E-A53B-45B2-9287-DD69C0295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Let key </a:t>
            </a:r>
            <a:r>
              <a:rPr lang="en-US" altLang="en-US" sz="3200" b="0">
                <a:latin typeface="Times New Roman" pitchFamily="18" charset="0"/>
              </a:rPr>
              <a:t>x</a:t>
            </a:r>
            <a:r>
              <a:rPr lang="en-US" altLang="en-US" sz="3200" b="0" i="0">
                <a:latin typeface="Times New Roman" pitchFamily="18" charset="0"/>
              </a:rPr>
              <a:t> be stored in element </a:t>
            </a:r>
            <a:r>
              <a:rPr lang="en-US" altLang="en-US" sz="3200" b="0">
                <a:latin typeface="Times New Roman" pitchFamily="18" charset="0"/>
              </a:rPr>
              <a:t>f(x)=t </a:t>
            </a:r>
            <a:r>
              <a:rPr lang="en-US" altLang="en-US" sz="3200" b="0" i="0">
                <a:latin typeface="Times New Roman" pitchFamily="18" charset="0"/>
              </a:rPr>
              <a:t>of the array</a:t>
            </a: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       47          35  36         129  25 2501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65(?)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What do you do in case of a collision?</a:t>
            </a:r>
          </a:p>
          <a:p>
            <a:pPr lvl="1" eaLnBrk="1" hangingPunct="1">
              <a:defRPr/>
            </a:pP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+1</a:t>
            </a:r>
            <a:r>
              <a:rPr lang="en-US" altLang="en-US" sz="28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28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, (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+3</a:t>
            </a:r>
            <a:r>
              <a:rPr lang="en-US" altLang="en-US" sz="28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8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2800" b="0">
                <a:solidFill>
                  <a:srgbClr val="FF0000"/>
                </a:solidFill>
                <a:latin typeface="Times New Roman" pitchFamily="18" charset="0"/>
              </a:rPr>
              <a:t>N …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until you find an empty slot.</a:t>
            </a:r>
          </a:p>
          <a:p>
            <a:pPr lvl="1" eaLnBrk="1" hangingPunct="1">
              <a:defRPr/>
            </a:pPr>
            <a:endParaRPr lang="en-US" altLang="en-US" sz="2800" b="0"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5474E080-3719-40B1-848B-FEF030D54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Quadratic Probing</a:t>
            </a:r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170B7591-0A43-4AC4-AF3C-366705A30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Where do you store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65</a:t>
            </a:r>
            <a:r>
              <a:rPr lang="en-US" altLang="en-US" sz="3200" b="0">
                <a:latin typeface="Times New Roman" pitchFamily="18" charset="0"/>
              </a:rPr>
              <a:t> </a:t>
            </a:r>
            <a:r>
              <a:rPr lang="en-US" altLang="en-US" sz="3200" b="0" i="0">
                <a:latin typeface="Times New Roman" pitchFamily="18" charset="0"/>
              </a:rPr>
              <a:t>?  </a:t>
            </a:r>
            <a:r>
              <a:rPr lang="en-US" altLang="en-US" sz="3200" b="0">
                <a:latin typeface="Times New Roman" pitchFamily="18" charset="0"/>
              </a:rPr>
              <a:t>f(65)=t=5</a:t>
            </a: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       47          35  36         129  25 2501          65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 </a:t>
            </a:r>
            <a:r>
              <a:rPr lang="en-US" altLang="en-US" sz="1600" b="0" i="0">
                <a:sym typeface="Symbol" pitchFamily="18" charset="2"/>
              </a:rPr>
              <a:t>  </a:t>
            </a:r>
            <a:r>
              <a:rPr lang="en-US" altLang="en-US" sz="1600" b="0" i="0"/>
              <a:t> </a:t>
            </a:r>
            <a:r>
              <a:rPr lang="en-US" altLang="en-US" sz="1600" b="0" i="0">
                <a:sym typeface="Symbol" pitchFamily="18" charset="2"/>
              </a:rPr>
              <a:t>                               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 t t+1         t+4                  t+9                          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 attempts</a:t>
            </a:r>
          </a:p>
          <a:p>
            <a:pPr lvl="1" eaLnBrk="1" hangingPunct="1">
              <a:defRPr/>
            </a:pPr>
            <a:endParaRPr lang="en-US" altLang="en-US" sz="2800" b="0"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9429336A-0A46-48FA-B7E5-2AA52B3C2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Quadratic Probing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C81C2628-B659-48E5-9C80-8C7481E91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+1</a:t>
            </a:r>
            <a:r>
              <a:rPr lang="en-US" altLang="en-US" sz="32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29      47          35  36         129  25 2501          65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</a:t>
            </a:r>
            <a:r>
              <a:rPr lang="en-US" altLang="en-US" sz="1600" b="0" i="0"/>
              <a:t>                                                        </a:t>
            </a:r>
            <a:r>
              <a:rPr lang="en-US" altLang="en-US" sz="1600" b="0" i="0">
                <a:sym typeface="Symbol" pitchFamily="18" charset="2"/>
              </a:rPr>
              <a:t>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t+1                                                        t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                               attempts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Where would you store:  29, 16, 14,  99, 127 ?</a:t>
            </a:r>
            <a:endParaRPr lang="en-US" altLang="en-US" sz="3200" b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32" name="Rectangle 8">
            <a:extLst>
              <a:ext uri="{FF2B5EF4-FFF2-40B4-BE49-F238E27FC236}">
                <a16:creationId xmlns:a16="http://schemas.microsoft.com/office/drawing/2014/main" id="{231A7254-D65A-425E-9C94-14B72AD94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Quadratic Probing</a:t>
            </a:r>
          </a:p>
        </p:txBody>
      </p:sp>
      <p:sp>
        <p:nvSpPr>
          <p:cNvPr id="282633" name="Rectangle 9">
            <a:extLst>
              <a:ext uri="{FF2B5EF4-FFF2-40B4-BE49-F238E27FC236}">
                <a16:creationId xmlns:a16="http://schemas.microsoft.com/office/drawing/2014/main" id="{9857BE0F-93A4-4823-9C0D-3874B738C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+1</a:t>
            </a:r>
            <a:r>
              <a:rPr lang="en-US" altLang="en-US" sz="32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 …</a:t>
            </a: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29  16  47          35  36         129  25 2501          65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    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    t</a:t>
            </a:r>
            <a:r>
              <a:rPr lang="en-US" altLang="en-US" sz="1600" b="0" i="0"/>
              <a:t>                                                    attempts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Where would you store:  16, 14,  99, 127 ?</a:t>
            </a:r>
            <a:endParaRPr lang="en-US" altLang="en-US" sz="3200" b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4E9AF7A4-A2BA-4BB8-A3FE-AA96C89B4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Quadratic Probing</a:t>
            </a:r>
          </a:p>
        </p:txBody>
      </p:sp>
      <p:sp>
        <p:nvSpPr>
          <p:cNvPr id="305155" name="Rectangle 3">
            <a:extLst>
              <a:ext uri="{FF2B5EF4-FFF2-40B4-BE49-F238E27FC236}">
                <a16:creationId xmlns:a16="http://schemas.microsoft.com/office/drawing/2014/main" id="{4EA153B2-4644-4A60-BCAA-69DA58E61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+1</a:t>
            </a:r>
            <a:r>
              <a:rPr lang="en-US" altLang="en-US" sz="32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 …</a:t>
            </a: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29  16  47  14      35  36         129  25 2501          65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                                                       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t+1         t+4                                            t     </a:t>
            </a:r>
            <a:r>
              <a:rPr lang="en-US" altLang="en-US" sz="1600" b="0" i="0"/>
              <a:t>                                                    attempts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Where would you store:  14,  99, 127 ?</a:t>
            </a:r>
            <a:endParaRPr lang="en-US" altLang="en-US" sz="3200" b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79F60B0C-FA8C-4336-B57A-8F34FA7B1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Quadratic Probing</a:t>
            </a:r>
          </a:p>
        </p:txBody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298F1EB4-3B8D-4997-8F35-60F2E1FD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+1</a:t>
            </a:r>
            <a:r>
              <a:rPr lang="en-US" altLang="en-US" sz="32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i="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N …</a:t>
            </a: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29  16  47  14      35  36         129  25 2501      99  65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                                                   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                                    t t+1          t+4</a:t>
            </a:r>
          </a:p>
          <a:p>
            <a:pPr eaLnBrk="1" hangingPunct="1">
              <a:defRPr/>
            </a:pPr>
            <a:r>
              <a:rPr lang="en-US" altLang="en-US" sz="1600" b="0" i="0">
                <a:sym typeface="Symbol" pitchFamily="18" charset="2"/>
              </a:rPr>
              <a:t>                                         attempts   </a:t>
            </a:r>
            <a:r>
              <a:rPr lang="en-US" altLang="en-US" sz="1600" b="0" i="0"/>
              <a:t>                                                                             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solidFill>
                  <a:srgbClr val="FF0000"/>
                </a:solidFill>
                <a:latin typeface="Times New Roman" pitchFamily="18" charset="0"/>
              </a:rPr>
              <a:t>Where would you store:  99, 127 ?</a:t>
            </a:r>
            <a:endParaRPr lang="en-US" altLang="en-US" sz="3200" b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1026">
            <a:extLst>
              <a:ext uri="{FF2B5EF4-FFF2-40B4-BE49-F238E27FC236}">
                <a16:creationId xmlns:a16="http://schemas.microsoft.com/office/drawing/2014/main" id="{4B2D8D22-D5FE-4F83-9293-30CE39559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Goal</a:t>
            </a:r>
          </a:p>
        </p:txBody>
      </p:sp>
      <p:sp>
        <p:nvSpPr>
          <p:cNvPr id="274435" name="Rectangle 1027">
            <a:extLst>
              <a:ext uri="{FF2B5EF4-FFF2-40B4-BE49-F238E27FC236}">
                <a16:creationId xmlns:a16="http://schemas.microsoft.com/office/drawing/2014/main" id="{0C30F931-5863-448C-895B-A8E8073C9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n-US" altLang="en-US" sz="3200" b="0" i="0" dirty="0">
                <a:latin typeface="Times New Roman" pitchFamily="18" charset="0"/>
              </a:rPr>
              <a:t>Develop a structure that will allow user to insert/delete/find records in </a:t>
            </a:r>
          </a:p>
          <a:p>
            <a:pPr algn="ctr" eaLnBrk="1" hangingPunct="1">
              <a:defRPr/>
            </a:pP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constant average time</a:t>
            </a:r>
          </a:p>
          <a:p>
            <a:pPr algn="ctr" eaLnBrk="1" hangingPunct="1">
              <a:defRPr/>
            </a:pP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>
              <a:buFontTx/>
              <a:buChar char="–"/>
              <a:defRPr/>
            </a:pPr>
            <a:r>
              <a:rPr lang="en-US" altLang="en-US" sz="2800" b="0" i="0" dirty="0">
                <a:latin typeface="Times New Roman" pitchFamily="18" charset="0"/>
              </a:rPr>
              <a:t>structure will be a table (relatively small)</a:t>
            </a:r>
          </a:p>
          <a:p>
            <a:pPr lvl="1" eaLnBrk="1" hangingPunct="1">
              <a:buFontTx/>
              <a:buChar char="–"/>
              <a:defRPr/>
            </a:pPr>
            <a:r>
              <a:rPr lang="en-US" altLang="en-US" sz="2800" b="0" i="0" dirty="0">
                <a:latin typeface="Times New Roman" pitchFamily="18" charset="0"/>
              </a:rPr>
              <a:t>table completely contained in memory</a:t>
            </a:r>
          </a:p>
          <a:p>
            <a:pPr lvl="1" eaLnBrk="1" hangingPunct="1">
              <a:buFontTx/>
              <a:buChar char="–"/>
              <a:defRPr/>
            </a:pPr>
            <a:r>
              <a:rPr lang="en-US" altLang="en-US" sz="2800" b="0" i="0" dirty="0">
                <a:latin typeface="Times New Roman" pitchFamily="18" charset="0"/>
              </a:rPr>
              <a:t>implemented by an array</a:t>
            </a:r>
          </a:p>
          <a:p>
            <a:pPr lvl="1" eaLnBrk="1" hangingPunct="1">
              <a:buFontTx/>
              <a:buChar char="–"/>
              <a:defRPr/>
            </a:pPr>
            <a:r>
              <a:rPr lang="en-US" altLang="en-US" sz="2800" b="0" i="0" dirty="0">
                <a:latin typeface="Times New Roman" pitchFamily="18" charset="0"/>
              </a:rPr>
              <a:t>capitalizes on ability to access any element of the array in 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constant</a:t>
            </a:r>
            <a:r>
              <a:rPr lang="en-US" altLang="en-US" sz="2800" b="0" dirty="0">
                <a:latin typeface="Times New Roman" pitchFamily="18" charset="0"/>
              </a:rPr>
              <a:t> </a:t>
            </a:r>
            <a:r>
              <a:rPr lang="en-US" altLang="en-US" sz="2800" b="0" i="0" dirty="0">
                <a:latin typeface="Times New Roman" pitchFamily="18" charset="0"/>
              </a:rPr>
              <a:t>time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0FC17CE1-6AB0-4F32-8DBF-0C97456C4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Quadratic Probing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03282BCF-1FBE-4AEF-A50C-EDBE5F39A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+1</a:t>
            </a:r>
            <a:r>
              <a:rPr lang="en-US" altLang="en-US" sz="3200" b="0" i="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i="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 …</a:t>
            </a: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29  16  47  14      35  36 127     129  25  2501     99  65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                                    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                                 t 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                              attempts   </a:t>
            </a:r>
            <a:r>
              <a:rPr lang="en-US" altLang="en-US" sz="1600" b="0" i="0" dirty="0"/>
              <a:t>                                                                             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>
            <a:extLst>
              <a:ext uri="{FF2B5EF4-FFF2-40B4-BE49-F238E27FC236}">
                <a16:creationId xmlns:a16="http://schemas.microsoft.com/office/drawing/2014/main" id="{90369707-88D0-4F39-B776-A0FDE5510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Quadratic Probing</a:t>
            </a:r>
          </a:p>
        </p:txBody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004B1D9A-7B37-4866-875E-E7E625045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n-US" altLang="en-US" sz="3200" b="0" i="0">
                <a:latin typeface="Times New Roman" pitchFamily="18" charset="0"/>
              </a:rPr>
              <a:t>Tends to distribute keys better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3200" b="0" i="0">
                <a:latin typeface="Times New Roman" pitchFamily="18" charset="0"/>
              </a:rPr>
              <a:t>Alleviates problem of clustering</a:t>
            </a:r>
            <a:endParaRPr lang="en-US" altLang="en-US" sz="3200" b="0" i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FF621778-7BC5-4185-88BD-B34C2EC06F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Handling Collisions</a:t>
            </a:r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23FD6054-ED81-4E54-9EB2-85A2AE9743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</a:rPr>
              <a:t>Double Hashing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4F45D84B-27C4-4963-96E3-B9BAEB2CC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Double Hashing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9AB206DA-ADB4-4AD7-AB44-572FB8B94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Let key </a:t>
            </a:r>
            <a:r>
              <a:rPr lang="en-US" altLang="en-US" sz="3200" b="0" dirty="0">
                <a:latin typeface="Times New Roman" pitchFamily="18" charset="0"/>
              </a:rPr>
              <a:t>x</a:t>
            </a:r>
            <a:r>
              <a:rPr lang="en-US" altLang="en-US" sz="3200" b="0" i="0" dirty="0">
                <a:latin typeface="Times New Roman" pitchFamily="18" charset="0"/>
              </a:rPr>
              <a:t> be stored in element </a:t>
            </a:r>
            <a:r>
              <a:rPr lang="en-US" altLang="en-US" sz="3200" b="0" dirty="0">
                <a:latin typeface="Times New Roman" pitchFamily="18" charset="0"/>
              </a:rPr>
              <a:t>f(x)=t </a:t>
            </a:r>
            <a:r>
              <a:rPr lang="en-US" altLang="en-US" sz="3200" b="0" i="0" dirty="0">
                <a:latin typeface="Times New Roman" pitchFamily="18" charset="0"/>
              </a:rPr>
              <a:t>of the array</a:t>
            </a:r>
          </a:p>
          <a:p>
            <a:pPr eaLnBrk="1" hangingPunct="1">
              <a:defRPr/>
            </a:pP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47          35  36         129  25 2501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            </a:t>
            </a:r>
            <a:r>
              <a:rPr lang="en-US" altLang="en-US" sz="1600" b="0" i="0" dirty="0">
                <a:solidFill>
                  <a:srgbClr val="FF0000"/>
                </a:solidFill>
              </a:rPr>
              <a:t>65</a:t>
            </a:r>
            <a:r>
              <a:rPr lang="en-US" altLang="en-US" sz="1600" b="0" i="0" dirty="0"/>
              <a:t>(?)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What do you do in case of a collision?</a:t>
            </a:r>
          </a:p>
          <a:p>
            <a:pPr lvl="1" eaLnBrk="1" hangingPunct="1">
              <a:defRPr/>
            </a:pP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Define a second hash function 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en-US" sz="2800" b="0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(x)=d</a:t>
            </a: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.  Attempt to store key in array elements (</a:t>
            </a:r>
            <a:r>
              <a:rPr lang="en-US" altLang="en-US" sz="2800" b="0" dirty="0" err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 dirty="0" err="1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altLang="en-US" sz="2800" b="0" dirty="0" err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, (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+3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28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2800" b="0" dirty="0">
                <a:solidFill>
                  <a:srgbClr val="FF0000"/>
                </a:solidFill>
                <a:latin typeface="Times New Roman" pitchFamily="18" charset="0"/>
              </a:rPr>
              <a:t>N …</a:t>
            </a: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until you find an empty slot.</a:t>
            </a:r>
          </a:p>
          <a:p>
            <a:pPr lvl="1" eaLnBrk="1" hangingPunct="1">
              <a:defRPr/>
            </a:pPr>
            <a:endParaRPr lang="en-US" altLang="en-US" sz="2800" b="0" dirty="0"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2800" b="0" i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>
            <a:extLst>
              <a:ext uri="{FF2B5EF4-FFF2-40B4-BE49-F238E27FC236}">
                <a16:creationId xmlns:a16="http://schemas.microsoft.com/office/drawing/2014/main" id="{6E9914B4-B783-42DA-BE69-812EBAE6E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Double Hashing</a:t>
            </a:r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A0C268B7-4B86-4643-8181-4396142A2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Collision Resolution Strategy</a:t>
            </a:r>
          </a:p>
          <a:p>
            <a:pPr lvl="1" eaLnBrk="1" hangingPunct="1">
              <a:defRPr/>
            </a:pPr>
            <a:r>
              <a:rPr lang="en-US" altLang="en-US" dirty="0"/>
              <a:t>Apply if hash function produces collision</a:t>
            </a:r>
          </a:p>
          <a:p>
            <a:pPr eaLnBrk="1" hangingPunct="1">
              <a:defRPr/>
            </a:pPr>
            <a:r>
              <a:rPr lang="en-US" altLang="en-US" dirty="0"/>
              <a:t>Typical second hash function</a:t>
            </a:r>
          </a:p>
          <a:p>
            <a:pPr lvl="1" algn="ctr" eaLnBrk="1" hangingPunct="1">
              <a:buFontTx/>
              <a:buNone/>
              <a:defRPr/>
            </a:pPr>
            <a:r>
              <a:rPr lang="en-US" altLang="en-US" sz="3200" i="1" dirty="0"/>
              <a:t>f</a:t>
            </a:r>
            <a:r>
              <a:rPr lang="en-US" altLang="en-US" sz="3200" i="1" baseline="-25000" dirty="0"/>
              <a:t>2</a:t>
            </a:r>
            <a:r>
              <a:rPr lang="en-US" altLang="en-US" sz="3200" i="1" dirty="0"/>
              <a:t>(x)=R </a:t>
            </a:r>
            <a:r>
              <a:rPr lang="en-US" altLang="en-US" sz="3200" i="1" dirty="0">
                <a:cs typeface="Times New Roman" pitchFamily="18" charset="0"/>
              </a:rPr>
              <a:t>− </a:t>
            </a:r>
            <a:r>
              <a:rPr lang="en-US" altLang="en-US" sz="3200" dirty="0">
                <a:cs typeface="Times New Roman" pitchFamily="18" charset="0"/>
              </a:rPr>
              <a:t>( </a:t>
            </a:r>
            <a:r>
              <a:rPr lang="en-US" altLang="en-US" sz="3200" i="1" dirty="0">
                <a:cs typeface="Times New Roman" pitchFamily="18" charset="0"/>
              </a:rPr>
              <a:t>x % R</a:t>
            </a:r>
            <a:r>
              <a:rPr lang="en-US" altLang="en-US" sz="3200" dirty="0">
                <a:cs typeface="Times New Roman" pitchFamily="18" charset="0"/>
              </a:rPr>
              <a:t> )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3200" dirty="0">
                <a:cs typeface="Times New Roman" pitchFamily="18" charset="0"/>
              </a:rPr>
              <a:t>where </a:t>
            </a:r>
            <a:r>
              <a:rPr lang="en-US" altLang="en-US" sz="3200" i="1" dirty="0">
                <a:cs typeface="Times New Roman" pitchFamily="18" charset="0"/>
              </a:rPr>
              <a:t>R </a:t>
            </a:r>
            <a:r>
              <a:rPr lang="en-US" altLang="en-US" sz="3200" dirty="0">
                <a:cs typeface="Times New Roman" pitchFamily="18" charset="0"/>
              </a:rPr>
              <a:t>is a prime number, </a:t>
            </a:r>
            <a:r>
              <a:rPr lang="en-US" altLang="en-US" sz="3200" i="1" dirty="0">
                <a:cs typeface="Times New Roman" pitchFamily="18" charset="0"/>
              </a:rPr>
              <a:t>R &lt; N</a:t>
            </a:r>
            <a:endParaRPr lang="en-US" altLang="en-US" sz="3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8D84DEB6-101E-426B-AC3D-D43398D96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Double Hashing</a:t>
            </a:r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id="{10BB6D78-F7D3-43DA-B966-8B7D4B229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4538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 dirty="0">
                <a:cs typeface="Arial" charset="0"/>
              </a:rPr>
              <a:t>Where do you store 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65</a:t>
            </a:r>
            <a:r>
              <a:rPr lang="en-US" altLang="en-US" b="0" dirty="0">
                <a:cs typeface="Arial" charset="0"/>
              </a:rPr>
              <a:t> </a:t>
            </a:r>
            <a:r>
              <a:rPr lang="en-US" altLang="en-US" b="0" i="0" dirty="0">
                <a:cs typeface="Arial" charset="0"/>
              </a:rPr>
              <a:t>?  </a:t>
            </a:r>
            <a:r>
              <a:rPr lang="en-US" altLang="en-US" b="0" dirty="0">
                <a:cs typeface="Arial" charset="0"/>
              </a:rPr>
              <a:t>f(65)=t=5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800" b="0" dirty="0">
                <a:cs typeface="Arial" charset="0"/>
              </a:rPr>
              <a:t>Collision at 5 means apply double hashing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 dirty="0">
                <a:cs typeface="Arial" charset="0"/>
              </a:rPr>
              <a:t>Let  </a:t>
            </a:r>
            <a:r>
              <a:rPr lang="en-US" altLang="en-US" b="0" dirty="0">
                <a:cs typeface="Arial" charset="0"/>
              </a:rPr>
              <a:t>f</a:t>
            </a:r>
            <a:r>
              <a:rPr lang="en-US" altLang="en-US" b="0" baseline="-25000" dirty="0">
                <a:cs typeface="Arial" charset="0"/>
              </a:rPr>
              <a:t>2</a:t>
            </a:r>
            <a:r>
              <a:rPr lang="en-US" altLang="en-US" b="0" dirty="0">
                <a:cs typeface="Arial" charset="0"/>
              </a:rPr>
              <a:t>(x)= </a:t>
            </a:r>
            <a:r>
              <a:rPr lang="en-US" altLang="en-US" b="0" i="0" dirty="0">
                <a:cs typeface="Arial" charset="0"/>
              </a:rPr>
              <a:t>11</a:t>
            </a:r>
            <a:r>
              <a:rPr lang="en-US" altLang="en-US" b="0" dirty="0">
                <a:cs typeface="Arial" charset="0"/>
              </a:rPr>
              <a:t> </a:t>
            </a:r>
            <a:r>
              <a:rPr lang="en-US" altLang="en-US" b="0" dirty="0">
                <a:cs typeface="Times New Roman" pitchFamily="18" charset="0"/>
              </a:rPr>
              <a:t>− </a:t>
            </a:r>
            <a:r>
              <a:rPr lang="en-US" altLang="en-US" b="0" i="0" dirty="0">
                <a:cs typeface="Times New Roman" pitchFamily="18" charset="0"/>
              </a:rPr>
              <a:t>(</a:t>
            </a:r>
            <a:r>
              <a:rPr lang="en-US" altLang="en-US" b="0" dirty="0">
                <a:cs typeface="Times New Roman" pitchFamily="18" charset="0"/>
              </a:rPr>
              <a:t>x % </a:t>
            </a:r>
            <a:r>
              <a:rPr lang="en-US" altLang="en-US" b="0" i="0" dirty="0">
                <a:cs typeface="Times New Roman" pitchFamily="18" charset="0"/>
              </a:rPr>
              <a:t>11)          </a:t>
            </a:r>
            <a:r>
              <a:rPr lang="en-US" altLang="en-US" b="0" dirty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en-US" altLang="en-US" b="0" baseline="-25000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(65)=d=1</a:t>
            </a:r>
            <a:endParaRPr lang="en-US" altLang="en-US" b="0" baseline="-25000" dirty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 dirty="0">
                <a:cs typeface="Times New Roman" pitchFamily="18" charset="0"/>
              </a:rPr>
              <a:t>Note:  </a:t>
            </a:r>
            <a:r>
              <a:rPr lang="en-US" altLang="en-US" b="0" dirty="0">
                <a:cs typeface="Times New Roman" pitchFamily="18" charset="0"/>
              </a:rPr>
              <a:t>R=</a:t>
            </a:r>
            <a:r>
              <a:rPr lang="en-US" altLang="en-US" b="0" i="0" dirty="0">
                <a:cs typeface="Times New Roman" pitchFamily="18" charset="0"/>
              </a:rPr>
              <a:t>11, </a:t>
            </a:r>
            <a:r>
              <a:rPr lang="en-US" altLang="en-US" b="0" dirty="0">
                <a:cs typeface="Times New Roman" pitchFamily="18" charset="0"/>
              </a:rPr>
              <a:t>N</a:t>
            </a:r>
            <a:r>
              <a:rPr lang="en-US" altLang="en-US" b="0" i="0" dirty="0">
                <a:cs typeface="Times New Roman" pitchFamily="18" charset="0"/>
              </a:rPr>
              <a:t>=15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 dirty="0">
                <a:solidFill>
                  <a:srgbClr val="FF0000"/>
                </a:solidFill>
                <a:cs typeface="Arial" charset="0"/>
              </a:rPr>
              <a:t>Attempt to store key in array elements (</a:t>
            </a:r>
            <a:r>
              <a:rPr lang="en-US" altLang="en-US" b="0" dirty="0" err="1">
                <a:solidFill>
                  <a:srgbClr val="FF0000"/>
                </a:solidFill>
                <a:cs typeface="Arial" charset="0"/>
              </a:rPr>
              <a:t>t</a:t>
            </a:r>
            <a:r>
              <a:rPr lang="en-US" altLang="en-US" b="0" i="0" dirty="0" err="1">
                <a:solidFill>
                  <a:srgbClr val="FF0000"/>
                </a:solidFill>
                <a:cs typeface="Arial" charset="0"/>
              </a:rPr>
              <a:t>+</a:t>
            </a:r>
            <a:r>
              <a:rPr lang="en-US" altLang="en-US" b="0" dirty="0" err="1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altLang="en-US" b="0" i="0" dirty="0">
                <a:solidFill>
                  <a:srgbClr val="FF0000"/>
                </a:solidFill>
                <a:cs typeface="Arial" charset="0"/>
              </a:rPr>
              <a:t>)%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N, </a:t>
            </a:r>
            <a:r>
              <a:rPr lang="en-US" altLang="en-US" b="0" i="0" dirty="0">
                <a:solidFill>
                  <a:srgbClr val="FF0000"/>
                </a:solidFill>
                <a:cs typeface="Arial" charset="0"/>
              </a:rPr>
              <a:t>(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t</a:t>
            </a:r>
            <a:r>
              <a:rPr lang="en-US" altLang="en-US" b="0" i="0" dirty="0">
                <a:solidFill>
                  <a:srgbClr val="FF0000"/>
                </a:solidFill>
                <a:cs typeface="Arial" charset="0"/>
              </a:rPr>
              <a:t>+2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altLang="en-US" b="0" i="0" dirty="0">
                <a:solidFill>
                  <a:srgbClr val="FF0000"/>
                </a:solidFill>
                <a:cs typeface="Arial" charset="0"/>
              </a:rPr>
              <a:t>)%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altLang="en-US" b="0" i="0" dirty="0">
                <a:solidFill>
                  <a:srgbClr val="FF0000"/>
                </a:solidFill>
                <a:cs typeface="Arial" charset="0"/>
              </a:rPr>
              <a:t>, (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t</a:t>
            </a:r>
            <a:r>
              <a:rPr lang="en-US" altLang="en-US" b="0" i="0" dirty="0">
                <a:solidFill>
                  <a:srgbClr val="FF0000"/>
                </a:solidFill>
                <a:cs typeface="Arial" charset="0"/>
              </a:rPr>
              <a:t>+3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altLang="en-US" b="0" i="0" dirty="0">
                <a:solidFill>
                  <a:srgbClr val="FF0000"/>
                </a:solidFill>
                <a:cs typeface="Arial" charset="0"/>
              </a:rPr>
              <a:t>)%</a:t>
            </a:r>
            <a:r>
              <a:rPr lang="en-US" altLang="en-US" b="0" dirty="0">
                <a:solidFill>
                  <a:srgbClr val="FF0000"/>
                </a:solidFill>
                <a:cs typeface="Arial" charset="0"/>
              </a:rPr>
              <a:t>N …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 dirty="0">
                <a:cs typeface="Arial" charset="0"/>
              </a:rPr>
              <a:t>Array: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0" i="0" dirty="0">
                <a:latin typeface="Courier New" pitchFamily="49" charset="0"/>
                <a:cs typeface="Arial" charset="0"/>
              </a:rPr>
              <a:t>0   1   2   3   4   5   6   7   8   9  10   11  12  13	14         	   47   	35  36  65     129  25  2501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0" i="0" dirty="0">
                <a:latin typeface="Courier New" pitchFamily="49" charset="0"/>
                <a:cs typeface="Arial" charset="0"/>
              </a:rPr>
              <a:t>                    </a:t>
            </a:r>
            <a:r>
              <a:rPr lang="en-US" altLang="en-US" sz="1600" b="0" i="0" dirty="0">
                <a:latin typeface="Courier New" pitchFamily="49" charset="0"/>
                <a:cs typeface="Arial" charset="0"/>
                <a:sym typeface="Symbol" pitchFamily="18" charset="2"/>
              </a:rPr>
              <a:t>  </a:t>
            </a:r>
            <a:r>
              <a:rPr lang="en-US" altLang="en-US" sz="1600" b="0" i="0" dirty="0">
                <a:latin typeface="Courier New" pitchFamily="49" charset="0"/>
                <a:cs typeface="Arial" charset="0"/>
              </a:rPr>
              <a:t> </a:t>
            </a:r>
            <a:r>
              <a:rPr lang="en-US" altLang="en-US" sz="1600" b="0" i="0" dirty="0">
                <a:latin typeface="Courier New" pitchFamily="49" charset="0"/>
                <a:cs typeface="Arial" charset="0"/>
                <a:sym typeface="Symbol" pitchFamily="18" charset="2"/>
              </a:rPr>
              <a:t>   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0" i="0" dirty="0">
                <a:latin typeface="Courier New" pitchFamily="49" charset="0"/>
                <a:cs typeface="Arial" charset="0"/>
              </a:rPr>
              <a:t>                    t    t=(t+2)%15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b="0" i="0" dirty="0">
                <a:latin typeface="Courier New" pitchFamily="49" charset="0"/>
                <a:cs typeface="Arial" charset="0"/>
              </a:rPr>
              <a:t>                         attempts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US" altLang="en-US" b="0" dirty="0"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US" altLang="en-US" b="0" i="0" dirty="0">
              <a:solidFill>
                <a:srgbClr val="FF0000"/>
              </a:solidFill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endParaRPr lang="en-US" altLang="en-US" b="0" i="0" dirty="0">
              <a:cs typeface="Arial" charset="0"/>
            </a:endParaRPr>
          </a:p>
        </p:txBody>
      </p:sp>
      <p:sp>
        <p:nvSpPr>
          <p:cNvPr id="38916" name="TextBox 1">
            <a:extLst>
              <a:ext uri="{FF2B5EF4-FFF2-40B4-BE49-F238E27FC236}">
                <a16:creationId xmlns:a16="http://schemas.microsoft.com/office/drawing/2014/main" id="{0CA5A2D9-3194-47B9-A04B-386E2758D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548313"/>
            <a:ext cx="523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latin typeface="Courier New" panose="02070309020205020404" pitchFamily="49" charset="0"/>
                <a:cs typeface="Arial" panose="020B0604020202020204" pitchFamily="34" charset="0"/>
              </a:rPr>
              <a:t>t=(t+d)%15=(t+1)%15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C98B40D2-76C0-4541-9209-1B4F6A070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Double Hashing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E06E8307-EA4D-4BF4-8089-C3C536089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 err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 err="1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altLang="en-US" sz="3200" b="0" dirty="0" err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…</a:t>
            </a:r>
          </a:p>
          <a:p>
            <a:pPr eaLnBrk="1" hangingPunct="1">
              <a:defRPr/>
            </a:pPr>
            <a:r>
              <a:rPr lang="en-US" altLang="en-US" sz="3200" b="0" dirty="0">
                <a:latin typeface="Times New Roman" pitchFamily="18" charset="0"/>
              </a:rPr>
              <a:t>f</a:t>
            </a:r>
            <a:r>
              <a:rPr lang="en-US" altLang="en-US" sz="3200" b="0" baseline="-25000" dirty="0">
                <a:latin typeface="Times New Roman" pitchFamily="18" charset="0"/>
              </a:rPr>
              <a:t>2</a:t>
            </a:r>
            <a:r>
              <a:rPr lang="en-US" altLang="en-US" sz="3200" b="0" dirty="0">
                <a:latin typeface="Times New Roman" pitchFamily="18" charset="0"/>
              </a:rPr>
              <a:t>(x)= </a:t>
            </a:r>
            <a:r>
              <a:rPr lang="en-US" altLang="en-US" sz="3200" b="0" i="0" dirty="0">
                <a:latin typeface="Times New Roman" pitchFamily="18" charset="0"/>
              </a:rPr>
              <a:t>11</a:t>
            </a:r>
            <a:r>
              <a:rPr lang="en-US" altLang="en-US" sz="3200" b="0" dirty="0">
                <a:latin typeface="Times New Roman" pitchFamily="18" charset="0"/>
              </a:rPr>
              <a:t> 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x %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11)          </a:t>
            </a:r>
            <a:r>
              <a:rPr lang="en-US" altLang="en-US" sz="3200" b="0" strike="sngStrik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3200" b="0" strike="sngStrike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strike="sngStrike" dirty="0">
                <a:solidFill>
                  <a:srgbClr val="FF0000"/>
                </a:solidFill>
                <a:latin typeface="Times New Roman" pitchFamily="18" charset="0"/>
              </a:rPr>
              <a:t>(29)=d=4</a:t>
            </a:r>
            <a:endParaRPr lang="en-US" altLang="en-US" sz="3200" b="0" strike="sngStrike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tabLst>
                <a:tab pos="576263" algn="l"/>
              </a:tabLst>
              <a:defRPr/>
            </a:pPr>
            <a:r>
              <a:rPr lang="en-US" altLang="en-US" sz="2800" b="0" i="0" dirty="0">
                <a:latin typeface="Times New Roman" pitchFamily="18" charset="0"/>
              </a:rPr>
              <a:t>	But  </a:t>
            </a:r>
            <a:r>
              <a:rPr lang="en-US" altLang="en-US" sz="2800" b="0" dirty="0">
                <a:latin typeface="Times New Roman" pitchFamily="18" charset="0"/>
              </a:rPr>
              <a:t>f(29)= </a:t>
            </a:r>
            <a:r>
              <a:rPr lang="en-US" altLang="en-US" sz="2800" b="0" i="0" dirty="0">
                <a:latin typeface="Times New Roman" pitchFamily="18" charset="0"/>
              </a:rPr>
              <a:t>14    =&gt; No collision =&gt; No </a:t>
            </a:r>
            <a:r>
              <a:rPr lang="en-US" altLang="en-US" sz="2800" b="0" dirty="0">
                <a:latin typeface="Times New Roman" pitchFamily="18" charset="0"/>
              </a:rPr>
              <a:t>f</a:t>
            </a:r>
            <a:r>
              <a:rPr lang="en-US" altLang="en-US" sz="2800" b="0" baseline="-25000" dirty="0">
                <a:latin typeface="Times New Roman" pitchFamily="18" charset="0"/>
              </a:rPr>
              <a:t>2 </a:t>
            </a:r>
            <a:r>
              <a:rPr lang="en-US" altLang="en-US" sz="2800" b="0" dirty="0">
                <a:latin typeface="Times New Roman" pitchFamily="18" charset="0"/>
              </a:rPr>
              <a:t>this time</a:t>
            </a:r>
            <a:endParaRPr lang="en-US" altLang="en-US" sz="28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47          35  36  65     129  25 2501          29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      </a:t>
            </a:r>
            <a:r>
              <a:rPr lang="en-US" altLang="en-US" sz="1600" b="0" i="0" dirty="0"/>
              <a:t>                                                        </a:t>
            </a:r>
            <a:r>
              <a:rPr lang="en-US" altLang="en-US" sz="1600" b="0" i="0" dirty="0">
                <a:sym typeface="Symbol" pitchFamily="18" charset="2"/>
              </a:rPr>
              <a:t>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                                                              t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                                            attempt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29, 16, 14,  99,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940" name="Oval 1">
            <a:extLst>
              <a:ext uri="{FF2B5EF4-FFF2-40B4-BE49-F238E27FC236}">
                <a16:creationId xmlns:a16="http://schemas.microsoft.com/office/drawing/2014/main" id="{CCCBD576-CF49-4684-829A-395260CB8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562600"/>
            <a:ext cx="533400" cy="533400"/>
          </a:xfrm>
          <a:prstGeom prst="ellipse">
            <a:avLst/>
          </a:prstGeom>
          <a:solidFill>
            <a:schemeClr val="bg2">
              <a:alpha val="14117"/>
            </a:schemeClr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4">
            <a:extLst>
              <a:ext uri="{FF2B5EF4-FFF2-40B4-BE49-F238E27FC236}">
                <a16:creationId xmlns:a16="http://schemas.microsoft.com/office/drawing/2014/main" id="{905DDF48-96E8-4543-86A2-587ABF68D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Double Hashing</a:t>
            </a:r>
          </a:p>
        </p:txBody>
      </p:sp>
      <p:sp>
        <p:nvSpPr>
          <p:cNvPr id="302085" name="Rectangle 5">
            <a:extLst>
              <a:ext uri="{FF2B5EF4-FFF2-40B4-BE49-F238E27FC236}">
                <a16:creationId xmlns:a16="http://schemas.microsoft.com/office/drawing/2014/main" id="{C3F62112-B661-433A-9AA2-21954E723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latin typeface="Times New Roman" pitchFamily="18" charset="0"/>
              </a:rPr>
              <a:t>,</a:t>
            </a:r>
            <a:r>
              <a:rPr lang="en-US" altLang="en-US" sz="3200" b="0" dirty="0">
                <a:latin typeface="Times New Roman" pitchFamily="18" charset="0"/>
              </a:rPr>
              <a:t> </a:t>
            </a:r>
            <a:r>
              <a:rPr lang="en-US" altLang="en-US" sz="3200" b="0" i="0" dirty="0"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 err="1">
                <a:latin typeface="Times New Roman" pitchFamily="18" charset="0"/>
              </a:rPr>
              <a:t>t</a:t>
            </a:r>
            <a:r>
              <a:rPr lang="en-US" altLang="en-US" sz="3200" b="0" i="0" dirty="0" err="1">
                <a:latin typeface="Times New Roman" pitchFamily="18" charset="0"/>
              </a:rPr>
              <a:t>+</a:t>
            </a:r>
            <a:r>
              <a:rPr lang="en-US" altLang="en-US" sz="3200" b="0" dirty="0" err="1">
                <a:latin typeface="Times New Roman" pitchFamily="18" charset="0"/>
              </a:rPr>
              <a:t>d</a:t>
            </a:r>
            <a:r>
              <a:rPr lang="en-US" altLang="en-US" sz="3200" b="0" i="0" dirty="0">
                <a:latin typeface="Times New Roman" pitchFamily="18" charset="0"/>
              </a:rPr>
              <a:t>)%</a:t>
            </a:r>
            <a:r>
              <a:rPr lang="en-US" altLang="en-US" sz="3200" b="0" dirty="0">
                <a:latin typeface="Times New Roman" pitchFamily="18" charset="0"/>
              </a:rPr>
              <a:t>N, </a:t>
            </a:r>
            <a:r>
              <a:rPr lang="en-US" altLang="en-US" sz="3200" b="0" i="0" dirty="0">
                <a:latin typeface="Times New Roman" pitchFamily="18" charset="0"/>
              </a:rPr>
              <a:t>(</a:t>
            </a:r>
            <a:r>
              <a:rPr lang="en-US" altLang="en-US" sz="3200" b="0" dirty="0">
                <a:latin typeface="Times New Roman" pitchFamily="18" charset="0"/>
              </a:rPr>
              <a:t>t</a:t>
            </a:r>
            <a:r>
              <a:rPr lang="en-US" altLang="en-US" sz="3200" b="0" i="0" dirty="0">
                <a:latin typeface="Times New Roman" pitchFamily="18" charset="0"/>
              </a:rPr>
              <a:t>+2</a:t>
            </a:r>
            <a:r>
              <a:rPr lang="en-US" altLang="en-US" sz="3200" b="0" dirty="0">
                <a:latin typeface="Times New Roman" pitchFamily="18" charset="0"/>
              </a:rPr>
              <a:t>d</a:t>
            </a:r>
            <a:r>
              <a:rPr lang="en-US" altLang="en-US" sz="3200" b="0" i="0" dirty="0">
                <a:latin typeface="Times New Roman" pitchFamily="18" charset="0"/>
              </a:rPr>
              <a:t>)%</a:t>
            </a:r>
            <a:r>
              <a:rPr lang="en-US" altLang="en-US" sz="3200" b="0" dirty="0">
                <a:latin typeface="Times New Roman" pitchFamily="18" charset="0"/>
              </a:rPr>
              <a:t>N</a:t>
            </a:r>
            <a:r>
              <a:rPr lang="en-US" altLang="en-US" sz="3200" b="0" i="0" dirty="0">
                <a:latin typeface="Times New Roman" pitchFamily="18" charset="0"/>
              </a:rPr>
              <a:t> </a:t>
            </a:r>
            <a:r>
              <a:rPr lang="en-US" altLang="en-US" sz="3200" b="0" dirty="0">
                <a:latin typeface="Times New Roman" pitchFamily="18" charset="0"/>
              </a:rPr>
              <a:t>…</a:t>
            </a: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Let  </a:t>
            </a:r>
            <a:r>
              <a:rPr lang="en-US" altLang="en-US" sz="3200" b="0" dirty="0">
                <a:latin typeface="Times New Roman" pitchFamily="18" charset="0"/>
              </a:rPr>
              <a:t>f</a:t>
            </a:r>
            <a:r>
              <a:rPr lang="en-US" altLang="en-US" sz="3200" b="0" baseline="-25000" dirty="0">
                <a:latin typeface="Times New Roman" pitchFamily="18" charset="0"/>
              </a:rPr>
              <a:t>2</a:t>
            </a:r>
            <a:r>
              <a:rPr lang="en-US" altLang="en-US" sz="3200" b="0" dirty="0">
                <a:latin typeface="Times New Roman" pitchFamily="18" charset="0"/>
              </a:rPr>
              <a:t>(x)= </a:t>
            </a:r>
            <a:r>
              <a:rPr lang="en-US" altLang="en-US" sz="3200" b="0" i="0" dirty="0">
                <a:latin typeface="Times New Roman" pitchFamily="18" charset="0"/>
              </a:rPr>
              <a:t>11</a:t>
            </a:r>
            <a:r>
              <a:rPr lang="en-US" altLang="en-US" sz="3200" b="0" dirty="0">
                <a:latin typeface="Times New Roman" pitchFamily="18" charset="0"/>
              </a:rPr>
              <a:t> 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x %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11)          </a:t>
            </a:r>
            <a:r>
              <a:rPr lang="en-US" altLang="en-US" sz="3200" b="0" strike="sngStrik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3200" b="0" strike="sngStrike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strike="sngStrike" dirty="0">
                <a:solidFill>
                  <a:srgbClr val="FF0000"/>
                </a:solidFill>
                <a:latin typeface="Times New Roman" pitchFamily="18" charset="0"/>
              </a:rPr>
              <a:t>(16)=d=6</a:t>
            </a:r>
            <a:endParaRPr lang="en-US" altLang="en-US" sz="3200" b="0" strike="sngStrike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But  </a:t>
            </a:r>
            <a:r>
              <a:rPr lang="en-US" altLang="en-US" sz="3200" b="0" dirty="0">
                <a:latin typeface="Times New Roman" pitchFamily="18" charset="0"/>
              </a:rPr>
              <a:t>f(16)= </a:t>
            </a:r>
            <a:r>
              <a:rPr lang="en-US" altLang="en-US" sz="3200" b="0" i="0" dirty="0">
                <a:latin typeface="Times New Roman" pitchFamily="18" charset="0"/>
              </a:rPr>
              <a:t>1      =&gt; No collision</a:t>
            </a: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16  47          35  36  65     129  25 2501          29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</a:t>
            </a:r>
            <a:r>
              <a:rPr lang="en-US" altLang="en-US" sz="1600" b="0" i="0" dirty="0">
                <a:sym typeface="Symbol" pitchFamily="18" charset="2"/>
              </a:rPr>
              <a:t>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         t</a:t>
            </a:r>
          </a:p>
          <a:p>
            <a:pPr eaLnBrk="1" hangingPunct="1">
              <a:defRPr/>
            </a:pPr>
            <a:r>
              <a:rPr lang="en-US" altLang="en-US" sz="1600" b="0" i="0" dirty="0"/>
              <a:t>   attempt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16, 14,  99,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64" name="Oval 3">
            <a:extLst>
              <a:ext uri="{FF2B5EF4-FFF2-40B4-BE49-F238E27FC236}">
                <a16:creationId xmlns:a16="http://schemas.microsoft.com/office/drawing/2014/main" id="{28F7079C-FC43-4BF0-94A2-6C6D88E93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562600"/>
            <a:ext cx="533400" cy="533400"/>
          </a:xfrm>
          <a:prstGeom prst="ellipse">
            <a:avLst/>
          </a:prstGeom>
          <a:solidFill>
            <a:schemeClr val="bg2">
              <a:alpha val="14117"/>
            </a:schemeClr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96A899C8-4B47-48DB-89E2-02575E130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Double Hashing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EEE06564-790C-47D3-872B-0EE71FB48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 err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 err="1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altLang="en-US" sz="3200" b="0" dirty="0" err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…</a:t>
            </a: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Let  </a:t>
            </a:r>
            <a:r>
              <a:rPr lang="en-US" altLang="en-US" sz="3200" b="0" dirty="0">
                <a:latin typeface="Times New Roman" pitchFamily="18" charset="0"/>
              </a:rPr>
              <a:t>f</a:t>
            </a:r>
            <a:r>
              <a:rPr lang="en-US" altLang="en-US" sz="3200" b="0" baseline="-25000" dirty="0">
                <a:latin typeface="Times New Roman" pitchFamily="18" charset="0"/>
              </a:rPr>
              <a:t>2</a:t>
            </a:r>
            <a:r>
              <a:rPr lang="en-US" altLang="en-US" sz="3200" b="0" dirty="0">
                <a:latin typeface="Times New Roman" pitchFamily="18" charset="0"/>
              </a:rPr>
              <a:t>(x)= </a:t>
            </a:r>
            <a:r>
              <a:rPr lang="en-US" altLang="en-US" sz="3200" b="0" i="0" dirty="0">
                <a:latin typeface="Times New Roman" pitchFamily="18" charset="0"/>
              </a:rPr>
              <a:t>11</a:t>
            </a:r>
            <a:r>
              <a:rPr lang="en-US" altLang="en-US" sz="3200" b="0" dirty="0">
                <a:latin typeface="Times New Roman" pitchFamily="18" charset="0"/>
              </a:rPr>
              <a:t> 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x %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11)         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3200" b="0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(14)=d=8</a:t>
            </a:r>
            <a:endParaRPr lang="en-US" altLang="en-US" sz="3200" b="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dirty="0">
                <a:latin typeface="Times New Roman" pitchFamily="18" charset="0"/>
              </a:rPr>
              <a:t>       f(14)= </a:t>
            </a:r>
            <a:r>
              <a:rPr lang="en-US" altLang="en-US" sz="3200" b="0" i="0" dirty="0">
                <a:latin typeface="Times New Roman" pitchFamily="18" charset="0"/>
              </a:rPr>
              <a:t>14      =&gt; Collision</a:t>
            </a: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14  16  47          35  36  65     129  25 2501          29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</a:t>
            </a:r>
            <a:r>
              <a:rPr lang="en-US" altLang="en-US" sz="1600" b="0" i="0" dirty="0">
                <a:sym typeface="Symbol" pitchFamily="18" charset="2"/>
              </a:rPr>
              <a:t>                                                       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t+16=(14+16)%15           t+8=(14+8)%15                       t</a:t>
            </a:r>
          </a:p>
          <a:p>
            <a:pPr eaLnBrk="1" hangingPunct="1">
              <a:defRPr/>
            </a:pPr>
            <a:r>
              <a:rPr lang="en-US" altLang="en-US" sz="1600" b="0" i="0" dirty="0"/>
              <a:t>  attempts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14,  99,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988" name="Oval 3">
            <a:extLst>
              <a:ext uri="{FF2B5EF4-FFF2-40B4-BE49-F238E27FC236}">
                <a16:creationId xmlns:a16="http://schemas.microsoft.com/office/drawing/2014/main" id="{B69A3405-CCC1-4D38-BA39-8A14CBD81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562600"/>
            <a:ext cx="533400" cy="533400"/>
          </a:xfrm>
          <a:prstGeom prst="ellipse">
            <a:avLst/>
          </a:prstGeom>
          <a:solidFill>
            <a:schemeClr val="bg2">
              <a:alpha val="14117"/>
            </a:schemeClr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41989" name="TextBox 1">
            <a:extLst>
              <a:ext uri="{FF2B5EF4-FFF2-40B4-BE49-F238E27FC236}">
                <a16:creationId xmlns:a16="http://schemas.microsoft.com/office/drawing/2014/main" id="{17C8FE0E-57A7-485A-99C5-F5E8BC294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100638"/>
            <a:ext cx="2133600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Arial" panose="020B0604020202020204" pitchFamily="34" charset="0"/>
              </a:rPr>
              <a:t>Initially hashes to 14%15=14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67114D-680D-4B4E-BBB5-70D86ECE22F0}"/>
              </a:ext>
            </a:extLst>
          </p:cNvPr>
          <p:cNvCxnSpPr/>
          <p:nvPr/>
        </p:nvCxnSpPr>
        <p:spPr bwMode="auto">
          <a:xfrm flipV="1">
            <a:off x="8077200" y="4648200"/>
            <a:ext cx="152400" cy="452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099BB886-0404-4E2A-BCD4-4B20A6353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Double Hashing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42F267AD-2F3F-46D5-8786-C2E393766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 err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 err="1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altLang="en-US" sz="3200" b="0" dirty="0" err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…</a:t>
            </a: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Let  </a:t>
            </a:r>
            <a:r>
              <a:rPr lang="en-US" altLang="en-US" sz="3200" b="0" dirty="0">
                <a:latin typeface="Times New Roman" pitchFamily="18" charset="0"/>
              </a:rPr>
              <a:t>f</a:t>
            </a:r>
            <a:r>
              <a:rPr lang="en-US" altLang="en-US" sz="3200" b="0" baseline="-25000" dirty="0">
                <a:latin typeface="Times New Roman" pitchFamily="18" charset="0"/>
              </a:rPr>
              <a:t>2</a:t>
            </a:r>
            <a:r>
              <a:rPr lang="en-US" altLang="en-US" sz="3200" b="0" dirty="0">
                <a:latin typeface="Times New Roman" pitchFamily="18" charset="0"/>
              </a:rPr>
              <a:t>(x)= </a:t>
            </a:r>
            <a:r>
              <a:rPr lang="en-US" altLang="en-US" sz="3200" b="0" i="0" dirty="0">
                <a:latin typeface="Times New Roman" pitchFamily="18" charset="0"/>
              </a:rPr>
              <a:t>11</a:t>
            </a:r>
            <a:r>
              <a:rPr lang="en-US" altLang="en-US" sz="3200" b="0" dirty="0">
                <a:latin typeface="Times New Roman" pitchFamily="18" charset="0"/>
              </a:rPr>
              <a:t> 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x %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11)         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3200" b="0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(99)=d=11</a:t>
            </a:r>
            <a:endParaRPr lang="en-US" altLang="en-US" sz="3200" b="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14  16  47          35  36  65     129  25 2501  99      29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</a:t>
            </a:r>
            <a:r>
              <a:rPr lang="en-US" altLang="en-US" sz="1600" b="0" i="0" dirty="0">
                <a:sym typeface="Symbol" pitchFamily="18" charset="2"/>
              </a:rPr>
              <a:t>                                          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    (t+22)%15         (t+11)%15          t         (t+33)%15</a:t>
            </a:r>
            <a:r>
              <a:rPr lang="en-US" altLang="en-US" sz="1600" b="0" i="0" dirty="0"/>
              <a:t>  attempts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99,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012" name="Oval 3">
            <a:extLst>
              <a:ext uri="{FF2B5EF4-FFF2-40B4-BE49-F238E27FC236}">
                <a16:creationId xmlns:a16="http://schemas.microsoft.com/office/drawing/2014/main" id="{D745C9CD-1D2F-4F5E-8B3A-96D43C57D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562600"/>
            <a:ext cx="533400" cy="533400"/>
          </a:xfrm>
          <a:prstGeom prst="ellipse">
            <a:avLst/>
          </a:prstGeom>
          <a:solidFill>
            <a:schemeClr val="bg2">
              <a:alpha val="14117"/>
            </a:schemeClr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43013" name="Rectangle 1">
            <a:extLst>
              <a:ext uri="{FF2B5EF4-FFF2-40B4-BE49-F238E27FC236}">
                <a16:creationId xmlns:a16="http://schemas.microsoft.com/office/drawing/2014/main" id="{2EC74B13-ABDB-4043-98B8-01949D25C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88" y="3195638"/>
            <a:ext cx="3617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>
                <a:cs typeface="Arial" panose="020B0604020202020204" pitchFamily="34" charset="0"/>
              </a:rPr>
              <a:t>f(99)= 9</a:t>
            </a:r>
            <a:r>
              <a:rPr lang="en-US" altLang="en-US" sz="2400" b="0" i="0">
                <a:cs typeface="Arial" panose="020B0604020202020204" pitchFamily="34" charset="0"/>
              </a:rPr>
              <a:t>      =&gt; No collision</a:t>
            </a:r>
          </a:p>
        </p:txBody>
      </p:sp>
      <p:sp>
        <p:nvSpPr>
          <p:cNvPr id="43014" name="TextBox 2">
            <a:extLst>
              <a:ext uri="{FF2B5EF4-FFF2-40B4-BE49-F238E27FC236}">
                <a16:creationId xmlns:a16="http://schemas.microsoft.com/office/drawing/2014/main" id="{76F71939-B2AE-4ACA-9F42-B66C9346B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5321300"/>
            <a:ext cx="3668713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latin typeface="Courier New" panose="02070309020205020404" pitchFamily="49" charset="0"/>
                <a:cs typeface="Arial" panose="020B0604020202020204" pitchFamily="34" charset="0"/>
              </a:rPr>
              <a:t>First application of 2ndary hash function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25E989-0E13-4238-8BF1-E968E72A65C9}"/>
              </a:ext>
            </a:extLst>
          </p:cNvPr>
          <p:cNvCxnSpPr/>
          <p:nvPr/>
        </p:nvCxnSpPr>
        <p:spPr bwMode="auto">
          <a:xfrm flipH="1" flipV="1">
            <a:off x="3717925" y="5137150"/>
            <a:ext cx="58738" cy="1841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440D4055-401B-4A83-8C76-CBD01617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Hash Table Applications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B3ECA6AE-8787-4719-97C3-8D51EB5C3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05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sz="2000" u="sng"/>
              <a:t>Symbol table</a:t>
            </a:r>
            <a:r>
              <a:rPr lang="en-US" altLang="en-US" sz="2000"/>
              <a:t> in compilers</a:t>
            </a:r>
          </a:p>
          <a:p>
            <a:pPr>
              <a:defRPr/>
            </a:pPr>
            <a:r>
              <a:rPr lang="en-US" altLang="en-US" sz="2000"/>
              <a:t>Accessing tree or graph nodes by name</a:t>
            </a:r>
          </a:p>
          <a:p>
            <a:pPr lvl="1">
              <a:defRPr/>
            </a:pPr>
            <a:r>
              <a:rPr lang="en-US" altLang="en-US" sz="2000"/>
              <a:t>E.g., city names in Google maps</a:t>
            </a:r>
          </a:p>
          <a:p>
            <a:pPr>
              <a:defRPr/>
            </a:pPr>
            <a:r>
              <a:rPr lang="en-US" altLang="en-US" sz="2000"/>
              <a:t>Maintaining a </a:t>
            </a:r>
            <a:r>
              <a:rPr lang="en-US" altLang="en-US" sz="2000" u="sng"/>
              <a:t>transposition table</a:t>
            </a:r>
            <a:r>
              <a:rPr lang="en-US" altLang="en-US" sz="2000"/>
              <a:t> in games</a:t>
            </a:r>
          </a:p>
          <a:p>
            <a:pPr lvl="1">
              <a:defRPr/>
            </a:pPr>
            <a:r>
              <a:rPr lang="en-US" altLang="en-US" sz="2000"/>
              <a:t>Remember previous game situations and the move taken (avoid re-computation)</a:t>
            </a:r>
          </a:p>
          <a:p>
            <a:pPr>
              <a:defRPr/>
            </a:pPr>
            <a:r>
              <a:rPr lang="en-US" altLang="en-US" sz="2000"/>
              <a:t>Dictionary lookups</a:t>
            </a:r>
          </a:p>
          <a:p>
            <a:pPr lvl="1">
              <a:defRPr/>
            </a:pPr>
            <a:r>
              <a:rPr lang="en-US" altLang="en-US" sz="2000"/>
              <a:t>Spelling checkers</a:t>
            </a:r>
          </a:p>
          <a:p>
            <a:pPr lvl="1">
              <a:defRPr/>
            </a:pPr>
            <a:r>
              <a:rPr lang="en-US" altLang="en-US" sz="2000"/>
              <a:t>Natural language understanding (word sense)</a:t>
            </a:r>
          </a:p>
          <a:p>
            <a:pPr>
              <a:defRPr/>
            </a:pPr>
            <a:r>
              <a:rPr lang="en-US" altLang="en-US" sz="2000"/>
              <a:t>Heavily used in text processing languages</a:t>
            </a:r>
          </a:p>
          <a:p>
            <a:pPr lvl="1">
              <a:defRPr/>
            </a:pPr>
            <a:r>
              <a:rPr lang="en-US" altLang="en-US" sz="2000"/>
              <a:t>E.g., Perl, Python, etc.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BACDE853-6A78-4CE6-A3EA-DFC620A88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Double Hashing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71DE7B1A-F2E9-4D94-B29E-3E6EABFE0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If the hash table is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not full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attempt to store key in array elements (</a:t>
            </a:r>
            <a:r>
              <a:rPr lang="en-US" altLang="en-US" sz="3200" b="0" dirty="0" err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 err="1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altLang="en-US" sz="3200" b="0" dirty="0" err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N, 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)%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…</a:t>
            </a: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Let  </a:t>
            </a:r>
            <a:r>
              <a:rPr lang="en-US" altLang="en-US" sz="3200" b="0" dirty="0">
                <a:latin typeface="Times New Roman" pitchFamily="18" charset="0"/>
              </a:rPr>
              <a:t>f</a:t>
            </a:r>
            <a:r>
              <a:rPr lang="en-US" altLang="en-US" sz="3200" b="0" baseline="-25000" dirty="0">
                <a:latin typeface="Times New Roman" pitchFamily="18" charset="0"/>
              </a:rPr>
              <a:t>2</a:t>
            </a:r>
            <a:r>
              <a:rPr lang="en-US" altLang="en-US" sz="3200" b="0" dirty="0">
                <a:latin typeface="Times New Roman" pitchFamily="18" charset="0"/>
              </a:rPr>
              <a:t>(x)= </a:t>
            </a:r>
            <a:r>
              <a:rPr lang="en-US" altLang="en-US" sz="3200" b="0" i="0" dirty="0">
                <a:latin typeface="Times New Roman" pitchFamily="18" charset="0"/>
              </a:rPr>
              <a:t>11</a:t>
            </a:r>
            <a:r>
              <a:rPr lang="en-US" altLang="en-US" sz="3200" b="0" dirty="0">
                <a:latin typeface="Times New Roman" pitchFamily="18" charset="0"/>
              </a:rPr>
              <a:t> 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200" b="0" dirty="0">
                <a:latin typeface="Times New Roman" pitchFamily="18" charset="0"/>
                <a:cs typeface="Times New Roman" pitchFamily="18" charset="0"/>
              </a:rPr>
              <a:t>x % </a:t>
            </a:r>
            <a:r>
              <a:rPr lang="en-US" altLang="en-US" sz="3200" b="0" i="0" dirty="0">
                <a:latin typeface="Times New Roman" pitchFamily="18" charset="0"/>
                <a:cs typeface="Times New Roman" pitchFamily="18" charset="0"/>
              </a:rPr>
              <a:t>11)          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3200" b="0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3200" b="0" dirty="0">
                <a:solidFill>
                  <a:srgbClr val="FF0000"/>
                </a:solidFill>
                <a:latin typeface="Times New Roman" pitchFamily="18" charset="0"/>
              </a:rPr>
              <a:t>(127)=d=5</a:t>
            </a:r>
            <a:endParaRPr lang="en-US" altLang="en-US" sz="3200" b="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 dirty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14  16  47          35  36  65     129  25 2501  99      29</a:t>
            </a:r>
          </a:p>
          <a:p>
            <a:pPr eaLnBrk="1" hangingPunct="1">
              <a:defRPr/>
            </a:pPr>
            <a:r>
              <a:rPr lang="en-US" altLang="en-US" sz="1600" b="0" i="0" dirty="0"/>
              <a:t>             </a:t>
            </a:r>
            <a:r>
              <a:rPr lang="en-US" altLang="en-US" sz="1600" b="0" i="0" dirty="0">
                <a:sym typeface="Symbol" pitchFamily="18" charset="2"/>
              </a:rPr>
              <a:t>                                       </a:t>
            </a:r>
          </a:p>
          <a:p>
            <a:pPr eaLnBrk="1" hangingPunct="1">
              <a:defRPr/>
            </a:pPr>
            <a:r>
              <a:rPr lang="en-US" altLang="en-US" sz="1600" b="0" i="0" dirty="0">
                <a:sym typeface="Symbol" pitchFamily="18" charset="2"/>
              </a:rPr>
              <a:t>        (t+10)%15                t                (t+5)%15</a:t>
            </a:r>
          </a:p>
          <a:p>
            <a:pPr eaLnBrk="1" hangingPunct="1">
              <a:defRPr/>
            </a:pPr>
            <a:r>
              <a:rPr lang="en-US" altLang="en-US" sz="1600" b="0" i="0" dirty="0"/>
              <a:t>   attempts</a:t>
            </a:r>
          </a:p>
          <a:p>
            <a:pPr eaLnBrk="1" hangingPunct="1">
              <a:defRPr/>
            </a:pPr>
            <a:endParaRPr lang="en-US" altLang="en-US" sz="1600" b="0" i="0" dirty="0"/>
          </a:p>
          <a:p>
            <a:pPr eaLnBrk="1" hangingPunct="1">
              <a:defRPr/>
            </a:pPr>
            <a:r>
              <a:rPr lang="en-US" altLang="en-US" sz="3200" b="0" i="0" dirty="0">
                <a:solidFill>
                  <a:srgbClr val="FF0000"/>
                </a:solidFill>
                <a:latin typeface="Times New Roman" pitchFamily="18" charset="0"/>
              </a:rPr>
              <a:t>Where would you store:  127 ?</a:t>
            </a:r>
            <a:endParaRPr lang="en-US" altLang="en-US" sz="32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3200" b="0" i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4036" name="Oval 3">
            <a:extLst>
              <a:ext uri="{FF2B5EF4-FFF2-40B4-BE49-F238E27FC236}">
                <a16:creationId xmlns:a16="http://schemas.microsoft.com/office/drawing/2014/main" id="{ECF7C6E3-BCF0-480B-A5C6-E077E552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562600"/>
            <a:ext cx="762000" cy="533400"/>
          </a:xfrm>
          <a:prstGeom prst="ellipse">
            <a:avLst/>
          </a:prstGeom>
          <a:solidFill>
            <a:schemeClr val="bg2">
              <a:alpha val="14117"/>
            </a:schemeClr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86DC7CF1-B54B-44A5-AAD6-742988ABF0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Delete Element</a:t>
            </a:r>
            <a:br>
              <a:rPr lang="en-US" dirty="0">
                <a:ea typeface="+mj-ea"/>
              </a:rPr>
            </a:br>
            <a:r>
              <a:rPr lang="en-US" sz="2800" dirty="0">
                <a:ea typeface="+mj-ea"/>
              </a:rPr>
              <a:t>Collision Ramifications</a:t>
            </a:r>
            <a:endParaRPr lang="en-US" dirty="0">
              <a:ea typeface="+mj-ea"/>
            </a:endParaRPr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4827220A-1A45-48A0-B429-F6D570E07D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209800"/>
          </a:xfrm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Chaining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Linear Probing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Quadratic Probing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Double Hashing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D34909-5E3A-45B4-9B0D-033444FAC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sz="4400" b="0" i="0" dirty="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DEF8DC0-D2DF-45B8-87B2-1F3F83369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85725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/>
              <a:t>Chaining/Buckets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b="0" i="0"/>
              <a:t>Deletion from Linked List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200" b="0" i="0"/>
              <a:t>No Issues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b="0" i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/>
              <a:t>Linear Probing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b="0" i="0"/>
              <a:t>Issue: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3200" b="0" i="0"/>
              <a:t>Removal of element within cluster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EFBFE8-DBFB-4EA2-8260-7712A34A8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Deletion Issues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85E365F0-EE01-4960-9A2B-DF67D716F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Deletion Issues</a:t>
            </a:r>
          </a:p>
        </p:txBody>
      </p:sp>
      <p:sp>
        <p:nvSpPr>
          <p:cNvPr id="47107" name="Freeform 2">
            <a:extLst>
              <a:ext uri="{FF2B5EF4-FFF2-40B4-BE49-F238E27FC236}">
                <a16:creationId xmlns:a16="http://schemas.microsoft.com/office/drawing/2014/main" id="{3B56E370-03C7-49C3-8847-9F3A13EE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313" y="3355975"/>
            <a:ext cx="1309687" cy="2830513"/>
          </a:xfrm>
          <a:custGeom>
            <a:avLst/>
            <a:gdLst>
              <a:gd name="T0" fmla="*/ 2147483646 w 3639"/>
              <a:gd name="T1" fmla="*/ 0 h 7864"/>
              <a:gd name="T2" fmla="*/ 0 w 3639"/>
              <a:gd name="T3" fmla="*/ 2147483646 h 7864"/>
              <a:gd name="T4" fmla="*/ 2147483646 w 3639"/>
              <a:gd name="T5" fmla="*/ 2147483646 h 7864"/>
              <a:gd name="T6" fmla="*/ 2147483646 w 3639"/>
              <a:gd name="T7" fmla="*/ 2147483646 h 7864"/>
              <a:gd name="T8" fmla="*/ 2147483646 w 3639"/>
              <a:gd name="T9" fmla="*/ 2147483646 h 7864"/>
              <a:gd name="T10" fmla="*/ 2147483646 w 3639"/>
              <a:gd name="T11" fmla="*/ 2147483646 h 7864"/>
              <a:gd name="T12" fmla="*/ 2147483646 w 3639"/>
              <a:gd name="T13" fmla="*/ 0 h 78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9"/>
              <a:gd name="T22" fmla="*/ 0 h 7864"/>
              <a:gd name="T23" fmla="*/ 3639 w 3639"/>
              <a:gd name="T24" fmla="*/ 7864 h 78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9" h="7864">
                <a:moveTo>
                  <a:pt x="1473" y="0"/>
                </a:moveTo>
                <a:lnTo>
                  <a:pt x="0" y="4211"/>
                </a:lnTo>
                <a:lnTo>
                  <a:pt x="445" y="4917"/>
                </a:lnTo>
                <a:lnTo>
                  <a:pt x="189" y="5411"/>
                </a:lnTo>
                <a:lnTo>
                  <a:pt x="1067" y="7863"/>
                </a:lnTo>
                <a:lnTo>
                  <a:pt x="3638" y="5146"/>
                </a:lnTo>
                <a:lnTo>
                  <a:pt x="147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AutoShape 3">
            <a:extLst>
              <a:ext uri="{FF2B5EF4-FFF2-40B4-BE49-F238E27FC236}">
                <a16:creationId xmlns:a16="http://schemas.microsoft.com/office/drawing/2014/main" id="{B82B126E-E5AF-435C-BA1F-07AFAA8D5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4852988"/>
            <a:ext cx="6046787" cy="785812"/>
          </a:xfrm>
          <a:prstGeom prst="roundRect">
            <a:avLst>
              <a:gd name="adj" fmla="val 199"/>
            </a:avLst>
          </a:prstGeom>
          <a:solidFill>
            <a:srgbClr val="8080FF"/>
          </a:solidFill>
          <a:ln w="12600">
            <a:solidFill>
              <a:srgbClr val="E0E0E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47109" name="Line 4">
            <a:extLst>
              <a:ext uri="{FF2B5EF4-FFF2-40B4-BE49-F238E27FC236}">
                <a16:creationId xmlns:a16="http://schemas.microsoft.com/office/drawing/2014/main" id="{F74B9A8E-7A3B-4741-B1A8-AF2DA4ABD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881563"/>
            <a:ext cx="1588" cy="792162"/>
          </a:xfrm>
          <a:prstGeom prst="line">
            <a:avLst/>
          </a:prstGeom>
          <a:noFill/>
          <a:ln w="12600">
            <a:solidFill>
              <a:srgbClr val="E0E0E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5">
            <a:extLst>
              <a:ext uri="{FF2B5EF4-FFF2-40B4-BE49-F238E27FC236}">
                <a16:creationId xmlns:a16="http://schemas.microsoft.com/office/drawing/2014/main" id="{693EA3EB-01D0-4917-A1F9-1A9D492FA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881563"/>
            <a:ext cx="1588" cy="792162"/>
          </a:xfrm>
          <a:prstGeom prst="line">
            <a:avLst/>
          </a:prstGeom>
          <a:noFill/>
          <a:ln w="12600">
            <a:solidFill>
              <a:srgbClr val="E0E0E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Line 6">
            <a:extLst>
              <a:ext uri="{FF2B5EF4-FFF2-40B4-BE49-F238E27FC236}">
                <a16:creationId xmlns:a16="http://schemas.microsoft.com/office/drawing/2014/main" id="{6B6230C5-CFBA-4B9F-81B2-333E43A34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9813" y="4881563"/>
            <a:ext cx="1587" cy="792162"/>
          </a:xfrm>
          <a:prstGeom prst="line">
            <a:avLst/>
          </a:prstGeom>
          <a:noFill/>
          <a:ln w="12600">
            <a:solidFill>
              <a:srgbClr val="E0E0E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Line 7">
            <a:extLst>
              <a:ext uri="{FF2B5EF4-FFF2-40B4-BE49-F238E27FC236}">
                <a16:creationId xmlns:a16="http://schemas.microsoft.com/office/drawing/2014/main" id="{ADED7E9A-C848-4784-AEEE-F51CAB587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884738"/>
            <a:ext cx="1588" cy="784225"/>
          </a:xfrm>
          <a:prstGeom prst="line">
            <a:avLst/>
          </a:prstGeom>
          <a:noFill/>
          <a:ln w="12600">
            <a:solidFill>
              <a:srgbClr val="E0E0E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>
            <a:extLst>
              <a:ext uri="{FF2B5EF4-FFF2-40B4-BE49-F238E27FC236}">
                <a16:creationId xmlns:a16="http://schemas.microsoft.com/office/drawing/2014/main" id="{C41E6DC4-2917-43E5-A1AD-9D70AAE01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884738"/>
            <a:ext cx="1588" cy="784225"/>
          </a:xfrm>
          <a:prstGeom prst="line">
            <a:avLst/>
          </a:prstGeom>
          <a:noFill/>
          <a:ln w="12600">
            <a:solidFill>
              <a:srgbClr val="E0E0E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9">
            <a:extLst>
              <a:ext uri="{FF2B5EF4-FFF2-40B4-BE49-F238E27FC236}">
                <a16:creationId xmlns:a16="http://schemas.microsoft.com/office/drawing/2014/main" id="{3C1A8A35-5561-4C1F-9981-BDF4D0BA3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879975"/>
            <a:ext cx="1588" cy="793750"/>
          </a:xfrm>
          <a:prstGeom prst="line">
            <a:avLst/>
          </a:prstGeom>
          <a:noFill/>
          <a:ln w="12600">
            <a:solidFill>
              <a:srgbClr val="E0E0E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AutoShape 10">
            <a:extLst>
              <a:ext uri="{FF2B5EF4-FFF2-40B4-BE49-F238E27FC236}">
                <a16:creationId xmlns:a16="http://schemas.microsoft.com/office/drawing/2014/main" id="{1B33C28E-74F8-4978-B99B-4A8208B81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4419600"/>
            <a:ext cx="725487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E0E0E0"/>
              </a:buClr>
              <a:buFontTx/>
              <a:buNone/>
            </a:pPr>
            <a:r>
              <a:rPr lang="en-GB" altLang="en-US" sz="2400">
                <a:ea typeface="Arial Unicode MS" pitchFamily="34" charset="-128"/>
              </a:rPr>
              <a:t>[ 0 ]</a:t>
            </a:r>
          </a:p>
        </p:txBody>
      </p:sp>
      <p:sp>
        <p:nvSpPr>
          <p:cNvPr id="47116" name="AutoShape 11">
            <a:extLst>
              <a:ext uri="{FF2B5EF4-FFF2-40B4-BE49-F238E27FC236}">
                <a16:creationId xmlns:a16="http://schemas.microsoft.com/office/drawing/2014/main" id="{D6E665BC-5668-4C87-B669-3E8A93B33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4419600"/>
            <a:ext cx="725487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E0E0E0"/>
              </a:buClr>
              <a:buFontTx/>
              <a:buNone/>
            </a:pPr>
            <a:r>
              <a:rPr lang="en-GB" altLang="en-US" sz="2400">
                <a:ea typeface="Arial Unicode MS" pitchFamily="34" charset="-128"/>
              </a:rPr>
              <a:t>[ 1 ]</a:t>
            </a:r>
          </a:p>
        </p:txBody>
      </p:sp>
      <p:sp>
        <p:nvSpPr>
          <p:cNvPr id="47117" name="AutoShape 12">
            <a:extLst>
              <a:ext uri="{FF2B5EF4-FFF2-40B4-BE49-F238E27FC236}">
                <a16:creationId xmlns:a16="http://schemas.microsoft.com/office/drawing/2014/main" id="{A0E143CF-E0FB-4644-B6F5-A1AACC081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5263" y="4419600"/>
            <a:ext cx="725487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E0E0E0"/>
              </a:buClr>
              <a:buFontTx/>
              <a:buNone/>
            </a:pPr>
            <a:r>
              <a:rPr lang="en-GB" altLang="en-US" sz="2400">
                <a:ea typeface="Arial Unicode MS" pitchFamily="34" charset="-128"/>
              </a:rPr>
              <a:t>[ 2 ]</a:t>
            </a:r>
          </a:p>
        </p:txBody>
      </p:sp>
      <p:sp>
        <p:nvSpPr>
          <p:cNvPr id="47118" name="AutoShape 13">
            <a:extLst>
              <a:ext uri="{FF2B5EF4-FFF2-40B4-BE49-F238E27FC236}">
                <a16:creationId xmlns:a16="http://schemas.microsoft.com/office/drawing/2014/main" id="{52C410E0-5270-4963-998D-679FDE3C1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325" y="4419600"/>
            <a:ext cx="725488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E0E0E0"/>
              </a:buClr>
              <a:buFontTx/>
              <a:buNone/>
            </a:pPr>
            <a:r>
              <a:rPr lang="en-GB" altLang="en-US" sz="2400">
                <a:ea typeface="Arial Unicode MS" pitchFamily="34" charset="-128"/>
              </a:rPr>
              <a:t>[ 3 ]</a:t>
            </a:r>
          </a:p>
        </p:txBody>
      </p:sp>
      <p:sp>
        <p:nvSpPr>
          <p:cNvPr id="47119" name="AutoShape 14">
            <a:extLst>
              <a:ext uri="{FF2B5EF4-FFF2-40B4-BE49-F238E27FC236}">
                <a16:creationId xmlns:a16="http://schemas.microsoft.com/office/drawing/2014/main" id="{5F193FF1-D30D-49C9-AF71-17FDBEFC5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4419600"/>
            <a:ext cx="725488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E0E0E0"/>
              </a:buClr>
              <a:buFontTx/>
              <a:buNone/>
            </a:pPr>
            <a:r>
              <a:rPr lang="en-GB" altLang="en-US" sz="2400">
                <a:ea typeface="Arial Unicode MS" pitchFamily="34" charset="-128"/>
              </a:rPr>
              <a:t>[ 4 ]</a:t>
            </a:r>
          </a:p>
        </p:txBody>
      </p:sp>
      <p:sp>
        <p:nvSpPr>
          <p:cNvPr id="47120" name="AutoShape 15">
            <a:extLst>
              <a:ext uri="{FF2B5EF4-FFF2-40B4-BE49-F238E27FC236}">
                <a16:creationId xmlns:a16="http://schemas.microsoft.com/office/drawing/2014/main" id="{4FE9AA5F-6689-4685-AA92-E7ECACFC4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275" y="4419600"/>
            <a:ext cx="725488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E0E0E0"/>
              </a:buClr>
              <a:buFontTx/>
              <a:buNone/>
            </a:pPr>
            <a:r>
              <a:rPr lang="en-GB" altLang="en-US" sz="2400">
                <a:ea typeface="Arial Unicode MS" pitchFamily="34" charset="-128"/>
              </a:rPr>
              <a:t>[ 5 ]</a:t>
            </a:r>
          </a:p>
        </p:txBody>
      </p:sp>
      <p:sp>
        <p:nvSpPr>
          <p:cNvPr id="47121" name="AutoShape 16">
            <a:extLst>
              <a:ext uri="{FF2B5EF4-FFF2-40B4-BE49-F238E27FC236}">
                <a16:creationId xmlns:a16="http://schemas.microsoft.com/office/drawing/2014/main" id="{0217CD03-DDE7-4B78-BB37-923FE17AD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213" y="4884738"/>
            <a:ext cx="901700" cy="785812"/>
          </a:xfrm>
          <a:prstGeom prst="roundRect">
            <a:avLst>
              <a:gd name="adj" fmla="val 199"/>
            </a:avLst>
          </a:prstGeom>
          <a:solidFill>
            <a:srgbClr val="8080FF"/>
          </a:solidFill>
          <a:ln w="12600">
            <a:solidFill>
              <a:srgbClr val="E0E0E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47122" name="AutoShape 17">
            <a:extLst>
              <a:ext uri="{FF2B5EF4-FFF2-40B4-BE49-F238E27FC236}">
                <a16:creationId xmlns:a16="http://schemas.microsoft.com/office/drawing/2014/main" id="{0BBF34A9-BEAA-4CA0-A4F7-5BACFE690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8" y="4422775"/>
            <a:ext cx="981075" cy="457200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ct val="0"/>
              </a:spcBef>
              <a:buClr>
                <a:srgbClr val="E0E0E0"/>
              </a:buClr>
              <a:buFontTx/>
              <a:buNone/>
            </a:pPr>
            <a:r>
              <a:rPr lang="en-GB" altLang="en-US" sz="2400">
                <a:ea typeface="Arial Unicode MS" pitchFamily="34" charset="-128"/>
              </a:rPr>
              <a:t>[ 700]</a:t>
            </a:r>
          </a:p>
        </p:txBody>
      </p:sp>
      <p:grpSp>
        <p:nvGrpSpPr>
          <p:cNvPr id="47123" name="Group 18">
            <a:extLst>
              <a:ext uri="{FF2B5EF4-FFF2-40B4-BE49-F238E27FC236}">
                <a16:creationId xmlns:a16="http://schemas.microsoft.com/office/drawing/2014/main" id="{6553EA2F-F4C8-47A9-B5C7-D585D7D283AB}"/>
              </a:ext>
            </a:extLst>
          </p:cNvPr>
          <p:cNvGrpSpPr>
            <a:grpSpLocks/>
          </p:cNvGrpSpPr>
          <p:nvPr/>
        </p:nvGrpSpPr>
        <p:grpSpPr bwMode="auto">
          <a:xfrm>
            <a:off x="2822575" y="4992688"/>
            <a:ext cx="674688" cy="568325"/>
            <a:chOff x="1778" y="3433"/>
            <a:chExt cx="425" cy="358"/>
          </a:xfrm>
        </p:grpSpPr>
        <p:sp>
          <p:nvSpPr>
            <p:cNvPr id="47141" name="AutoShape 19">
              <a:extLst>
                <a:ext uri="{FF2B5EF4-FFF2-40B4-BE49-F238E27FC236}">
                  <a16:creationId xmlns:a16="http://schemas.microsoft.com/office/drawing/2014/main" id="{39E912F0-A891-4155-A289-4B71753EB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8" y="3433"/>
              <a:ext cx="426" cy="62"/>
            </a:xfrm>
            <a:prstGeom prst="roundRect">
              <a:avLst>
                <a:gd name="adj" fmla="val 161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23760" tIns="11160" rIns="23760" bIns="1116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E0E0E0"/>
                </a:buClr>
                <a:buFontTx/>
                <a:buNone/>
              </a:pPr>
              <a:r>
                <a:rPr lang="en-GB" altLang="en-US" sz="500">
                  <a:ea typeface="Arial Unicode MS" pitchFamily="34" charset="-128"/>
                </a:rPr>
                <a:t>Number    233667136</a:t>
              </a:r>
            </a:p>
          </p:txBody>
        </p:sp>
        <p:pic>
          <p:nvPicPr>
            <p:cNvPr id="47142" name="Picture 20">
              <a:extLst>
                <a:ext uri="{FF2B5EF4-FFF2-40B4-BE49-F238E27FC236}">
                  <a16:creationId xmlns:a16="http://schemas.microsoft.com/office/drawing/2014/main" id="{176AA13C-C213-4247-88B2-81EB63B5C5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" y="3488"/>
              <a:ext cx="327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124" name="Group 21">
            <a:extLst>
              <a:ext uri="{FF2B5EF4-FFF2-40B4-BE49-F238E27FC236}">
                <a16:creationId xmlns:a16="http://schemas.microsoft.com/office/drawing/2014/main" id="{01D57BCD-7709-4DB5-9A52-6CF90201E34E}"/>
              </a:ext>
            </a:extLst>
          </p:cNvPr>
          <p:cNvGrpSpPr>
            <a:grpSpLocks/>
          </p:cNvGrpSpPr>
          <p:nvPr/>
        </p:nvGrpSpPr>
        <p:grpSpPr bwMode="auto">
          <a:xfrm>
            <a:off x="1906588" y="4987925"/>
            <a:ext cx="620712" cy="576263"/>
            <a:chOff x="1201" y="3430"/>
            <a:chExt cx="391" cy="363"/>
          </a:xfrm>
        </p:grpSpPr>
        <p:sp>
          <p:nvSpPr>
            <p:cNvPr id="47139" name="AutoShape 22">
              <a:extLst>
                <a:ext uri="{FF2B5EF4-FFF2-40B4-BE49-F238E27FC236}">
                  <a16:creationId xmlns:a16="http://schemas.microsoft.com/office/drawing/2014/main" id="{E60D8CDB-5BDB-46FD-989E-F2F8FBF4A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3430"/>
              <a:ext cx="392" cy="62"/>
            </a:xfrm>
            <a:prstGeom prst="roundRect">
              <a:avLst>
                <a:gd name="adj" fmla="val 161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23760" tIns="11160" rIns="23760" bIns="1116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E0E0E0"/>
                </a:buClr>
                <a:buFontTx/>
                <a:buNone/>
              </a:pPr>
              <a:r>
                <a:rPr lang="en-GB" altLang="en-US" sz="500">
                  <a:ea typeface="Arial Unicode MS" pitchFamily="34" charset="-128"/>
                </a:rPr>
                <a:t>Number 281942902</a:t>
              </a:r>
            </a:p>
          </p:txBody>
        </p:sp>
        <p:pic>
          <p:nvPicPr>
            <p:cNvPr id="47140" name="Picture 23">
              <a:extLst>
                <a:ext uri="{FF2B5EF4-FFF2-40B4-BE49-F238E27FC236}">
                  <a16:creationId xmlns:a16="http://schemas.microsoft.com/office/drawing/2014/main" id="{8CAD11E5-C890-4746-B239-46CDB4A92B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3493"/>
              <a:ext cx="335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125" name="Group 24">
            <a:extLst>
              <a:ext uri="{FF2B5EF4-FFF2-40B4-BE49-F238E27FC236}">
                <a16:creationId xmlns:a16="http://schemas.microsoft.com/office/drawing/2014/main" id="{FC33AA52-A6BD-4574-B17F-176FE89FEF94}"/>
              </a:ext>
            </a:extLst>
          </p:cNvPr>
          <p:cNvGrpSpPr>
            <a:grpSpLocks/>
          </p:cNvGrpSpPr>
          <p:nvPr/>
        </p:nvGrpSpPr>
        <p:grpSpPr bwMode="auto">
          <a:xfrm>
            <a:off x="7764463" y="5022850"/>
            <a:ext cx="725487" cy="506413"/>
            <a:chOff x="4891" y="3452"/>
            <a:chExt cx="457" cy="319"/>
          </a:xfrm>
        </p:grpSpPr>
        <p:sp>
          <p:nvSpPr>
            <p:cNvPr id="47137" name="AutoShape 25">
              <a:extLst>
                <a:ext uri="{FF2B5EF4-FFF2-40B4-BE49-F238E27FC236}">
                  <a16:creationId xmlns:a16="http://schemas.microsoft.com/office/drawing/2014/main" id="{4D02EFEC-7C63-48B4-A209-EC149B0C6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3452"/>
              <a:ext cx="392" cy="62"/>
            </a:xfrm>
            <a:prstGeom prst="roundRect">
              <a:avLst>
                <a:gd name="adj" fmla="val 161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23760" tIns="11160" rIns="23760" bIns="1116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E0E0E0"/>
                </a:buClr>
                <a:buFontTx/>
                <a:buNone/>
              </a:pPr>
              <a:r>
                <a:rPr lang="en-GB" altLang="en-US" sz="500">
                  <a:ea typeface="Arial Unicode MS" pitchFamily="34" charset="-128"/>
                </a:rPr>
                <a:t>Number 155778322</a:t>
              </a:r>
            </a:p>
          </p:txBody>
        </p:sp>
        <p:pic>
          <p:nvPicPr>
            <p:cNvPr id="47138" name="Picture 26">
              <a:extLst>
                <a:ext uri="{FF2B5EF4-FFF2-40B4-BE49-F238E27FC236}">
                  <a16:creationId xmlns:a16="http://schemas.microsoft.com/office/drawing/2014/main" id="{23B7EFC9-E9D3-432E-983F-7BABD5AE67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3267"/>
            <a:stretch>
              <a:fillRect/>
            </a:stretch>
          </p:blipFill>
          <p:spPr bwMode="auto">
            <a:xfrm>
              <a:off x="4891" y="3500"/>
              <a:ext cx="45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126" name="Group 27">
            <a:extLst>
              <a:ext uri="{FF2B5EF4-FFF2-40B4-BE49-F238E27FC236}">
                <a16:creationId xmlns:a16="http://schemas.microsoft.com/office/drawing/2014/main" id="{C0ACBCE1-8497-4C50-9703-4ABF5E7FF80C}"/>
              </a:ext>
            </a:extLst>
          </p:cNvPr>
          <p:cNvGrpSpPr>
            <a:grpSpLocks/>
          </p:cNvGrpSpPr>
          <p:nvPr/>
        </p:nvGrpSpPr>
        <p:grpSpPr bwMode="auto">
          <a:xfrm>
            <a:off x="6596063" y="4014788"/>
            <a:ext cx="1309687" cy="2830512"/>
            <a:chOff x="4155" y="2529"/>
            <a:chExt cx="825" cy="1783"/>
          </a:xfrm>
        </p:grpSpPr>
        <p:sp>
          <p:nvSpPr>
            <p:cNvPr id="47135" name="Freeform 28">
              <a:extLst>
                <a:ext uri="{FF2B5EF4-FFF2-40B4-BE49-F238E27FC236}">
                  <a16:creationId xmlns:a16="http://schemas.microsoft.com/office/drawing/2014/main" id="{F01ED3B1-4E96-419A-A86C-CCCB5C9FA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2529"/>
              <a:ext cx="826" cy="1784"/>
            </a:xfrm>
            <a:custGeom>
              <a:avLst/>
              <a:gdLst>
                <a:gd name="T0" fmla="*/ 1 w 3644"/>
                <a:gd name="T1" fmla="*/ 0 h 7868"/>
                <a:gd name="T2" fmla="*/ 0 w 3644"/>
                <a:gd name="T3" fmla="*/ 2 h 7868"/>
                <a:gd name="T4" fmla="*/ 0 w 3644"/>
                <a:gd name="T5" fmla="*/ 3 h 7868"/>
                <a:gd name="T6" fmla="*/ 0 w 3644"/>
                <a:gd name="T7" fmla="*/ 3 h 7868"/>
                <a:gd name="T8" fmla="*/ 1 w 3644"/>
                <a:gd name="T9" fmla="*/ 5 h 7868"/>
                <a:gd name="T10" fmla="*/ 2 w 3644"/>
                <a:gd name="T11" fmla="*/ 3 h 7868"/>
                <a:gd name="T12" fmla="*/ 1 w 3644"/>
                <a:gd name="T13" fmla="*/ 0 h 78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44"/>
                <a:gd name="T22" fmla="*/ 0 h 7868"/>
                <a:gd name="T23" fmla="*/ 3644 w 3644"/>
                <a:gd name="T24" fmla="*/ 7868 h 78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44" h="7868">
                  <a:moveTo>
                    <a:pt x="1475" y="0"/>
                  </a:moveTo>
                  <a:lnTo>
                    <a:pt x="0" y="4213"/>
                  </a:lnTo>
                  <a:lnTo>
                    <a:pt x="445" y="4920"/>
                  </a:lnTo>
                  <a:lnTo>
                    <a:pt x="189" y="5414"/>
                  </a:lnTo>
                  <a:lnTo>
                    <a:pt x="1068" y="7867"/>
                  </a:lnTo>
                  <a:lnTo>
                    <a:pt x="3643" y="5149"/>
                  </a:lnTo>
                  <a:lnTo>
                    <a:pt x="14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AutoShape 29">
              <a:extLst>
                <a:ext uri="{FF2B5EF4-FFF2-40B4-BE49-F238E27FC236}">
                  <a16:creationId xmlns:a16="http://schemas.microsoft.com/office/drawing/2014/main" id="{23F94089-647D-490B-B3F8-CB1134E64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3461"/>
              <a:ext cx="383" cy="288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360" tIns="44280" rIns="90360" bIns="4428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E0E0E0"/>
                </a:buClr>
                <a:buFontTx/>
                <a:buNone/>
              </a:pPr>
              <a:r>
                <a:rPr lang="en-GB" altLang="en-US" sz="2400">
                  <a:ea typeface="Arial Unicode MS" pitchFamily="34" charset="-128"/>
                </a:rPr>
                <a:t>. . .</a:t>
              </a:r>
            </a:p>
          </p:txBody>
        </p:sp>
      </p:grpSp>
      <p:grpSp>
        <p:nvGrpSpPr>
          <p:cNvPr id="47127" name="Group 30">
            <a:extLst>
              <a:ext uri="{FF2B5EF4-FFF2-40B4-BE49-F238E27FC236}">
                <a16:creationId xmlns:a16="http://schemas.microsoft.com/office/drawing/2014/main" id="{0C678CAE-E16B-473D-9F20-9DDEEDC9B431}"/>
              </a:ext>
            </a:extLst>
          </p:cNvPr>
          <p:cNvGrpSpPr>
            <a:grpSpLocks/>
          </p:cNvGrpSpPr>
          <p:nvPr/>
        </p:nvGrpSpPr>
        <p:grpSpPr bwMode="auto">
          <a:xfrm>
            <a:off x="3713163" y="5008563"/>
            <a:ext cx="620712" cy="557212"/>
            <a:chOff x="2339" y="3443"/>
            <a:chExt cx="391" cy="351"/>
          </a:xfrm>
        </p:grpSpPr>
        <p:pic>
          <p:nvPicPr>
            <p:cNvPr id="47133" name="Picture 31">
              <a:extLst>
                <a:ext uri="{FF2B5EF4-FFF2-40B4-BE49-F238E27FC236}">
                  <a16:creationId xmlns:a16="http://schemas.microsoft.com/office/drawing/2014/main" id="{C36E1AE8-0D22-4DC5-BFF0-545C21AC18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14" b="42641"/>
            <a:stretch>
              <a:fillRect/>
            </a:stretch>
          </p:blipFill>
          <p:spPr bwMode="auto">
            <a:xfrm>
              <a:off x="2369" y="3495"/>
              <a:ext cx="33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34" name="AutoShape 32">
              <a:extLst>
                <a:ext uri="{FF2B5EF4-FFF2-40B4-BE49-F238E27FC236}">
                  <a16:creationId xmlns:a16="http://schemas.microsoft.com/office/drawing/2014/main" id="{CCF5C409-260F-43CB-8ED2-7D0E35045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" y="3443"/>
              <a:ext cx="392" cy="62"/>
            </a:xfrm>
            <a:prstGeom prst="roundRect">
              <a:avLst>
                <a:gd name="adj" fmla="val 161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23760" tIns="11160" rIns="23760" bIns="1116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E0E0E0"/>
                </a:buClr>
                <a:buFontTx/>
                <a:buNone/>
              </a:pPr>
              <a:r>
                <a:rPr lang="en-GB" altLang="en-US" sz="500">
                  <a:ea typeface="Arial Unicode MS" pitchFamily="34" charset="-128"/>
                </a:rPr>
                <a:t>Number 580625685</a:t>
              </a:r>
            </a:p>
          </p:txBody>
        </p:sp>
      </p:grpSp>
      <p:grpSp>
        <p:nvGrpSpPr>
          <p:cNvPr id="47128" name="Group 33">
            <a:extLst>
              <a:ext uri="{FF2B5EF4-FFF2-40B4-BE49-F238E27FC236}">
                <a16:creationId xmlns:a16="http://schemas.microsoft.com/office/drawing/2014/main" id="{E850ADA2-38BE-4F30-A2A1-ACFBFD802735}"/>
              </a:ext>
            </a:extLst>
          </p:cNvPr>
          <p:cNvGrpSpPr>
            <a:grpSpLocks/>
          </p:cNvGrpSpPr>
          <p:nvPr/>
        </p:nvGrpSpPr>
        <p:grpSpPr bwMode="auto">
          <a:xfrm>
            <a:off x="5548313" y="4997450"/>
            <a:ext cx="620712" cy="549275"/>
            <a:chOff x="3495" y="3436"/>
            <a:chExt cx="391" cy="346"/>
          </a:xfrm>
        </p:grpSpPr>
        <p:pic>
          <p:nvPicPr>
            <p:cNvPr id="47131" name="Picture 34">
              <a:extLst>
                <a:ext uri="{FF2B5EF4-FFF2-40B4-BE49-F238E27FC236}">
                  <a16:creationId xmlns:a16="http://schemas.microsoft.com/office/drawing/2014/main" id="{E5A963D2-AD3B-418F-82FD-FD30FA2201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0" y="3511"/>
              <a:ext cx="29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32" name="AutoShape 35">
              <a:extLst>
                <a:ext uri="{FF2B5EF4-FFF2-40B4-BE49-F238E27FC236}">
                  <a16:creationId xmlns:a16="http://schemas.microsoft.com/office/drawing/2014/main" id="{1D9D1255-788C-4C5D-BBA9-89C7368EE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" y="3436"/>
              <a:ext cx="392" cy="62"/>
            </a:xfrm>
            <a:prstGeom prst="roundRect">
              <a:avLst>
                <a:gd name="adj" fmla="val 161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23760" tIns="11160" rIns="23760" bIns="1116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3000"/>
                </a:lnSpc>
                <a:spcBef>
                  <a:spcPct val="0"/>
                </a:spcBef>
                <a:buClr>
                  <a:srgbClr val="E0E0E0"/>
                </a:buClr>
                <a:buFontTx/>
                <a:buNone/>
              </a:pPr>
              <a:r>
                <a:rPr lang="en-GB" altLang="en-US" sz="500">
                  <a:ea typeface="Arial Unicode MS" pitchFamily="34" charset="-128"/>
                </a:rPr>
                <a:t>Number 701466868</a:t>
              </a:r>
            </a:p>
          </p:txBody>
        </p:sp>
      </p:grpSp>
      <p:sp>
        <p:nvSpPr>
          <p:cNvPr id="47129" name="AutoShape 36">
            <a:extLst>
              <a:ext uri="{FF2B5EF4-FFF2-40B4-BE49-F238E27FC236}">
                <a16:creationId xmlns:a16="http://schemas.microsoft.com/office/drawing/2014/main" id="{7D27C212-FEAF-4FB3-B6EF-000B9493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4875213"/>
            <a:ext cx="901700" cy="785812"/>
          </a:xfrm>
          <a:prstGeom prst="roundRect">
            <a:avLst>
              <a:gd name="adj" fmla="val 199"/>
            </a:avLst>
          </a:prstGeom>
          <a:blipFill dpi="0" rotWithShape="0">
            <a:blip r:embed="rId8"/>
            <a:srcRect/>
            <a:tile tx="0" ty="0" sx="100000" sy="100000" flip="none" algn="tl"/>
          </a:blipFill>
          <a:ln w="12600">
            <a:solidFill>
              <a:srgbClr val="00002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50" name="Rectangle 37">
            <a:extLst>
              <a:ext uri="{FF2B5EF4-FFF2-40B4-BE49-F238E27FC236}">
                <a16:creationId xmlns:a16="http://schemas.microsoft.com/office/drawing/2014/main" id="{4643C768-C230-4B9E-BF30-86A4A878F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35100"/>
            <a:ext cx="8277225" cy="4114800"/>
          </a:xfrm>
        </p:spPr>
        <p:txBody>
          <a:bodyPr/>
          <a:lstStyle/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en-US" dirty="0"/>
              <a:t>The location where the element was must not be left as an ordinary "empty spot" since that could interfere with searches and deletions (why not insertions?).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en-US" dirty="0"/>
              <a:t>The location must be marked in some special way so that a search can tell that the spot used to have something in it.</a:t>
            </a:r>
          </a:p>
        </p:txBody>
      </p:sp>
    </p:spTree>
  </p:cSld>
  <p:clrMapOvr>
    <a:masterClrMapping/>
  </p:clrMapOvr>
  <p:transition>
    <p:pull dir="l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EED8B80-3BDF-4FF9-B96D-18EA1EBB6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Deletion Issues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5A793BC-1121-4A65-ACFE-50BFB72A6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85725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/>
              <a:t> General Solutions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b="0" i="0"/>
              <a:t>Each slot can be marked as empty, deleted, or occupied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b="0" i="0"/>
              <a:t>Cascade following elements one slot back, according to the collision handling scheme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b="0" i="0"/>
              <a:t>Remove all successor elements and reinsert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b="0" i="0"/>
              <a:t>Second table of deleted items.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2400" b="0" i="0"/>
              <a:t>Commonly used in search engines.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b="0" i="0"/>
              <a:t>Rebuild hash table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b="0" i="0"/>
              <a:t>Move element at end of cluster to fill slot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400" b="0" i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 b="0" i="0">
                <a:solidFill>
                  <a:srgbClr val="FF0000"/>
                </a:solidFill>
              </a:rPr>
              <a:t>Some of these are not foolproof!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1A4C55F-EBB7-485D-8618-BB63AC65E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Searching For a Key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B577E01-EAC2-4A49-8349-B4898FD7F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85725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257300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0" i="0"/>
              <a:t>Elephant in the room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800" b="0" i="0"/>
              <a:t>If there’s a collision, how do you know when you found your item, since all mapped to the same slot? 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2400" b="0" i="0"/>
              <a:t>The key is assumed to be a unique value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altLang="en-US" sz="2400" b="0" i="0"/>
              <a:t>Keep in mind: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n-US" altLang="en-US" sz="2000" b="0" i="0"/>
              <a:t>The hash function maps sparse data into an array or similar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n-US" altLang="en-US" sz="2000" b="0" i="0"/>
              <a:t>It is applied to the key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8B364A80-CD2D-4CA6-84EC-693DB091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Hash Tables in C++ STL</a:t>
            </a:r>
          </a:p>
        </p:txBody>
      </p:sp>
      <p:sp>
        <p:nvSpPr>
          <p:cNvPr id="58371" name="Content Placeholder 3">
            <a:extLst>
              <a:ext uri="{FF2B5EF4-FFF2-40B4-BE49-F238E27FC236}">
                <a16:creationId xmlns:a16="http://schemas.microsoft.com/office/drawing/2014/main" id="{08139489-D25E-4631-8F38-0D3C76999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STL has hash table containers </a:t>
            </a:r>
          </a:p>
          <a:p>
            <a:pPr lvl="1">
              <a:defRPr/>
            </a:pP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hash_set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hash_map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US" altLang="en-US" dirty="0"/>
              <a:t>These use </a:t>
            </a:r>
            <a:r>
              <a:rPr lang="en-US" altLang="en-US" dirty="0" err="1"/>
              <a:t>Functors</a:t>
            </a:r>
            <a:endParaRPr lang="en-US" altLang="en-US" dirty="0"/>
          </a:p>
          <a:p>
            <a:pPr lvl="1">
              <a:defRPr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2FB67BA-6371-4760-BBE6-5BA30F4B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Hash Set in STL</a:t>
            </a:r>
          </a:p>
        </p:txBody>
      </p:sp>
      <p:sp>
        <p:nvSpPr>
          <p:cNvPr id="54275" name="TextBox 4">
            <a:extLst>
              <a:ext uri="{FF2B5EF4-FFF2-40B4-BE49-F238E27FC236}">
                <a16:creationId xmlns:a16="http://schemas.microsoft.com/office/drawing/2014/main" id="{1DB3FAED-2631-4B3B-9B52-05626413C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41500"/>
            <a:ext cx="6786563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#include &lt;hash_set&gt;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struct eqstr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bool operator()(const char* s1, const char* s2) const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return strcmp(s1, s2) ==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void lookup(const hash_set&lt;const char*, hash&lt;const char*&gt;, eqstr&gt;&amp; Set,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const char* word)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hash_set&lt;const char*, hash&lt;const char*&gt;, eqstr&gt;::const_iterator 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= Set.find(word);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cout &lt;&lt; word &lt;&lt; ": 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&lt;&lt; (it != Set.end() ? "present" : "not present")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hash_set&lt;const char*, hash&lt;const char*&gt;, eqstr&gt; Set;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Set.insert("kiwi");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lookup(Set, “kiwi");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4276" name="Rounded Rectangular Callout 5">
            <a:extLst>
              <a:ext uri="{FF2B5EF4-FFF2-40B4-BE49-F238E27FC236}">
                <a16:creationId xmlns:a16="http://schemas.microsoft.com/office/drawing/2014/main" id="{8991B47F-0283-44CD-8BB5-0F7AF7FAF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257800"/>
            <a:ext cx="685800" cy="381000"/>
          </a:xfrm>
          <a:prstGeom prst="wedgeRoundRectCallout">
            <a:avLst>
              <a:gd name="adj1" fmla="val -44644"/>
              <a:gd name="adj2" fmla="val 12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</a:p>
        </p:txBody>
      </p:sp>
      <p:sp>
        <p:nvSpPr>
          <p:cNvPr id="54277" name="Rounded Rectangular Callout 6">
            <a:extLst>
              <a:ext uri="{FF2B5EF4-FFF2-40B4-BE49-F238E27FC236}">
                <a16:creationId xmlns:a16="http://schemas.microsoft.com/office/drawing/2014/main" id="{2C36D735-09C1-42A9-BEA7-E080C3C47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257800"/>
            <a:ext cx="1066800" cy="381000"/>
          </a:xfrm>
          <a:prstGeom prst="wedgeRoundRectCallout">
            <a:avLst>
              <a:gd name="adj1" fmla="val -44644"/>
              <a:gd name="adj2" fmla="val 12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Hash fn</a:t>
            </a:r>
          </a:p>
        </p:txBody>
      </p:sp>
      <p:sp>
        <p:nvSpPr>
          <p:cNvPr id="54278" name="Rounded Rectangular Callout 7">
            <a:extLst>
              <a:ext uri="{FF2B5EF4-FFF2-40B4-BE49-F238E27FC236}">
                <a16:creationId xmlns:a16="http://schemas.microsoft.com/office/drawing/2014/main" id="{6AEF127A-D096-43BB-B016-E6923E10F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257800"/>
            <a:ext cx="1981200" cy="381000"/>
          </a:xfrm>
          <a:prstGeom prst="wedgeRoundRectCallout">
            <a:avLst>
              <a:gd name="adj1" fmla="val -44644"/>
              <a:gd name="adj2" fmla="val 12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Key equality test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4C30CF94-E0AF-41F6-BBDA-5B6BCC30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Hash Map in STL</a:t>
            </a:r>
          </a:p>
        </p:txBody>
      </p:sp>
      <p:sp>
        <p:nvSpPr>
          <p:cNvPr id="56323" name="TextBox 4">
            <a:extLst>
              <a:ext uri="{FF2B5EF4-FFF2-40B4-BE49-F238E27FC236}">
                <a16:creationId xmlns:a16="http://schemas.microsoft.com/office/drawing/2014/main" id="{2EB4B760-F7CD-4270-A132-AB98C19F8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41500"/>
            <a:ext cx="6843713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#include &lt;hash_map&gt;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struct eqstr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bool operator() (const char* s1, const char* s2) const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  return strcmp(s1, s2) ==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hash_map&lt;const char*, int, hash&lt;const char*&gt;, eqstr&gt; months;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months["january"] = 31;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months["february"] = 28;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months["december"] = 31;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 cout &lt;&lt; “january -&gt; " &lt;&lt; months[“january"]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6324" name="Rounded Rectangular Callout 5">
            <a:extLst>
              <a:ext uri="{FF2B5EF4-FFF2-40B4-BE49-F238E27FC236}">
                <a16:creationId xmlns:a16="http://schemas.microsoft.com/office/drawing/2014/main" id="{34C32167-E2C2-40D1-A197-923DEF8B7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685800" cy="381000"/>
          </a:xfrm>
          <a:prstGeom prst="wedgeRoundRectCallout">
            <a:avLst>
              <a:gd name="adj1" fmla="val -44644"/>
              <a:gd name="adj2" fmla="val 12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</a:p>
        </p:txBody>
      </p:sp>
      <p:sp>
        <p:nvSpPr>
          <p:cNvPr id="56325" name="Rounded Rectangular Callout 6">
            <a:extLst>
              <a:ext uri="{FF2B5EF4-FFF2-40B4-BE49-F238E27FC236}">
                <a16:creationId xmlns:a16="http://schemas.microsoft.com/office/drawing/2014/main" id="{8A588A2C-8B7F-4397-A6E9-27CC230C2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10000"/>
            <a:ext cx="762000" cy="381000"/>
          </a:xfrm>
          <a:prstGeom prst="wedgeRoundRectCallout">
            <a:avLst>
              <a:gd name="adj1" fmla="val -44644"/>
              <a:gd name="adj2" fmla="val 122500"/>
              <a:gd name="adj3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56326" name="Rounded Rectangular Callout 7">
            <a:extLst>
              <a:ext uri="{FF2B5EF4-FFF2-40B4-BE49-F238E27FC236}">
                <a16:creationId xmlns:a16="http://schemas.microsoft.com/office/drawing/2014/main" id="{926E064B-03B3-4ED3-81FF-A989C86EB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10000"/>
            <a:ext cx="1066800" cy="381000"/>
          </a:xfrm>
          <a:prstGeom prst="wedgeRoundRectCallout">
            <a:avLst>
              <a:gd name="adj1" fmla="val -44644"/>
              <a:gd name="adj2" fmla="val 12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Hash fn</a:t>
            </a:r>
          </a:p>
        </p:txBody>
      </p:sp>
      <p:sp>
        <p:nvSpPr>
          <p:cNvPr id="56327" name="Rounded Rectangular Callout 8">
            <a:extLst>
              <a:ext uri="{FF2B5EF4-FFF2-40B4-BE49-F238E27FC236}">
                <a16:creationId xmlns:a16="http://schemas.microsoft.com/office/drawing/2014/main" id="{EBAB4018-4B45-4690-95C8-EE9DCE8CC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1981200" cy="381000"/>
          </a:xfrm>
          <a:prstGeom prst="wedgeRoundRectCallout">
            <a:avLst>
              <a:gd name="adj1" fmla="val -44644"/>
              <a:gd name="adj2" fmla="val 12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Key equality test</a:t>
            </a:r>
          </a:p>
        </p:txBody>
      </p:sp>
      <p:sp>
        <p:nvSpPr>
          <p:cNvPr id="56328" name="AutoShape 9">
            <a:extLst>
              <a:ext uri="{FF2B5EF4-FFF2-40B4-BE49-F238E27FC236}">
                <a16:creationId xmlns:a16="http://schemas.microsoft.com/office/drawing/2014/main" id="{A157CC32-C404-4F9A-A7A1-3B3DCAC78EA0}"/>
              </a:ext>
            </a:extLst>
          </p:cNvPr>
          <p:cNvSpPr>
            <a:spLocks/>
          </p:cNvSpPr>
          <p:nvPr/>
        </p:nvSpPr>
        <p:spPr bwMode="auto">
          <a:xfrm>
            <a:off x="1219200" y="47244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29" name="Text Box 10">
            <a:extLst>
              <a:ext uri="{FF2B5EF4-FFF2-40B4-BE49-F238E27FC236}">
                <a16:creationId xmlns:a16="http://schemas.microsoft.com/office/drawing/2014/main" id="{19D0D8A4-1415-496D-A7B6-77F5EBD04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8825"/>
            <a:ext cx="12811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Internally</a:t>
            </a:r>
            <a:b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treated </a:t>
            </a:r>
            <a:b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insert</a:t>
            </a:r>
            <a:b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(or overwrite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key </a:t>
            </a:r>
            <a:b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 present)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3C07C-AE23-4148-90FB-9489C836DC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12/26/03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4FE2F-83EA-4E4F-8134-8E4E1CBBE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Hashing - Lecture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D9C24-C4AD-4592-95F0-356C0B8D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EB4AAD-F596-4FA2-BB46-ECE99E7C12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0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40ACD794-813D-4281-AD6F-B7C65A96C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0000"/>
                </a:solidFill>
              </a:rPr>
              <a:t>Simple Hashes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70CB2753-33F1-400B-AC43-E414AFF4C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>
                <a:solidFill>
                  <a:schemeClr val="accent2"/>
                </a:solidFill>
              </a:rPr>
              <a:t>It's possible to have very simple hash functions if you are certain of your keys</a:t>
            </a:r>
          </a:p>
          <a:p>
            <a:pPr>
              <a:defRPr/>
            </a:pPr>
            <a:r>
              <a:rPr lang="en-US" altLang="en-US" sz="2800"/>
              <a:t>For example, </a:t>
            </a:r>
          </a:p>
          <a:p>
            <a:pPr lvl="1">
              <a:defRPr/>
            </a:pPr>
            <a:r>
              <a:rPr lang="en-US" altLang="en-US" sz="2400"/>
              <a:t>suppose we know that the keys </a:t>
            </a:r>
            <a:r>
              <a:rPr lang="en-US" altLang="en-US" sz="2400" i="1"/>
              <a:t>s</a:t>
            </a:r>
            <a:r>
              <a:rPr lang="en-US" altLang="en-US" sz="2400"/>
              <a:t> will be real numbers </a:t>
            </a:r>
            <a:r>
              <a:rPr lang="en-US" altLang="en-US" sz="2400">
                <a:solidFill>
                  <a:schemeClr val="accent2"/>
                </a:solidFill>
              </a:rPr>
              <a:t>uniformly distributed over 0 </a:t>
            </a:r>
            <a:r>
              <a:rPr lang="en-US" altLang="en-US" sz="2400">
                <a:solidFill>
                  <a:schemeClr val="accent2"/>
                </a:solidFill>
                <a:sym typeface="Symbol" pitchFamily="18" charset="2"/>
              </a:rPr>
              <a:t> </a:t>
            </a:r>
            <a:r>
              <a:rPr lang="en-US" altLang="en-US" sz="2400" i="1">
                <a:solidFill>
                  <a:schemeClr val="accent2"/>
                </a:solidFill>
                <a:sym typeface="Symbol" pitchFamily="18" charset="2"/>
              </a:rPr>
              <a:t>s </a:t>
            </a:r>
            <a:r>
              <a:rPr lang="en-US" altLang="en-US" sz="2400">
                <a:solidFill>
                  <a:schemeClr val="accent2"/>
                </a:solidFill>
                <a:sym typeface="Symbol" pitchFamily="18" charset="2"/>
              </a:rPr>
              <a:t>&lt; 1</a:t>
            </a:r>
          </a:p>
          <a:p>
            <a:pPr lvl="1">
              <a:defRPr/>
            </a:pPr>
            <a:r>
              <a:rPr lang="en-US" altLang="en-US" sz="2400">
                <a:sym typeface="Symbol" pitchFamily="18" charset="2"/>
              </a:rPr>
              <a:t>Then a very fast, very good hash function is </a:t>
            </a:r>
          </a:p>
          <a:p>
            <a:pPr lvl="2">
              <a:defRPr/>
            </a:pPr>
            <a:r>
              <a:rPr lang="en-US" altLang="en-US" sz="2000">
                <a:solidFill>
                  <a:srgbClr val="FF0000"/>
                </a:solidFill>
              </a:rPr>
              <a:t>hash(s) = floor(</a:t>
            </a:r>
            <a:r>
              <a:rPr lang="en-US" altLang="en-US" sz="2000" i="1">
                <a:solidFill>
                  <a:srgbClr val="FF0000"/>
                </a:solidFill>
              </a:rPr>
              <a:t>s·m</a:t>
            </a:r>
            <a:r>
              <a:rPr lang="en-US" altLang="en-US" sz="2000">
                <a:solidFill>
                  <a:srgbClr val="FF0000"/>
                </a:solidFill>
              </a:rPr>
              <a:t>)</a:t>
            </a:r>
          </a:p>
          <a:p>
            <a:pPr lvl="2">
              <a:defRPr/>
            </a:pPr>
            <a:r>
              <a:rPr lang="en-US" altLang="en-US" sz="2000">
                <a:solidFill>
                  <a:srgbClr val="FF0000"/>
                </a:solidFill>
              </a:rPr>
              <a:t>where </a:t>
            </a:r>
            <a:r>
              <a:rPr lang="en-US" altLang="en-US" sz="2000" i="1">
                <a:solidFill>
                  <a:srgbClr val="FF0000"/>
                </a:solidFill>
              </a:rPr>
              <a:t>m</a:t>
            </a:r>
            <a:r>
              <a:rPr lang="en-US" altLang="en-US" sz="2000">
                <a:solidFill>
                  <a:srgbClr val="FF0000"/>
                </a:solidFill>
              </a:rPr>
              <a:t> is the size of the table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9B79CF7A-77C7-493E-8248-A09815B10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Hash Function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BE870E67-545B-4D76-AAB5-AA6619E64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Assume table (array) size is </a:t>
            </a:r>
            <a:r>
              <a:rPr lang="en-US" altLang="en-US" i="1"/>
              <a:t>N</a:t>
            </a:r>
            <a:endParaRPr lang="en-US" altLang="en-US"/>
          </a:p>
          <a:p>
            <a:pPr eaLnBrk="1" hangingPunct="1">
              <a:defRPr/>
            </a:pPr>
            <a:r>
              <a:rPr lang="en-US" altLang="en-US"/>
              <a:t>Function </a:t>
            </a:r>
            <a:r>
              <a:rPr lang="en-US" altLang="en-US" i="1"/>
              <a:t>f(x)</a:t>
            </a:r>
            <a:r>
              <a:rPr lang="en-US" altLang="en-US"/>
              <a:t> maps any key </a:t>
            </a:r>
            <a:r>
              <a:rPr lang="en-US" altLang="en-US" i="1"/>
              <a:t>x </a:t>
            </a:r>
            <a:r>
              <a:rPr lang="en-US" altLang="en-US"/>
              <a:t>to an int between 0 and </a:t>
            </a:r>
            <a:r>
              <a:rPr lang="en-US" altLang="en-US" i="1"/>
              <a:t>N</a:t>
            </a:r>
            <a:r>
              <a:rPr lang="en-US" altLang="en-US" i="1">
                <a:cs typeface="Times New Roman" pitchFamily="18" charset="0"/>
              </a:rPr>
              <a:t>−</a:t>
            </a:r>
            <a:r>
              <a:rPr lang="en-US" altLang="en-US">
                <a:cs typeface="Times New Roman" pitchFamily="18" charset="0"/>
              </a:rPr>
              <a:t>1</a:t>
            </a:r>
          </a:p>
          <a:p>
            <a:pPr eaLnBrk="1" hangingPunct="1">
              <a:defRPr/>
            </a:pPr>
            <a:r>
              <a:rPr lang="en-US" altLang="en-US">
                <a:cs typeface="Times New Roman" pitchFamily="18" charset="0"/>
              </a:rPr>
              <a:t>For example, assume that </a:t>
            </a:r>
            <a:r>
              <a:rPr lang="en-US" altLang="en-US" i="1">
                <a:cs typeface="Times New Roman" pitchFamily="18" charset="0"/>
              </a:rPr>
              <a:t>N=</a:t>
            </a:r>
            <a:r>
              <a:rPr lang="en-US" altLang="en-US">
                <a:cs typeface="Times New Roman" pitchFamily="18" charset="0"/>
              </a:rPr>
              <a:t>15, that key </a:t>
            </a:r>
            <a:r>
              <a:rPr lang="en-US" altLang="en-US" i="1">
                <a:cs typeface="Times New Roman" pitchFamily="18" charset="0"/>
              </a:rPr>
              <a:t>x </a:t>
            </a:r>
            <a:r>
              <a:rPr lang="en-US" altLang="en-US">
                <a:cs typeface="Times New Roman" pitchFamily="18" charset="0"/>
              </a:rPr>
              <a:t>is a non-negative int between 0 and MAX_INT, and hash function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en-US" i="1">
                <a:cs typeface="Times New Roman" pitchFamily="18" charset="0"/>
              </a:rPr>
              <a:t>f(x) = x </a:t>
            </a:r>
            <a:r>
              <a:rPr lang="en-US" altLang="en-US">
                <a:cs typeface="Times New Roman" pitchFamily="18" charset="0"/>
              </a:rPr>
              <a:t>% 15</a:t>
            </a:r>
            <a:endParaRPr lang="en-US" altLang="en-US" i="1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59507-7FE4-486A-A477-45E4AF44F44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12/26/03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3B791-AAAD-482D-9C5B-2DDB6050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Hashing - Lecture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888F4-613C-4850-BB7F-056769C7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961554-D9F8-4861-8F44-B35E25A6395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400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551BE827-A672-4574-A4F2-19A9472E4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0000"/>
                </a:solidFill>
              </a:rPr>
              <a:t>Nonnumerical Keys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5ECD75E2-2153-4B9E-8F96-EB9903C7E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pPr>
              <a:defRPr/>
            </a:pPr>
            <a:r>
              <a:rPr lang="en-US" altLang="en-US" sz="2800">
                <a:solidFill>
                  <a:srgbClr val="FF0000"/>
                </a:solidFill>
              </a:rPr>
              <a:t>Many hash functions assume that the universe of keys is the natural numbers </a:t>
            </a:r>
            <a:r>
              <a:rPr lang="en-US" altLang="en-US" sz="2800" b="1">
                <a:solidFill>
                  <a:srgbClr val="FF0000"/>
                </a:solidFill>
              </a:rPr>
              <a:t>N</a:t>
            </a:r>
            <a:r>
              <a:rPr lang="en-US" altLang="en-US" sz="2800">
                <a:solidFill>
                  <a:srgbClr val="FF0000"/>
                </a:solidFill>
              </a:rPr>
              <a:t>={0,1,…}</a:t>
            </a:r>
          </a:p>
          <a:p>
            <a:pPr>
              <a:defRPr/>
            </a:pPr>
            <a:r>
              <a:rPr lang="en-US" altLang="en-US" sz="2800">
                <a:solidFill>
                  <a:srgbClr val="006600"/>
                </a:solidFill>
              </a:rPr>
              <a:t>Need to find a function to convert the actual key to a natural number quickly and effectively before or during the hash calculation</a:t>
            </a:r>
          </a:p>
          <a:p>
            <a:pPr>
              <a:defRPr/>
            </a:pPr>
            <a:r>
              <a:rPr lang="en-US" altLang="en-US" sz="2800">
                <a:solidFill>
                  <a:srgbClr val="000099"/>
                </a:solidFill>
              </a:rPr>
              <a:t>Generally work with the ASCII character codes when converting strings to numbers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D5C48-5CCA-429B-ACB5-65548541C3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12/26/03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05CCA-A7E4-49AE-B5E9-8A6ECB1F4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Hashing - Lecture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DD801-14B6-4E41-BB8D-E447FD24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8CA44B-0D20-44A4-BB31-D7D246FB68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400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8EA80A79-3B15-4CB2-96DE-F02DD6FAF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0000"/>
                </a:solidFill>
              </a:rPr>
              <a:t>Load Factor of a Hash Table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F7E0A8B3-0AA2-459C-83AC-9F035F435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/>
              <a:t>Let N = number of items to be stored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dirty="0"/>
              <a:t>Load factor </a:t>
            </a:r>
            <a:r>
              <a:rPr lang="en-US" altLang="en-US" sz="2800" dirty="0">
                <a:sym typeface="Symbol" pitchFamily="18" charset="2"/>
              </a:rPr>
              <a:t></a:t>
            </a:r>
            <a:r>
              <a:rPr lang="en-US" altLang="en-US" sz="2800" dirty="0"/>
              <a:t> = N/</a:t>
            </a:r>
            <a:r>
              <a:rPr lang="en-US" altLang="en-US" sz="2800" dirty="0" err="1"/>
              <a:t>TableSize</a:t>
            </a:r>
            <a:endParaRPr lang="en-US" altLang="en-US" sz="2800" dirty="0"/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 err="1"/>
              <a:t>TableSize</a:t>
            </a:r>
            <a:r>
              <a:rPr lang="en-US" altLang="en-US" sz="2400" dirty="0"/>
              <a:t> = 101 and N =505, then </a:t>
            </a:r>
            <a:r>
              <a:rPr lang="en-US" altLang="en-US" sz="2400" dirty="0">
                <a:sym typeface="Symbol" pitchFamily="18" charset="2"/>
              </a:rPr>
              <a:t> = 5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 err="1"/>
              <a:t>TableSize</a:t>
            </a:r>
            <a:r>
              <a:rPr lang="en-US" altLang="en-US" sz="2400" dirty="0"/>
              <a:t> = 101 and N = 10, then </a:t>
            </a:r>
            <a:r>
              <a:rPr lang="en-US" altLang="en-US" sz="2400" dirty="0">
                <a:sym typeface="Symbol" pitchFamily="18" charset="2"/>
              </a:rPr>
              <a:t> = 0.1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dirty="0">
                <a:solidFill>
                  <a:schemeClr val="accent2"/>
                </a:solidFill>
                <a:sym typeface="Symbol" pitchFamily="18" charset="2"/>
              </a:rPr>
              <a:t>Average </a:t>
            </a:r>
            <a:r>
              <a:rPr lang="en-US" altLang="en-US" sz="2800" dirty="0">
                <a:sym typeface="Symbol" pitchFamily="18" charset="2"/>
              </a:rPr>
              <a:t>length of chained list =  and so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verage time</a:t>
            </a:r>
            <a:r>
              <a:rPr lang="en-US" altLang="en-US" sz="2800" dirty="0"/>
              <a:t> for accessing an item =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       </a:t>
            </a:r>
            <a:r>
              <a:rPr lang="en-US" altLang="en-US" sz="2800" dirty="0">
                <a:solidFill>
                  <a:srgbClr val="FF0000"/>
                </a:solidFill>
              </a:rPr>
              <a:t>O(1) + O(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)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>
                <a:solidFill>
                  <a:srgbClr val="006600"/>
                </a:solidFill>
              </a:rPr>
              <a:t>Want </a:t>
            </a:r>
            <a:r>
              <a:rPr lang="en-US" altLang="en-US" sz="2400" dirty="0">
                <a:solidFill>
                  <a:srgbClr val="006600"/>
                </a:solidFill>
                <a:sym typeface="Symbol" pitchFamily="18" charset="2"/>
              </a:rPr>
              <a:t> to be smaller than 1 but close to 1 if good hashing function (i.e. </a:t>
            </a:r>
            <a:r>
              <a:rPr lang="en-US" altLang="en-US" sz="2400" dirty="0" err="1">
                <a:solidFill>
                  <a:srgbClr val="006600"/>
                </a:solidFill>
                <a:sym typeface="Symbol" pitchFamily="18" charset="2"/>
              </a:rPr>
              <a:t>TableSize</a:t>
            </a:r>
            <a:r>
              <a:rPr lang="en-US" altLang="en-US" sz="2400" dirty="0">
                <a:solidFill>
                  <a:srgbClr val="006600"/>
                </a:solidFill>
                <a:sym typeface="Symbol" pitchFamily="18" charset="2"/>
              </a:rPr>
              <a:t>  N)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>
                <a:solidFill>
                  <a:srgbClr val="006600"/>
                </a:solidFill>
              </a:rPr>
              <a:t>With chaining hashing continues to work for </a:t>
            </a:r>
            <a:r>
              <a:rPr lang="en-US" altLang="en-US" sz="2400" dirty="0">
                <a:solidFill>
                  <a:srgbClr val="006600"/>
                </a:solidFill>
                <a:sym typeface="Symbol" pitchFamily="18" charset="2"/>
              </a:rPr>
              <a:t> &gt; 1 </a:t>
            </a:r>
            <a:endParaRPr lang="en-US" altLang="en-US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>
            <a:extLst>
              <a:ext uri="{FF2B5EF4-FFF2-40B4-BE49-F238E27FC236}">
                <a16:creationId xmlns:a16="http://schemas.microsoft.com/office/drawing/2014/main" id="{3FB2080F-204D-4E9F-892F-ACC3E1449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Conclusions</a:t>
            </a:r>
          </a:p>
        </p:txBody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9318ACF6-CE93-4EC8-8BDC-59A13948E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Best to choose </a:t>
            </a:r>
            <a:r>
              <a:rPr lang="en-US" altLang="en-US" sz="2800" i="1"/>
              <a:t>N=prime number</a:t>
            </a:r>
          </a:p>
          <a:p>
            <a:pPr eaLnBrk="1" hangingPunct="1">
              <a:defRPr/>
            </a:pPr>
            <a:r>
              <a:rPr lang="en-US" altLang="en-US" sz="2800"/>
              <a:t>Issue of </a:t>
            </a:r>
            <a:r>
              <a:rPr lang="en-US" altLang="en-US" sz="2800" i="1"/>
              <a:t>Load Factor 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i="1"/>
              <a:t>	= fraction </a:t>
            </a:r>
            <a:r>
              <a:rPr lang="en-US" altLang="en-US" sz="2400"/>
              <a:t>of hash table occupied</a:t>
            </a:r>
          </a:p>
          <a:p>
            <a:pPr lvl="1" eaLnBrk="1" hangingPunct="1">
              <a:defRPr/>
            </a:pPr>
            <a:r>
              <a:rPr lang="en-US" altLang="en-US" sz="2400"/>
              <a:t>should </a:t>
            </a:r>
            <a:r>
              <a:rPr lang="en-US" altLang="en-US" sz="2400" i="1"/>
              <a:t>rehash</a:t>
            </a:r>
            <a:r>
              <a:rPr lang="en-US" altLang="en-US" sz="2400"/>
              <a:t> when load factor between 0.5 and 0.7 </a:t>
            </a:r>
          </a:p>
          <a:p>
            <a:pPr eaLnBrk="1" hangingPunct="1">
              <a:defRPr/>
            </a:pPr>
            <a:r>
              <a:rPr lang="en-US" altLang="en-US" sz="2800" i="1"/>
              <a:t>Rehashing</a:t>
            </a:r>
          </a:p>
          <a:p>
            <a:pPr lvl="1" eaLnBrk="1" hangingPunct="1">
              <a:defRPr/>
            </a:pPr>
            <a:r>
              <a:rPr lang="en-US" altLang="en-US" sz="2400"/>
              <a:t>approximately double the size of hash table (select </a:t>
            </a:r>
            <a:r>
              <a:rPr lang="en-US" altLang="en-US" sz="2400" i="1"/>
              <a:t>N=nearest prime</a:t>
            </a:r>
            <a:r>
              <a:rPr lang="en-US" altLang="en-US" sz="2400"/>
              <a:t>)</a:t>
            </a:r>
          </a:p>
          <a:p>
            <a:pPr lvl="1" eaLnBrk="1" hangingPunct="1">
              <a:defRPr/>
            </a:pPr>
            <a:r>
              <a:rPr lang="en-US" altLang="en-US" sz="2400"/>
              <a:t>redefine hash function(s)</a:t>
            </a:r>
          </a:p>
          <a:p>
            <a:pPr lvl="1" eaLnBrk="1" hangingPunct="1">
              <a:defRPr/>
            </a:pPr>
            <a:r>
              <a:rPr lang="en-US" altLang="en-US" sz="2400"/>
              <a:t>rehash keys</a:t>
            </a:r>
            <a:r>
              <a:rPr lang="en-US" altLang="en-US" sz="2400" i="1"/>
              <a:t> </a:t>
            </a:r>
            <a:r>
              <a:rPr lang="en-US" altLang="en-US" sz="2400"/>
              <a:t>into new table</a:t>
            </a:r>
            <a:endParaRPr lang="en-US" altLang="en-US" sz="2400" i="1"/>
          </a:p>
          <a:p>
            <a:pPr lvl="1" eaLnBrk="1" hangingPunct="1">
              <a:buFontTx/>
              <a:buNone/>
              <a:defRPr/>
            </a:pP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8A0BF94E-3742-424E-922A-F442E84EC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Hash Function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C6C2CB0F-DEA1-40FB-826F-EB83D11B4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Thus, since  </a:t>
            </a:r>
            <a:r>
              <a:rPr lang="en-US" altLang="en-US" sz="3200" b="0">
                <a:latin typeface="Times New Roman" pitchFamily="18" charset="0"/>
                <a:cs typeface="Times New Roman" pitchFamily="18" charset="0"/>
              </a:rPr>
              <a:t>f(x) = x </a:t>
            </a:r>
            <a:r>
              <a:rPr lang="en-US" altLang="en-US" sz="3200" b="0" i="0">
                <a:latin typeface="Times New Roman" pitchFamily="18" charset="0"/>
                <a:cs typeface="Times New Roman" pitchFamily="18" charset="0"/>
              </a:rPr>
              <a:t>% 15</a:t>
            </a:r>
            <a:r>
              <a:rPr lang="en-US" altLang="en-US" sz="3200" b="0" i="0">
                <a:latin typeface="Times New Roman" pitchFamily="18" charset="0"/>
              </a:rPr>
              <a:t>, 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	if </a:t>
            </a:r>
            <a:r>
              <a:rPr lang="en-US" altLang="en-US" sz="3200" b="0">
                <a:latin typeface="Times New Roman" pitchFamily="18" charset="0"/>
              </a:rPr>
              <a:t>x =	</a:t>
            </a:r>
            <a:r>
              <a:rPr lang="en-US" altLang="en-US" sz="3200" b="0" i="0"/>
              <a:t>25  129   35 2501  47  36</a:t>
            </a:r>
            <a:r>
              <a:rPr lang="en-US" altLang="en-US" sz="3200" b="0" i="0">
                <a:latin typeface="Times New Roman" pitchFamily="18" charset="0"/>
              </a:rPr>
              <a:t>   </a:t>
            </a:r>
            <a:endParaRPr lang="en-US" altLang="en-US" sz="3200" b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>
                <a:latin typeface="Times New Roman" pitchFamily="18" charset="0"/>
              </a:rPr>
              <a:t>	f(x)	 =	</a:t>
            </a:r>
            <a:r>
              <a:rPr lang="en-US" altLang="en-US" sz="3200" b="0" i="0"/>
              <a:t>10    9    5   11   2   6</a:t>
            </a:r>
          </a:p>
          <a:p>
            <a:pPr eaLnBrk="1" hangingPunct="1">
              <a:defRPr/>
            </a:pPr>
            <a:endParaRPr lang="en-US" altLang="en-US" sz="3200" b="0" i="0"/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Storing the keys in the array is not a problem. 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_   _  47   _   _  35  36   _   _ 129  25 2501   _   _   _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F508745F-6C77-4F19-B1D7-8588E58E7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Hash Function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52EBC702-C270-484E-9D88-6612D2F7C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What happens when you try to insert:  </a:t>
            </a:r>
            <a:r>
              <a:rPr lang="en-US" altLang="en-US" sz="3200" b="0">
                <a:latin typeface="Times New Roman" pitchFamily="18" charset="0"/>
              </a:rPr>
              <a:t>x = </a:t>
            </a:r>
            <a:r>
              <a:rPr lang="en-US" altLang="en-US" sz="3200" b="0" i="0"/>
              <a:t>65 </a:t>
            </a:r>
            <a:r>
              <a:rPr lang="en-US" altLang="en-US" sz="3200" b="0" i="0">
                <a:latin typeface="Times New Roman" pitchFamily="18" charset="0"/>
              </a:rPr>
              <a:t>?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				</a:t>
            </a:r>
            <a:r>
              <a:rPr lang="en-US" altLang="en-US" sz="3200" b="0">
                <a:latin typeface="Times New Roman" pitchFamily="18" charset="0"/>
              </a:rPr>
              <a:t>x    =		</a:t>
            </a:r>
            <a:r>
              <a:rPr lang="en-US" altLang="en-US" sz="3200" b="0" i="0"/>
              <a:t>65</a:t>
            </a:r>
            <a:endParaRPr lang="en-US" altLang="en-US" sz="3200" b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>
                <a:latin typeface="Times New Roman" pitchFamily="18" charset="0"/>
              </a:rPr>
              <a:t>				f(x) =	</a:t>
            </a:r>
            <a:r>
              <a:rPr lang="en-US" altLang="en-US" sz="3200" b="0" i="0"/>
              <a:t> 5</a:t>
            </a: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_   _  47   _   _  35  36   _   _ 129  25 2501   _   _   _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65(?)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65EB8A63-FDCA-4081-B78B-562BF524F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0" i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Hash Function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69F7CE30-C387-48EC-B3CD-1B1BF8DDB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What happens when you try to insert:  </a:t>
            </a:r>
            <a:r>
              <a:rPr lang="en-US" altLang="en-US" sz="3200" b="0">
                <a:latin typeface="Times New Roman" pitchFamily="18" charset="0"/>
              </a:rPr>
              <a:t>x = </a:t>
            </a:r>
            <a:r>
              <a:rPr lang="en-US" altLang="en-US" sz="3200" b="0" i="0"/>
              <a:t>65 </a:t>
            </a:r>
            <a:r>
              <a:rPr lang="en-US" altLang="en-US" sz="3200" b="0" i="0">
                <a:latin typeface="Times New Roman" pitchFamily="18" charset="0"/>
              </a:rPr>
              <a:t>?</a:t>
            </a: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				</a:t>
            </a:r>
            <a:r>
              <a:rPr lang="en-US" altLang="en-US" sz="3200" b="0">
                <a:latin typeface="Times New Roman" pitchFamily="18" charset="0"/>
              </a:rPr>
              <a:t>x		</a:t>
            </a:r>
            <a:r>
              <a:rPr lang="en-US" altLang="en-US" sz="3200" b="0" i="0"/>
              <a:t>65</a:t>
            </a:r>
            <a:endParaRPr lang="en-US" altLang="en-US" sz="3200" b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>
                <a:latin typeface="Times New Roman" pitchFamily="18" charset="0"/>
              </a:rPr>
              <a:t>				f(x)		</a:t>
            </a:r>
            <a:r>
              <a:rPr lang="en-US" altLang="en-US" sz="3200" b="0" i="0"/>
              <a:t> 5</a:t>
            </a:r>
          </a:p>
          <a:p>
            <a:pPr eaLnBrk="1" hangingPunct="1">
              <a:defRPr/>
            </a:pPr>
            <a:endParaRPr lang="en-US" altLang="en-US" sz="3200" b="0" i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Array:</a:t>
            </a:r>
          </a:p>
          <a:p>
            <a:pPr eaLnBrk="1" hangingPunct="1">
              <a:defRPr/>
            </a:pPr>
            <a:r>
              <a:rPr lang="en-US" altLang="en-US" sz="1600" b="0" i="0"/>
              <a:t>     0   1   2   3   4   5   6   7   8   9  10   11  12  13  14</a:t>
            </a:r>
          </a:p>
          <a:p>
            <a:pPr eaLnBrk="1" hangingPunct="1">
              <a:defRPr/>
            </a:pPr>
            <a:r>
              <a:rPr lang="en-US" altLang="en-US" sz="1600" b="0" i="0"/>
              <a:t>            47          35  36         129  25 2501</a:t>
            </a:r>
          </a:p>
          <a:p>
            <a:pPr eaLnBrk="1" hangingPunct="1">
              <a:defRPr/>
            </a:pPr>
            <a:r>
              <a:rPr lang="en-US" altLang="en-US" sz="1600" b="0" i="0"/>
              <a:t>                        65(?)</a:t>
            </a:r>
          </a:p>
          <a:p>
            <a:pPr eaLnBrk="1" hangingPunct="1">
              <a:defRPr/>
            </a:pPr>
            <a:endParaRPr lang="en-US" altLang="en-US" sz="1600" b="0" i="0"/>
          </a:p>
          <a:p>
            <a:pPr eaLnBrk="1" hangingPunct="1">
              <a:defRPr/>
            </a:pPr>
            <a:r>
              <a:rPr lang="en-US" altLang="en-US" sz="3200" b="0" i="0">
                <a:latin typeface="Times New Roman" pitchFamily="18" charset="0"/>
              </a:rPr>
              <a:t>This is called a </a:t>
            </a:r>
            <a:r>
              <a:rPr lang="en-US" altLang="en-US" sz="3200" b="0">
                <a:solidFill>
                  <a:srgbClr val="FF0000"/>
                </a:solidFill>
                <a:latin typeface="Times New Roman" pitchFamily="18" charset="0"/>
              </a:rPr>
              <a:t>collision</a:t>
            </a:r>
            <a:r>
              <a:rPr lang="en-US" altLang="en-US" sz="3200" b="0" i="0">
                <a:latin typeface="Times New Roman" pitchFamily="18" charset="0"/>
              </a:rPr>
              <a:t>.</a:t>
            </a:r>
            <a:endParaRPr lang="en-US" altLang="en-US" sz="3200" b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altLang="en-US" sz="1600" b="0" i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13335DD6-8069-4F58-BFB6-3AB56EEF7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Handling Collisions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44930CB4-6AE0-4316-A94D-50717F95E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</a:rPr>
              <a:t>Separate Chaining</a:t>
            </a:r>
          </a:p>
          <a:p>
            <a:pPr eaLnBrk="1" hangingPunct="1">
              <a:defRPr/>
            </a:pPr>
            <a:r>
              <a:rPr lang="en-US">
                <a:ea typeface="+mn-ea"/>
              </a:rPr>
              <a:t>Open Addressing</a:t>
            </a:r>
          </a:p>
          <a:p>
            <a:pPr lvl="1" eaLnBrk="1" hangingPunct="1">
              <a:defRPr/>
            </a:pPr>
            <a:r>
              <a:rPr lang="en-US">
                <a:ea typeface="+mn-ea"/>
              </a:rPr>
              <a:t>Linear Probing</a:t>
            </a:r>
          </a:p>
          <a:p>
            <a:pPr lvl="1" eaLnBrk="1" hangingPunct="1">
              <a:defRPr/>
            </a:pPr>
            <a:r>
              <a:rPr lang="en-US">
                <a:ea typeface="+mn-ea"/>
              </a:rPr>
              <a:t>Quadratic Probing</a:t>
            </a:r>
          </a:p>
          <a:p>
            <a:pPr lvl="1" eaLnBrk="1" hangingPunct="1">
              <a:defRPr/>
            </a:pPr>
            <a:r>
              <a:rPr lang="en-US">
                <a:ea typeface="+mn-ea"/>
              </a:rPr>
              <a:t>Double Hashing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10239</TotalTime>
  <Words>3708</Words>
  <Application>Microsoft Office PowerPoint</Application>
  <PresentationFormat>On-screen Show (4:3)</PresentationFormat>
  <Paragraphs>519</Paragraphs>
  <Slides>52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Courier New</vt:lpstr>
      <vt:lpstr>MS PGothic</vt:lpstr>
      <vt:lpstr>Arial</vt:lpstr>
      <vt:lpstr>Times New Roman</vt:lpstr>
      <vt:lpstr>Calibri</vt:lpstr>
      <vt:lpstr>Symbol</vt:lpstr>
      <vt:lpstr>Wingdings</vt:lpstr>
      <vt:lpstr>Arial Unicode MS</vt:lpstr>
      <vt:lpstr>Default Design</vt:lpstr>
      <vt:lpstr>Hash Tables</vt:lpstr>
      <vt:lpstr>Hashing</vt:lpstr>
      <vt:lpstr>PowerPoint Presentation</vt:lpstr>
      <vt:lpstr>Hash Table Applications</vt:lpstr>
      <vt:lpstr>Hash Function</vt:lpstr>
      <vt:lpstr>PowerPoint Presentation</vt:lpstr>
      <vt:lpstr>PowerPoint Presentation</vt:lpstr>
      <vt:lpstr>PowerPoint Presentation</vt:lpstr>
      <vt:lpstr>Handling Collisions</vt:lpstr>
      <vt:lpstr>Handling Collisions</vt:lpstr>
      <vt:lpstr>PowerPoint Presentation</vt:lpstr>
      <vt:lpstr>PowerPoint Presentation</vt:lpstr>
      <vt:lpstr>Handling Collisions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Drawbacks of Linear Probing</vt:lpstr>
      <vt:lpstr>Handling Collisions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Handling Collisions</vt:lpstr>
      <vt:lpstr>PowerPoint Presentation</vt:lpstr>
      <vt:lpstr>Double Hashing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Delete Element Collision Ramifications</vt:lpstr>
      <vt:lpstr>PowerPoint Presentation</vt:lpstr>
      <vt:lpstr>Deletion Issues</vt:lpstr>
      <vt:lpstr>PowerPoint Presentation</vt:lpstr>
      <vt:lpstr>PowerPoint Presentation</vt:lpstr>
      <vt:lpstr>Hash Tables in C++ STL</vt:lpstr>
      <vt:lpstr>Hash Set in STL</vt:lpstr>
      <vt:lpstr>Hash Map in STL</vt:lpstr>
      <vt:lpstr>Simple Hashes</vt:lpstr>
      <vt:lpstr>Nonnumerical Keys</vt:lpstr>
      <vt:lpstr>Load Factor of a Hash Table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Spiegel</dc:creator>
  <cp:lastModifiedBy>Spiegel, Daniel</cp:lastModifiedBy>
  <cp:revision>110</cp:revision>
  <dcterms:created xsi:type="dcterms:W3CDTF">1601-01-01T00:00:00Z</dcterms:created>
  <dcterms:modified xsi:type="dcterms:W3CDTF">2020-12-03T19:42:33Z</dcterms:modified>
</cp:coreProperties>
</file>