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2005C-804D-4CF9-A5EF-6074B8A6A9A0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31D26-C4DE-4F79-A577-AA8DD5395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9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A84-FBBF-4366-8AD1-38FD3A4FC535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F1DA-7680-44EE-BFFF-7B3E7A59E7C3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68B2-7588-4826-AB1E-16D9FD5C3965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0AB1-D798-4178-9313-575C8E42B2EF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7CF8-6418-426D-A24E-1AAEEC44F689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742-1D88-4BEF-AAF4-B3AD61655648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138-7BB0-4921-87A7-A782E55CC1DD}" type="datetime1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0F41-1971-4830-9E9B-3D47A6DF6713}" type="datetime1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B1CC-9495-40F6-BBFE-08D2148053E0}" type="datetime1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4593-5675-46D7-8A21-A9AD61AD660E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1EDD-D96B-4A45-8C60-8F9A1E3116D2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4BF57-F1D0-4699-BA15-F2044C47A742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Spanning Trees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CSIT 402</a:t>
            </a:r>
          </a:p>
          <a:p>
            <a:r>
              <a:rPr lang="en-US" altLang="en-US" smtClean="0"/>
              <a:t>Data Structures 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54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53-A389-470C-8126-83B98CE37EB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Kruskal’s Algorithm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Initialize a forest of trees, each tree being a single node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Build a priority queue of edges with priority being lowest cost</a:t>
            </a:r>
          </a:p>
          <a:p>
            <a:pPr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Repeat until |V| -1 edges have been accepted {</a:t>
            </a:r>
          </a:p>
          <a:p>
            <a:pPr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	</a:t>
            </a:r>
            <a:r>
              <a:rPr lang="en-US" altLang="en-US" sz="2000" dirty="0" smtClean="0">
                <a:solidFill>
                  <a:srgbClr val="CC0000"/>
                </a:solidFill>
                <a:latin typeface="Times New Roman" charset="0"/>
              </a:rPr>
              <a:t>Delete min 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edge from priority queue</a:t>
            </a:r>
          </a:p>
          <a:p>
            <a:pPr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	If it forms a cycle then discard it</a:t>
            </a:r>
          </a:p>
          <a:p>
            <a:pPr>
              <a:buFontTx/>
              <a:buNone/>
            </a:pPr>
            <a:r>
              <a:rPr lang="en-US" altLang="en-US" sz="2000" dirty="0" smtClean="0">
                <a:solidFill>
                  <a:srgbClr val="CC0000"/>
                </a:solidFill>
                <a:latin typeface="Times New Roman" charset="0"/>
              </a:rPr>
              <a:t>     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else accept the edge</a:t>
            </a:r>
            <a:r>
              <a:rPr lang="en-US" altLang="en-US" sz="2000" dirty="0">
                <a:latin typeface="Times New Roman" charset="0"/>
              </a:rPr>
              <a:t> – It will join 2 existing trees yielding a larger tree 		and reducing the forest by one tree</a:t>
            </a:r>
          </a:p>
          <a:p>
            <a:pPr>
              <a:buFontTx/>
              <a:buNone/>
            </a:pP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The accepted edges form the minimum spanning tree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4928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1F04-6062-498B-AEDE-549B7732AB7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Detecting Cycles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the edge to be added (</a:t>
            </a:r>
            <a:r>
              <a:rPr lang="en-US" altLang="en-US" dirty="0" err="1"/>
              <a:t>u,v</a:t>
            </a:r>
            <a:r>
              <a:rPr lang="en-US" altLang="en-US" dirty="0"/>
              <a:t>) is such that vertices u and v belong to the same tree, then by adding (</a:t>
            </a:r>
            <a:r>
              <a:rPr lang="en-US" altLang="en-US" dirty="0" err="1"/>
              <a:t>u,v</a:t>
            </a:r>
            <a:r>
              <a:rPr lang="en-US" altLang="en-US" dirty="0"/>
              <a:t>) you would form a cycle</a:t>
            </a:r>
          </a:p>
          <a:p>
            <a:pPr lvl="1"/>
            <a:r>
              <a:rPr lang="en-US" altLang="en-US" dirty="0"/>
              <a:t>Therefore to check, </a:t>
            </a:r>
            <a:r>
              <a:rPr lang="en-US" altLang="en-US" dirty="0">
                <a:solidFill>
                  <a:schemeClr val="accent2"/>
                </a:solidFill>
              </a:rPr>
              <a:t>Find(u</a:t>
            </a:r>
            <a:r>
              <a:rPr lang="en-US" altLang="en-US" dirty="0" smtClean="0">
                <a:solidFill>
                  <a:schemeClr val="accent2"/>
                </a:solidFill>
              </a:rPr>
              <a:t>)* </a:t>
            </a:r>
            <a:r>
              <a:rPr lang="en-US" altLang="en-US" dirty="0"/>
              <a:t>and </a:t>
            </a:r>
            <a:r>
              <a:rPr lang="en-US" altLang="en-US" dirty="0">
                <a:solidFill>
                  <a:schemeClr val="accent2"/>
                </a:solidFill>
              </a:rPr>
              <a:t>Find(v</a:t>
            </a:r>
            <a:r>
              <a:rPr lang="en-US" altLang="en-US" dirty="0" smtClean="0">
                <a:solidFill>
                  <a:schemeClr val="accent2"/>
                </a:solidFill>
              </a:rPr>
              <a:t>)*. </a:t>
            </a:r>
          </a:p>
          <a:p>
            <a:pPr lvl="2"/>
            <a:r>
              <a:rPr lang="en-US" altLang="en-US" dirty="0" smtClean="0"/>
              <a:t>If </a:t>
            </a:r>
            <a:r>
              <a:rPr lang="en-US" altLang="en-US" dirty="0"/>
              <a:t>they are </a:t>
            </a:r>
            <a:r>
              <a:rPr lang="en-US" altLang="en-US" dirty="0" smtClean="0"/>
              <a:t>the same discard </a:t>
            </a:r>
            <a:r>
              <a:rPr lang="en-US" altLang="en-US" dirty="0"/>
              <a:t>(</a:t>
            </a:r>
            <a:r>
              <a:rPr lang="en-US" altLang="en-US" dirty="0" err="1"/>
              <a:t>u,v</a:t>
            </a:r>
            <a:r>
              <a:rPr lang="en-US" altLang="en-US" dirty="0"/>
              <a:t>) </a:t>
            </a:r>
          </a:p>
          <a:p>
            <a:pPr lvl="2"/>
            <a:r>
              <a:rPr lang="en-US" altLang="en-US" dirty="0"/>
              <a:t>If they are different </a:t>
            </a:r>
            <a:r>
              <a:rPr lang="en-US" altLang="en-US" dirty="0" smtClean="0">
                <a:solidFill>
                  <a:schemeClr val="accent2"/>
                </a:solidFill>
              </a:rPr>
              <a:t>Union(Find(u),Find(v</a:t>
            </a:r>
            <a:r>
              <a:rPr lang="en-US" altLang="en-US" dirty="0" smtClean="0">
                <a:solidFill>
                  <a:schemeClr val="accent2"/>
                </a:solidFill>
              </a:rPr>
              <a:t>))</a:t>
            </a:r>
          </a:p>
          <a:p>
            <a:endParaRPr lang="en-US" altLang="en-US" sz="2000" dirty="0" smtClean="0">
              <a:solidFill>
                <a:schemeClr val="accent2"/>
              </a:solidFill>
            </a:endParaRPr>
          </a:p>
          <a:p>
            <a:endParaRPr lang="en-US" altLang="en-US" sz="2000" dirty="0">
              <a:solidFill>
                <a:schemeClr val="accent2"/>
              </a:solidFill>
            </a:endParaRPr>
          </a:p>
          <a:p>
            <a:endParaRPr lang="en-US" altLang="en-US" sz="2000" dirty="0" smtClean="0">
              <a:solidFill>
                <a:schemeClr val="accent2"/>
              </a:solidFill>
            </a:endParaRPr>
          </a:p>
          <a:p>
            <a:r>
              <a:rPr lang="en-US" altLang="en-US" sz="2000" dirty="0" smtClean="0">
                <a:solidFill>
                  <a:schemeClr val="accent2"/>
                </a:solidFill>
              </a:rPr>
              <a:t>Find returns the set in which the item was found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5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D4E-428D-486F-99EB-2B24B4F874F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CC0000"/>
                </a:solidFill>
              </a:rPr>
              <a:t>Properties of trees in K’s algorithm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Vertices in different trees are disjoint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True at initialization and Union won’t modify the fact for remaining trees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Trees form equivalent classes under the relation “is connected to”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 connected to u  (reflexivity)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 connected to v implies v connected to u (symmetry)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  connected to v and v connected to w implies a path from u to w so u connected to w (transitivity)</a:t>
            </a:r>
          </a:p>
        </p:txBody>
      </p:sp>
    </p:spTree>
    <p:extLst>
      <p:ext uri="{BB962C8B-B14F-4D97-AF65-F5344CB8AC3E}">
        <p14:creationId xmlns:p14="http://schemas.microsoft.com/office/powerpoint/2010/main" val="278688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1A4C-843D-4233-8208-68925DC9D02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rgbClr val="CC0000"/>
                </a:solidFill>
              </a:rPr>
              <a:t>Kruskal’s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>
                <a:solidFill>
                  <a:srgbClr val="CC0000"/>
                </a:solidFill>
              </a:rPr>
              <a:t>Algorithm Data Structures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Adjacency list for the graph </a:t>
            </a:r>
          </a:p>
          <a:p>
            <a:pPr lvl="1"/>
            <a:r>
              <a:rPr lang="en-US" altLang="en-US" dirty="0"/>
              <a:t>To perform the initialization of the data structures below</a:t>
            </a:r>
          </a:p>
          <a:p>
            <a:pPr lvl="2"/>
            <a:r>
              <a:rPr lang="en-US" altLang="en-US" dirty="0"/>
              <a:t>Disjoint Set ADT’s for the </a:t>
            </a:r>
            <a:r>
              <a:rPr lang="en-US" altLang="en-US" dirty="0" smtClean="0"/>
              <a:t>trees</a:t>
            </a:r>
          </a:p>
          <a:p>
            <a:pPr lvl="3"/>
            <a:r>
              <a:rPr lang="en-US" altLang="en-US" dirty="0" smtClean="0"/>
              <a:t>Note STL Set properties (cplusplus.com): </a:t>
            </a:r>
          </a:p>
          <a:p>
            <a:pPr lvl="4"/>
            <a:r>
              <a:rPr lang="en-US" altLang="en-US" dirty="0" smtClean="0"/>
              <a:t>Implementation is binary search tree</a:t>
            </a:r>
            <a:endParaRPr lang="en-US" altLang="en-US" dirty="0"/>
          </a:p>
          <a:p>
            <a:pPr lvl="2"/>
            <a:r>
              <a:rPr lang="en-US" altLang="en-US" dirty="0"/>
              <a:t>Binary heap for edges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5047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3ED7-FEA6-4315-B22E-25D0B44BAFC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Example</a:t>
            </a:r>
          </a:p>
        </p:txBody>
      </p:sp>
      <p:graphicFrame>
        <p:nvGraphicFramePr>
          <p:cNvPr id="219139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810000" y="17526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4648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294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FD803-9B75-49F0-9E54-F844088CAD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Initialization</a:t>
            </a:r>
          </a:p>
        </p:txBody>
      </p:sp>
      <p:graphicFrame>
        <p:nvGraphicFramePr>
          <p:cNvPr id="220163" name="Object 3"/>
          <p:cNvGraphicFramePr>
            <a:graphicFrameLocks noChangeAspect="1"/>
          </p:cNvGraphicFramePr>
          <p:nvPr/>
        </p:nvGraphicFramePr>
        <p:xfrm>
          <a:off x="3810000" y="17526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304800" y="2125663"/>
            <a:ext cx="32004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Initially, Forest of 6 trees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F= {{1},{2},{3},{4},{5},{6}}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Edges in a heap (not shown)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859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EBFF-CB48-41C9-8D5B-53865AA3698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Step 1</a:t>
            </a:r>
          </a:p>
        </p:txBody>
      </p:sp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3962400" y="18288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304800" y="2125663"/>
            <a:ext cx="32004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Select edge with lowest cost (2,5)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Find(2) = 2, Find (5) = 5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Union(2,5)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F= {{1},{2,5},{3},{4},{6}}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 edge accepted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419600" y="3948113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51816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3059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017A-2AF4-4878-84CB-F2FEE2BC7F4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Step 2</a:t>
            </a:r>
          </a:p>
        </p:txBody>
      </p:sp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3962400" y="18288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304800" y="2125663"/>
            <a:ext cx="32004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Select edge with lowest cost (2,6)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Find(2) = 2, Find (6) = 6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Union(2,6)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F= {{1},{2,5,6},{3},{4}}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2 edges accepted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4419600" y="3948113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51816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 flipV="1">
            <a:off x="4267200" y="4114800"/>
            <a:ext cx="0" cy="120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>
            <a:off x="4267200" y="39481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3810000" y="46021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4298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5D0A-5568-4FC0-B6FD-EFD9B793050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Step 3</a:t>
            </a:r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3962400" y="18288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04800" y="2125663"/>
            <a:ext cx="32004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Select edge with lowest cost (1,3)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Find(1) = 1, Find (3) = 3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Union(1,3)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F= {{1,3},{2,5,6},{4}}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3 edges accepted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4261" name="Line 5"/>
          <p:cNvSpPr>
            <a:spLocks noChangeShapeType="1"/>
          </p:cNvSpPr>
          <p:nvPr/>
        </p:nvSpPr>
        <p:spPr bwMode="auto">
          <a:xfrm>
            <a:off x="4419600" y="3948113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51816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 flipV="1">
            <a:off x="4267200" y="4114800"/>
            <a:ext cx="0" cy="120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4" name="Line 8"/>
          <p:cNvSpPr>
            <a:spLocks noChangeShapeType="1"/>
          </p:cNvSpPr>
          <p:nvPr/>
        </p:nvSpPr>
        <p:spPr bwMode="auto">
          <a:xfrm>
            <a:off x="4267200" y="39481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810000" y="46021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6172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5791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56274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B02-6715-4E4B-9DF6-A916B1EE442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Step 4</a:t>
            </a:r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/>
        </p:nvGraphicFramePr>
        <p:xfrm>
          <a:off x="3962400" y="18288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04800" y="2125663"/>
            <a:ext cx="32004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Select edge with lowest cost (5,6)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Find(5) = 2, Find (6) = 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Do nothing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F= {{1,3},{2,5,6},{4}}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3 edges accepted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4419600" y="3948113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51816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 flipV="1">
            <a:off x="4267200" y="4114800"/>
            <a:ext cx="0" cy="120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2" name="Line 8"/>
          <p:cNvSpPr>
            <a:spLocks noChangeShapeType="1"/>
          </p:cNvSpPr>
          <p:nvPr/>
        </p:nvSpPr>
        <p:spPr bwMode="auto">
          <a:xfrm>
            <a:off x="4267200" y="39481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3810000" y="46021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31434" name="Line 10"/>
          <p:cNvSpPr>
            <a:spLocks noChangeShapeType="1"/>
          </p:cNvSpPr>
          <p:nvPr/>
        </p:nvSpPr>
        <p:spPr bwMode="auto">
          <a:xfrm>
            <a:off x="6172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5791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6411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9B21-6928-4E7E-A2F2-E7F745EB6D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C0000"/>
                </a:solidFill>
              </a:rPr>
              <a:t>Two Algorithms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accent2"/>
                </a:solidFill>
              </a:rPr>
              <a:t>Prim: (build tree incrementally)</a:t>
            </a:r>
          </a:p>
          <a:p>
            <a:pPr lvl="1"/>
            <a:r>
              <a:rPr lang="en-US" altLang="en-US" sz="2400" dirty="0">
                <a:solidFill>
                  <a:schemeClr val="accent2"/>
                </a:solidFill>
              </a:rPr>
              <a:t>Pick lower cost edge connected to known (incomplete) spanning tree that does not create a cycle and expand to include it in the tree</a:t>
            </a:r>
          </a:p>
          <a:p>
            <a:r>
              <a:rPr lang="en-US" altLang="en-US" sz="2800" dirty="0" err="1">
                <a:solidFill>
                  <a:srgbClr val="CC0000"/>
                </a:solidFill>
              </a:rPr>
              <a:t>Kruskal</a:t>
            </a:r>
            <a:r>
              <a:rPr lang="en-US" altLang="en-US" sz="2800" dirty="0">
                <a:solidFill>
                  <a:srgbClr val="CC0000"/>
                </a:solidFill>
              </a:rPr>
              <a:t>: (build forest that will finish as a tree)</a:t>
            </a:r>
          </a:p>
          <a:p>
            <a:pPr lvl="1"/>
            <a:r>
              <a:rPr lang="en-US" altLang="en-US" sz="2400" dirty="0">
                <a:solidFill>
                  <a:srgbClr val="CC0000"/>
                </a:solidFill>
              </a:rPr>
              <a:t>Pick lower cost edge not yet in a tree that does not create a cycle and expand to include it somewhere in the forest</a:t>
            </a:r>
          </a:p>
          <a:p>
            <a:pPr lvl="1"/>
            <a:endParaRPr lang="en-US" altLang="en-US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37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9CE2-5820-41D3-88CE-5B191BCFA72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Step 5</a:t>
            </a:r>
          </a:p>
        </p:txBody>
      </p:sp>
      <p:graphicFrame>
        <p:nvGraphicFramePr>
          <p:cNvPr id="227331" name="Object 3"/>
          <p:cNvGraphicFramePr>
            <a:graphicFrameLocks noChangeAspect="1"/>
          </p:cNvGraphicFramePr>
          <p:nvPr/>
        </p:nvGraphicFramePr>
        <p:xfrm>
          <a:off x="3962400" y="17526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304800" y="2125663"/>
            <a:ext cx="32004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Select edge with lowest cost (3,4)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Find(3) = 1, Find (4) = 4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Union(1,4)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F= {{1,3,4},{2,5,6}}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4 edges accepted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4419600" y="3948113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51816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7335" name="Line 7"/>
          <p:cNvSpPr>
            <a:spLocks noChangeShapeType="1"/>
          </p:cNvSpPr>
          <p:nvPr/>
        </p:nvSpPr>
        <p:spPr bwMode="auto">
          <a:xfrm flipV="1">
            <a:off x="4267200" y="4114800"/>
            <a:ext cx="0" cy="120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>
            <a:off x="4267200" y="39481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3810000" y="46021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>
            <a:off x="61722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5791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6477000" y="3657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6781800" y="3290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952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D4A46-1346-4162-843F-889AC98A56E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Step 6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3962400" y="1752600"/>
          <a:ext cx="464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4648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320040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Select edge with lowest cost (4,5)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Find(4) = 1, Find (5) = 2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Union(1,2)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F= {{1,3,4,2,5,6}}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5 edges accepted : end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Total cost = 10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Although there is a unique spanning tree in this example, this is not generally the case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8357" name="Line 5"/>
          <p:cNvSpPr>
            <a:spLocks noChangeShapeType="1"/>
          </p:cNvSpPr>
          <p:nvPr/>
        </p:nvSpPr>
        <p:spPr bwMode="auto">
          <a:xfrm>
            <a:off x="4419600" y="3948113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5181600" y="4267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8359" name="Line 7"/>
          <p:cNvSpPr>
            <a:spLocks noChangeShapeType="1"/>
          </p:cNvSpPr>
          <p:nvPr/>
        </p:nvSpPr>
        <p:spPr bwMode="auto">
          <a:xfrm flipV="1">
            <a:off x="4267200" y="4114800"/>
            <a:ext cx="0" cy="120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>
            <a:off x="4267200" y="394811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3810000" y="46021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8362" name="Line 10"/>
          <p:cNvSpPr>
            <a:spLocks noChangeShapeType="1"/>
          </p:cNvSpPr>
          <p:nvPr/>
        </p:nvSpPr>
        <p:spPr bwMode="auto">
          <a:xfrm>
            <a:off x="61722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5791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6477000" y="3657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6781800" y="3290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3</a:t>
            </a:r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 flipH="1">
            <a:off x="6477000" y="3948113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7" name="Text Box 15"/>
          <p:cNvSpPr txBox="1">
            <a:spLocks noChangeArrowheads="1"/>
          </p:cNvSpPr>
          <p:nvPr/>
        </p:nvSpPr>
        <p:spPr bwMode="auto">
          <a:xfrm>
            <a:off x="6781800" y="44180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Courier New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65487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8B4C-53B9-4EA6-878D-D0F2106FC5A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Kruskal’s Algorithm Analysis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Initialize forest </a:t>
            </a:r>
            <a:r>
              <a:rPr lang="en-US" altLang="en-US" dirty="0">
                <a:solidFill>
                  <a:srgbClr val="CC0000"/>
                </a:solidFill>
              </a:rPr>
              <a:t>O(n)</a:t>
            </a:r>
          </a:p>
          <a:p>
            <a:r>
              <a:rPr lang="en-US" altLang="en-US" dirty="0"/>
              <a:t>Initialize heap </a:t>
            </a:r>
            <a:r>
              <a:rPr lang="en-US" altLang="en-US" dirty="0">
                <a:solidFill>
                  <a:srgbClr val="CC0000"/>
                </a:solidFill>
              </a:rPr>
              <a:t>O(m), m = |E|</a:t>
            </a:r>
          </a:p>
          <a:p>
            <a:r>
              <a:rPr lang="en-US" altLang="en-US" dirty="0"/>
              <a:t>Loop performed </a:t>
            </a:r>
            <a:r>
              <a:rPr lang="en-US" altLang="en-US" dirty="0">
                <a:solidFill>
                  <a:srgbClr val="CC0000"/>
                </a:solidFill>
              </a:rPr>
              <a:t>m</a:t>
            </a:r>
            <a:r>
              <a:rPr lang="en-US" altLang="en-US" dirty="0"/>
              <a:t> times</a:t>
            </a:r>
          </a:p>
          <a:p>
            <a:pPr lvl="1"/>
            <a:r>
              <a:rPr lang="en-US" altLang="en-US" dirty="0"/>
              <a:t>In the loop one </a:t>
            </a:r>
            <a:r>
              <a:rPr lang="en-US" altLang="en-US" dirty="0" err="1" smtClean="0"/>
              <a:t>Deletemin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O(log m</a:t>
            </a:r>
            <a:r>
              <a:rPr lang="en-US" alt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altLang="en-US" dirty="0"/>
              <a:t>Two Find, each </a:t>
            </a:r>
            <a:r>
              <a:rPr lang="en-US" altLang="en-US" dirty="0" smtClean="0">
                <a:solidFill>
                  <a:schemeClr val="accent2"/>
                </a:solidFill>
              </a:rPr>
              <a:t>O(log n</a:t>
            </a:r>
            <a:r>
              <a:rPr lang="en-US" alt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altLang="en-US" dirty="0"/>
              <a:t>One Union (at most) </a:t>
            </a:r>
            <a:r>
              <a:rPr lang="en-US" altLang="en-US" dirty="0">
                <a:solidFill>
                  <a:schemeClr val="accent2"/>
                </a:solidFill>
              </a:rPr>
              <a:t>O(1)</a:t>
            </a:r>
          </a:p>
          <a:p>
            <a:r>
              <a:rPr lang="en-US" altLang="en-US" dirty="0"/>
              <a:t>So worst case </a:t>
            </a:r>
            <a:r>
              <a:rPr lang="en-US" altLang="en-US" dirty="0" smtClean="0">
                <a:solidFill>
                  <a:srgbClr val="CC0000"/>
                </a:solidFill>
              </a:rPr>
              <a:t>O(m log m</a:t>
            </a:r>
            <a:r>
              <a:rPr lang="en-US" altLang="en-US" dirty="0">
                <a:solidFill>
                  <a:srgbClr val="CC0000"/>
                </a:solidFill>
              </a:rPr>
              <a:t>) = </a:t>
            </a:r>
            <a:r>
              <a:rPr lang="en-US" altLang="en-US" dirty="0" smtClean="0">
                <a:solidFill>
                  <a:srgbClr val="CC0000"/>
                </a:solidFill>
              </a:rPr>
              <a:t>O(m log n</a:t>
            </a:r>
            <a:r>
              <a:rPr lang="en-US" altLang="en-US" dirty="0">
                <a:solidFill>
                  <a:srgbClr val="CC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2853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73E7-EAB4-491F-869D-21BFA591005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Time Complexity Summary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Recall that </a:t>
            </a:r>
            <a:r>
              <a:rPr lang="en-US" altLang="en-US" dirty="0">
                <a:solidFill>
                  <a:srgbClr val="CC0000"/>
                </a:solidFill>
              </a:rPr>
              <a:t>m = |E| = O(V</a:t>
            </a:r>
            <a:r>
              <a:rPr lang="en-US" altLang="en-US" baseline="30000" dirty="0">
                <a:solidFill>
                  <a:srgbClr val="CC0000"/>
                </a:solidFill>
              </a:rPr>
              <a:t>2</a:t>
            </a:r>
            <a:r>
              <a:rPr lang="en-US" altLang="en-US" dirty="0">
                <a:solidFill>
                  <a:srgbClr val="CC0000"/>
                </a:solidFill>
              </a:rPr>
              <a:t>) = O(n</a:t>
            </a:r>
            <a:r>
              <a:rPr lang="en-US" altLang="en-US" baseline="30000" dirty="0">
                <a:solidFill>
                  <a:srgbClr val="CC0000"/>
                </a:solidFill>
              </a:rPr>
              <a:t>2 </a:t>
            </a:r>
            <a:r>
              <a:rPr lang="en-US" altLang="en-US" dirty="0">
                <a:solidFill>
                  <a:srgbClr val="CC0000"/>
                </a:solidFill>
              </a:rPr>
              <a:t>)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Prim’s runs in O((</a:t>
            </a:r>
            <a:r>
              <a:rPr lang="en-US" altLang="en-US" dirty="0" err="1">
                <a:solidFill>
                  <a:schemeClr val="accent2"/>
                </a:solidFill>
              </a:rPr>
              <a:t>n+m</a:t>
            </a:r>
            <a:r>
              <a:rPr lang="en-US" altLang="en-US" dirty="0">
                <a:solidFill>
                  <a:schemeClr val="accent2"/>
                </a:solidFill>
              </a:rPr>
              <a:t>) log n)</a:t>
            </a:r>
          </a:p>
          <a:p>
            <a:r>
              <a:rPr lang="en-US" altLang="en-US" dirty="0" err="1">
                <a:solidFill>
                  <a:schemeClr val="accent2"/>
                </a:solidFill>
              </a:rPr>
              <a:t>Kruskal’s</a:t>
            </a:r>
            <a:r>
              <a:rPr lang="en-US" altLang="en-US" dirty="0">
                <a:solidFill>
                  <a:schemeClr val="accent2"/>
                </a:solidFill>
              </a:rPr>
              <a:t> runs in </a:t>
            </a:r>
            <a:r>
              <a:rPr lang="en-US" altLang="en-US" dirty="0" smtClean="0">
                <a:solidFill>
                  <a:schemeClr val="accent2"/>
                </a:solidFill>
              </a:rPr>
              <a:t>O(m log m</a:t>
            </a:r>
            <a:r>
              <a:rPr lang="en-US" altLang="en-US" dirty="0">
                <a:solidFill>
                  <a:schemeClr val="accent2"/>
                </a:solidFill>
              </a:rPr>
              <a:t>) = </a:t>
            </a:r>
            <a:r>
              <a:rPr lang="en-US" altLang="en-US" dirty="0" smtClean="0">
                <a:solidFill>
                  <a:schemeClr val="accent2"/>
                </a:solidFill>
              </a:rPr>
              <a:t>O(m log n</a:t>
            </a:r>
            <a:r>
              <a:rPr lang="en-US" altLang="en-US" dirty="0">
                <a:solidFill>
                  <a:schemeClr val="accent2"/>
                </a:solidFill>
              </a:rPr>
              <a:t>)</a:t>
            </a:r>
          </a:p>
          <a:p>
            <a:r>
              <a:rPr lang="en-US" altLang="en-US" dirty="0"/>
              <a:t>In practice, </a:t>
            </a:r>
            <a:r>
              <a:rPr lang="en-US" altLang="en-US" dirty="0" err="1"/>
              <a:t>Kruskal</a:t>
            </a:r>
            <a:r>
              <a:rPr lang="en-US" altLang="en-US" dirty="0"/>
              <a:t> has a tendency to run faster since graphs might not be dense and not all edges need to be looked at in the </a:t>
            </a:r>
            <a:r>
              <a:rPr lang="en-US" altLang="en-US" dirty="0" err="1"/>
              <a:t>Deletemin</a:t>
            </a:r>
            <a:r>
              <a:rPr lang="en-US" altLang="en-US" dirty="0"/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352981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6A07-9DC7-4562-9B03-A920F7BFEB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Prim’s algorithm</a:t>
            </a:r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3622675" y="1752600"/>
          <a:ext cx="4835525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752600"/>
                        <a:ext cx="4835525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29368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Starting from empty T, choose a vertex at random and initialize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V = {1), E’ ={}</a:t>
            </a:r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auto">
          <a:xfrm flipV="1">
            <a:off x="2971800" y="1981200"/>
            <a:ext cx="2667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2978-17F1-420E-B8C7-106FD5A1465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Prim’s algorithm</a:t>
            </a:r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3622675" y="1752600"/>
          <a:ext cx="4835525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752600"/>
                        <a:ext cx="4835525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3276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Choose the vertex </a:t>
            </a:r>
            <a:r>
              <a:rPr lang="en-US" altLang="en-US">
                <a:solidFill>
                  <a:srgbClr val="CC0000"/>
                </a:solidFill>
              </a:rPr>
              <a:t>u</a:t>
            </a:r>
            <a:r>
              <a:rPr lang="en-US" altLang="en-US"/>
              <a:t> not in </a:t>
            </a:r>
            <a:r>
              <a:rPr lang="en-US" altLang="en-US">
                <a:solidFill>
                  <a:schemeClr val="accent2"/>
                </a:solidFill>
              </a:rPr>
              <a:t>V</a:t>
            </a:r>
            <a:r>
              <a:rPr lang="en-US" altLang="en-US"/>
              <a:t> such that edge weight from </a:t>
            </a:r>
            <a:r>
              <a:rPr lang="en-US" altLang="en-US">
                <a:solidFill>
                  <a:srgbClr val="CC0000"/>
                </a:solidFill>
              </a:rPr>
              <a:t>u</a:t>
            </a:r>
            <a:r>
              <a:rPr lang="en-US" altLang="en-US"/>
              <a:t> to a vertex in </a:t>
            </a:r>
            <a:r>
              <a:rPr lang="en-US" altLang="en-US">
                <a:solidFill>
                  <a:schemeClr val="accent2"/>
                </a:solidFill>
              </a:rPr>
              <a:t>V</a:t>
            </a:r>
            <a:r>
              <a:rPr lang="en-US" altLang="en-US"/>
              <a:t> is minimal </a:t>
            </a:r>
            <a:r>
              <a:rPr lang="en-US" altLang="en-US">
                <a:solidFill>
                  <a:schemeClr val="accent2"/>
                </a:solidFill>
              </a:rPr>
              <a:t>(greedy!)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V={1,3} E’= {(1,3) } </a:t>
            </a:r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>
            <a:off x="6029325" y="2438400"/>
            <a:ext cx="0" cy="1006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699-DAD8-4C0D-AA5D-2F2A4630412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Prim’s algorithm</a:t>
            </a:r>
          </a:p>
        </p:txBody>
      </p:sp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3622675" y="1752600"/>
          <a:ext cx="4835525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752600"/>
                        <a:ext cx="4835525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0" y="1752600"/>
            <a:ext cx="39624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Repeat  until all vertices have been chosen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Choose the vertex </a:t>
            </a:r>
            <a:r>
              <a:rPr lang="en-US" altLang="en-US">
                <a:solidFill>
                  <a:srgbClr val="CC0000"/>
                </a:solidFill>
              </a:rPr>
              <a:t>u</a:t>
            </a:r>
            <a:r>
              <a:rPr lang="en-US" altLang="en-US"/>
              <a:t> not in </a:t>
            </a:r>
            <a:r>
              <a:rPr lang="en-US" altLang="en-US">
                <a:solidFill>
                  <a:schemeClr val="accent2"/>
                </a:solidFill>
              </a:rPr>
              <a:t>V</a:t>
            </a:r>
            <a:r>
              <a:rPr lang="en-US" altLang="en-US"/>
              <a:t> such that edge weight from v to a vertex in V is minimal </a:t>
            </a:r>
            <a:r>
              <a:rPr lang="en-US" altLang="en-US">
                <a:solidFill>
                  <a:schemeClr val="accent2"/>
                </a:solidFill>
              </a:rPr>
              <a:t>(greedy!)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V= {1,3,4} E’= {(1,3),(3,4)}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V={1,3,4,5} E’={(1,3),(3,4),(4,5)}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….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V={1,3,4,5,2,6}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E’={(1,3),(3,4),(4,5),(5,2),(2,6)}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6029325" y="2438400"/>
            <a:ext cx="0" cy="1006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6400800" y="3733800"/>
            <a:ext cx="1371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43FB-49AF-4081-AF0C-BE6C5F18161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Prim’s algorithm</a:t>
            </a:r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851099"/>
              </p:ext>
            </p:extLst>
          </p:nvPr>
        </p:nvGraphicFramePr>
        <p:xfrm>
          <a:off x="3622675" y="1752600"/>
          <a:ext cx="4835525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3" imgW="4835520" imgH="4264200" progId="Visio.Drawing.6">
                  <p:embed/>
                </p:oleObj>
              </mc:Choice>
              <mc:Fallback>
                <p:oleObj name="VISIO" r:id="rId3" imgW="4835520" imgH="4264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752600"/>
                        <a:ext cx="4835525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0" y="1752600"/>
            <a:ext cx="396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Repeat  until all vertices have been chosen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V={1,3,4,5,2,6}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E’={(1,3),(3,4),(4,5),(5,2),(2,6)} </a:t>
            </a: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Final Cost: 1 + 3 + 4 + 1 + 1 = 10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6324600" y="4038600"/>
            <a:ext cx="1752600" cy="137160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267200" y="3886200"/>
            <a:ext cx="1600200" cy="152400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3962400" y="4038600"/>
            <a:ext cx="0" cy="129540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3679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A413-15A8-41AD-B8C8-C99F58E3ABA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CC0000"/>
                </a:solidFill>
              </a:rPr>
              <a:t>Prim’s Algorithm Implementation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Assume adjacency list representation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Initialize connection cost of each node to “</a:t>
            </a:r>
            <a:r>
              <a:rPr lang="en-US" altLang="en-US" sz="2000" dirty="0" err="1">
                <a:latin typeface="Times New Roman" charset="0"/>
              </a:rPr>
              <a:t>inf</a:t>
            </a:r>
            <a:r>
              <a:rPr lang="en-US" altLang="en-US" sz="2000" dirty="0">
                <a:latin typeface="Times New Roman" charset="0"/>
              </a:rPr>
              <a:t>” and “unmark” them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Choose one node, say v and set cost[v] = 0 and </a:t>
            </a:r>
            <a:r>
              <a:rPr lang="en-US" altLang="en-US" sz="2000" dirty="0" err="1">
                <a:latin typeface="Times New Roman" charset="0"/>
              </a:rPr>
              <a:t>prev</a:t>
            </a:r>
            <a:r>
              <a:rPr lang="en-US" altLang="en-US" sz="2000" dirty="0">
                <a:latin typeface="Times New Roman" charset="0"/>
              </a:rPr>
              <a:t>[v] =0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While </a:t>
            </a:r>
            <a:r>
              <a:rPr lang="en-US" altLang="en-US" sz="2000" dirty="0" smtClean="0">
                <a:latin typeface="Times New Roman" charset="0"/>
              </a:rPr>
              <a:t>there </a:t>
            </a:r>
            <a:r>
              <a:rPr lang="en-US" altLang="en-US" sz="2000" dirty="0">
                <a:latin typeface="Times New Roman" charset="0"/>
              </a:rPr>
              <a:t>are unmarked nodes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	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Select the unmarked node </a:t>
            </a:r>
            <a:r>
              <a:rPr lang="en-US" altLang="en-US" sz="2000" b="1" dirty="0">
                <a:solidFill>
                  <a:srgbClr val="CC0000"/>
                </a:solidFill>
                <a:latin typeface="Times New Roman" charset="0"/>
              </a:rPr>
              <a:t>u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 with minimum cost; mark it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	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For each unmarked node </a:t>
            </a:r>
            <a:r>
              <a:rPr lang="en-US" altLang="en-US" sz="2000" b="1" dirty="0">
                <a:solidFill>
                  <a:srgbClr val="CC0000"/>
                </a:solidFill>
                <a:latin typeface="Times New Roman" charset="0"/>
              </a:rPr>
              <a:t>w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 adjacent to</a:t>
            </a:r>
            <a:r>
              <a:rPr lang="en-US" altLang="en-US" sz="2000" b="1" dirty="0">
                <a:solidFill>
                  <a:srgbClr val="CC0000"/>
                </a:solidFill>
                <a:latin typeface="Times New Roman" charset="0"/>
              </a:rPr>
              <a:t> u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		</a:t>
            </a:r>
            <a:r>
              <a:rPr lang="en-US" altLang="en-US" sz="2000" dirty="0">
                <a:solidFill>
                  <a:schemeClr val="accent2"/>
                </a:solidFill>
                <a:latin typeface="Times New Roman" charset="0"/>
              </a:rPr>
              <a:t>if cost(</a:t>
            </a:r>
            <a:r>
              <a:rPr lang="en-US" altLang="en-US" sz="2000" dirty="0" err="1">
                <a:solidFill>
                  <a:schemeClr val="accent2"/>
                </a:solidFill>
                <a:latin typeface="Times New Roman" charset="0"/>
              </a:rPr>
              <a:t>u,w</a:t>
            </a:r>
            <a:r>
              <a:rPr lang="en-US" altLang="en-US" sz="2000" dirty="0">
                <a:solidFill>
                  <a:schemeClr val="accent2"/>
                </a:solidFill>
                <a:latin typeface="Times New Roman" charset="0"/>
              </a:rPr>
              <a:t>) &lt; cost(w) then cost(w) := cost (</a:t>
            </a:r>
            <a:r>
              <a:rPr lang="en-US" altLang="en-US" sz="2000" dirty="0" err="1">
                <a:solidFill>
                  <a:schemeClr val="accent2"/>
                </a:solidFill>
                <a:latin typeface="Times New Roman" charset="0"/>
              </a:rPr>
              <a:t>u,w</a:t>
            </a:r>
            <a:r>
              <a:rPr lang="en-US" altLang="en-US" sz="20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charset="0"/>
              </a:rPr>
              <a:t>             </a:t>
            </a:r>
            <a:r>
              <a:rPr lang="en-US" altLang="en-US" sz="2000" dirty="0" err="1">
                <a:solidFill>
                  <a:srgbClr val="CC0000"/>
                </a:solidFill>
                <a:latin typeface="Times New Roman" charset="0"/>
              </a:rPr>
              <a:t>prev</a:t>
            </a:r>
            <a:r>
              <a:rPr lang="en-US" altLang="en-US" sz="2000" dirty="0">
                <a:solidFill>
                  <a:srgbClr val="CC0000"/>
                </a:solidFill>
                <a:latin typeface="Times New Roman" charset="0"/>
              </a:rPr>
              <a:t>[w] = u</a:t>
            </a:r>
          </a:p>
          <a:p>
            <a:pPr>
              <a:buFontTx/>
              <a:buNone/>
            </a:pPr>
            <a:endParaRPr lang="en-US" altLang="en-US" sz="2000" dirty="0">
              <a:solidFill>
                <a:srgbClr val="CC0000"/>
              </a:solidFill>
              <a:latin typeface="Times New Roman" charset="0"/>
            </a:endParaRPr>
          </a:p>
          <a:p>
            <a:r>
              <a:rPr lang="en-US" altLang="en-US" dirty="0"/>
              <a:t>Looks a lot like </a:t>
            </a:r>
            <a:r>
              <a:rPr lang="en-US" altLang="en-US" dirty="0" err="1"/>
              <a:t>Dijkstra’s</a:t>
            </a:r>
            <a:r>
              <a:rPr lang="en-US" altLang="en-US" dirty="0"/>
              <a:t> algorithm!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184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2FBA-ECB7-4D2A-B59A-D76150EF855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Prim’s algorithm Analysis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Like Dijkstra’s algorithm</a:t>
            </a:r>
          </a:p>
          <a:p>
            <a:r>
              <a:rPr lang="en-US" altLang="en-US"/>
              <a:t>If the “</a:t>
            </a:r>
            <a:r>
              <a:rPr lang="en-US" altLang="en-US" sz="2000">
                <a:latin typeface="Times New Roman" charset="0"/>
              </a:rPr>
              <a:t>Select the unmarked node u with minimum cost</a:t>
            </a:r>
            <a:r>
              <a:rPr lang="en-US" altLang="en-US">
                <a:latin typeface="Times New Roman" charset="0"/>
              </a:rPr>
              <a:t>” is done with binary heap then </a:t>
            </a:r>
            <a:r>
              <a:rPr lang="en-US" altLang="en-US">
                <a:solidFill>
                  <a:srgbClr val="CC0000"/>
                </a:solidFill>
                <a:latin typeface="Times New Roman" charset="0"/>
              </a:rPr>
              <a:t>O((n+m)logn)</a:t>
            </a:r>
          </a:p>
          <a:p>
            <a:endParaRPr lang="en-US" altLang="en-US" sz="2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0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37DF-95E9-4C02-BDDF-70C8700CD04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Kruskal’s Algorithm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Select edges in order of increasing cost</a:t>
            </a:r>
          </a:p>
          <a:p>
            <a:r>
              <a:rPr lang="en-US" altLang="en-US">
                <a:solidFill>
                  <a:srgbClr val="CC0000"/>
                </a:solidFill>
              </a:rPr>
              <a:t>Accept an edge to expand tree or forest only if it does not cause a cycle</a:t>
            </a:r>
          </a:p>
          <a:p>
            <a:r>
              <a:rPr lang="en-US" altLang="en-US">
                <a:solidFill>
                  <a:schemeClr val="accent1"/>
                </a:solidFill>
              </a:rPr>
              <a:t>Implementation using adjacency list, priority queues and disjoint sets</a:t>
            </a:r>
          </a:p>
        </p:txBody>
      </p:sp>
    </p:spTree>
    <p:extLst>
      <p:ext uri="{BB962C8B-B14F-4D97-AF65-F5344CB8AC3E}">
        <p14:creationId xmlns:p14="http://schemas.microsoft.com/office/powerpoint/2010/main" val="375952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1008</Words>
  <Application>Microsoft Office PowerPoint</Application>
  <PresentationFormat>On-screen Show (4:3)</PresentationFormat>
  <Paragraphs>180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VISIO</vt:lpstr>
      <vt:lpstr>Spanning Trees</vt:lpstr>
      <vt:lpstr>Two Algorithms</vt:lpstr>
      <vt:lpstr>Prim’s algorithm</vt:lpstr>
      <vt:lpstr>Prim’s algorithm</vt:lpstr>
      <vt:lpstr>Prim’s algorithm</vt:lpstr>
      <vt:lpstr>Prim’s algorithm</vt:lpstr>
      <vt:lpstr>Prim’s Algorithm Implementation</vt:lpstr>
      <vt:lpstr>Prim’s algorithm Analysis</vt:lpstr>
      <vt:lpstr>Kruskal’s Algorithm</vt:lpstr>
      <vt:lpstr>Kruskal’s Algorithm</vt:lpstr>
      <vt:lpstr>Detecting Cycles</vt:lpstr>
      <vt:lpstr>Properties of trees in K’s algorithm</vt:lpstr>
      <vt:lpstr>Kruskal’s Algorithm Data Structures</vt:lpstr>
      <vt:lpstr>Example</vt:lpstr>
      <vt:lpstr>Initialization</vt:lpstr>
      <vt:lpstr>Step 1</vt:lpstr>
      <vt:lpstr>Step 2</vt:lpstr>
      <vt:lpstr>Step 3</vt:lpstr>
      <vt:lpstr>Step 4</vt:lpstr>
      <vt:lpstr>Step 5</vt:lpstr>
      <vt:lpstr>Step 6</vt:lpstr>
      <vt:lpstr>Kruskal’s Algorithm Analysis</vt:lpstr>
      <vt:lpstr>Time Complexity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Trees</dc:title>
  <dc:creator>Daniel Spiegel</dc:creator>
  <cp:lastModifiedBy>Daniel Spiegel</cp:lastModifiedBy>
  <cp:revision>9</cp:revision>
  <dcterms:created xsi:type="dcterms:W3CDTF">2006-08-16T00:00:00Z</dcterms:created>
  <dcterms:modified xsi:type="dcterms:W3CDTF">2014-09-20T00:58:17Z</dcterms:modified>
</cp:coreProperties>
</file>