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6"/>
  </p:notesMasterIdLst>
  <p:handoutMasterIdLst>
    <p:handoutMasterId r:id="rId87"/>
  </p:handoutMasterIdLst>
  <p:sldIdLst>
    <p:sldId id="256" r:id="rId2"/>
    <p:sldId id="377" r:id="rId3"/>
    <p:sldId id="38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92" r:id="rId25"/>
    <p:sldId id="293" r:id="rId26"/>
    <p:sldId id="294" r:id="rId27"/>
    <p:sldId id="389" r:id="rId28"/>
    <p:sldId id="390" r:id="rId29"/>
    <p:sldId id="290" r:id="rId30"/>
    <p:sldId id="291" r:id="rId31"/>
    <p:sldId id="295" r:id="rId32"/>
    <p:sldId id="388" r:id="rId33"/>
    <p:sldId id="296" r:id="rId34"/>
    <p:sldId id="304" r:id="rId35"/>
    <p:sldId id="358" r:id="rId36"/>
    <p:sldId id="297" r:id="rId37"/>
    <p:sldId id="299" r:id="rId38"/>
    <p:sldId id="298" r:id="rId39"/>
    <p:sldId id="300" r:id="rId40"/>
    <p:sldId id="359" r:id="rId41"/>
    <p:sldId id="301" r:id="rId42"/>
    <p:sldId id="360" r:id="rId43"/>
    <p:sldId id="361" r:id="rId44"/>
    <p:sldId id="363" r:id="rId45"/>
    <p:sldId id="364" r:id="rId46"/>
    <p:sldId id="365" r:id="rId47"/>
    <p:sldId id="381" r:id="rId48"/>
    <p:sldId id="384" r:id="rId49"/>
    <p:sldId id="278" r:id="rId50"/>
    <p:sldId id="279" r:id="rId51"/>
    <p:sldId id="280" r:id="rId52"/>
    <p:sldId id="281" r:id="rId53"/>
    <p:sldId id="282" r:id="rId54"/>
    <p:sldId id="385" r:id="rId55"/>
    <p:sldId id="283" r:id="rId56"/>
    <p:sldId id="371" r:id="rId57"/>
    <p:sldId id="285" r:id="rId58"/>
    <p:sldId id="286" r:id="rId59"/>
    <p:sldId id="287" r:id="rId60"/>
    <p:sldId id="288" r:id="rId61"/>
    <p:sldId id="289" r:id="rId62"/>
    <p:sldId id="378" r:id="rId63"/>
    <p:sldId id="382" r:id="rId64"/>
    <p:sldId id="306" r:id="rId65"/>
    <p:sldId id="307" r:id="rId66"/>
    <p:sldId id="308" r:id="rId67"/>
    <p:sldId id="369" r:id="rId68"/>
    <p:sldId id="313" r:id="rId69"/>
    <p:sldId id="314" r:id="rId70"/>
    <p:sldId id="315" r:id="rId71"/>
    <p:sldId id="316" r:id="rId72"/>
    <p:sldId id="319" r:id="rId73"/>
    <p:sldId id="387" r:id="rId74"/>
    <p:sldId id="347" r:id="rId75"/>
    <p:sldId id="348" r:id="rId76"/>
    <p:sldId id="349" r:id="rId77"/>
    <p:sldId id="366" r:id="rId78"/>
    <p:sldId id="350" r:id="rId79"/>
    <p:sldId id="351" r:id="rId80"/>
    <p:sldId id="352" r:id="rId81"/>
    <p:sldId id="353" r:id="rId82"/>
    <p:sldId id="354" r:id="rId83"/>
    <p:sldId id="367" r:id="rId84"/>
    <p:sldId id="368" r:id="rId8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84" y="150"/>
      </p:cViewPr>
      <p:guideLst>
        <p:guide orient="horz" pos="16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BFA53-CB8D-44F8-AD30-2CEB8DFA4850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5C59-AA07-4B36-961C-4F859A59B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15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D4EE65-B1A2-46C3-8956-96E160960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4EE65-B1A2-46C3-8956-96E1609600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AE58D-6B6E-4AA5-80CB-3CE6F36CF9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97C9E-BBBD-4155-9B7B-F2D67E9C08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04A0-9638-42CF-9FAD-6AEAD8D576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D4D65-9B67-410A-A689-8219908913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6FE93-22AB-45A6-A6D6-C93037665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F2880-BA60-4A21-ACBA-C61D14494F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46EA1-F972-489C-9EF9-B3D5B06EE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F26A80-6765-4993-8FFB-D25537AAEB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411AE0A-9673-4CAE-9FDA-132A4569B3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61" r:id="rId8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1037a – Topic 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Simplified analysis can be based on:</a:t>
            </a:r>
          </a:p>
          <a:p>
            <a:pPr lvl="1"/>
            <a:r>
              <a:rPr lang="en-US"/>
              <a:t>Number of arithmetic operations performed</a:t>
            </a:r>
          </a:p>
          <a:p>
            <a:pPr lvl="1"/>
            <a:r>
              <a:rPr lang="en-US"/>
              <a:t>Number of comparisons made</a:t>
            </a:r>
          </a:p>
          <a:p>
            <a:pPr lvl="1"/>
            <a:r>
              <a:rPr lang="en-US"/>
              <a:t>Number of times through a critical loop</a:t>
            </a:r>
          </a:p>
          <a:p>
            <a:pPr lvl="1"/>
            <a:r>
              <a:rPr lang="en-US"/>
              <a:t>Number of array elements accessed</a:t>
            </a:r>
          </a:p>
          <a:p>
            <a:pPr lvl="1"/>
            <a:r>
              <a:rPr lang="en-US"/>
              <a:t>etc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Example: Polynomial Evaluation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162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>
                <a:latin typeface="Arial" charset="0"/>
              </a:rPr>
              <a:t>     Suppose that exponentiation is carried out using multiplications. Two ways to evaluate the polynomial</a:t>
            </a:r>
          </a:p>
          <a:p>
            <a:pPr marL="457200" indent="-457200">
              <a:spcBef>
                <a:spcPct val="50000"/>
              </a:spcBef>
            </a:pPr>
            <a:r>
              <a:rPr lang="en-US">
                <a:latin typeface="Arial" charset="0"/>
              </a:rPr>
              <a:t>        p(x) = 4x</a:t>
            </a:r>
            <a:r>
              <a:rPr lang="en-US" baseline="30000">
                <a:latin typeface="Arial" charset="0"/>
              </a:rPr>
              <a:t>4</a:t>
            </a:r>
            <a:r>
              <a:rPr lang="en-US">
                <a:latin typeface="Arial" charset="0"/>
              </a:rPr>
              <a:t> + 7x</a:t>
            </a:r>
            <a:r>
              <a:rPr lang="en-US" baseline="30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 – 2x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+ 3x</a:t>
            </a:r>
            <a:r>
              <a:rPr lang="en-US" baseline="30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+ 6</a:t>
            </a:r>
          </a:p>
          <a:p>
            <a:pPr marL="457200" indent="-457200">
              <a:spcBef>
                <a:spcPct val="50000"/>
              </a:spcBef>
            </a:pPr>
            <a:r>
              <a:rPr lang="en-US">
                <a:latin typeface="Arial" charset="0"/>
              </a:rPr>
              <a:t>     are: </a:t>
            </a:r>
          </a:p>
          <a:p>
            <a:pPr marL="457200" indent="-457200">
              <a:spcBef>
                <a:spcPct val="50000"/>
              </a:spcBef>
            </a:pPr>
            <a:r>
              <a:rPr lang="en-US">
                <a:latin typeface="Arial" charset="0"/>
              </a:rPr>
              <a:t>    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Brute force method</a:t>
            </a:r>
            <a:r>
              <a:rPr lang="en-US">
                <a:latin typeface="Arial" charset="0"/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lang="en-US">
                <a:latin typeface="Arial" charset="0"/>
              </a:rPr>
              <a:t>        p(x) = 4*x*x*x*x + 7*x*x*x – 2*x*x + 3*x + 6</a:t>
            </a:r>
          </a:p>
          <a:p>
            <a:pPr marL="457200" indent="-457200">
              <a:spcBef>
                <a:spcPct val="50000"/>
              </a:spcBef>
            </a:pPr>
            <a:r>
              <a:rPr lang="en-US">
                <a:latin typeface="Arial" charset="0"/>
              </a:rPr>
              <a:t>    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Horner’s method</a:t>
            </a:r>
            <a:r>
              <a:rPr lang="en-US">
                <a:latin typeface="Arial" charset="0"/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lang="en-US">
                <a:latin typeface="Arial" charset="0"/>
              </a:rPr>
              <a:t>        p(x) = (((4*x + 7) * x – 2) * x + 3) * x + 6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Example: Polynomial Evaluation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7162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Method of analysis: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 Basic operations are multiplication, addition, and subtraction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 We’ll only consider the number of multiplications, since the number of additions and subtractions are the same in each solution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 We’ll examine the general form of a polynomial of degree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, and express our result in terms of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 We’ll look at the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worst case</a:t>
            </a:r>
            <a:r>
              <a:rPr lang="en-US">
                <a:latin typeface="Arial" charset="0"/>
              </a:rPr>
              <a:t> (max number of multiplications) to get an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upper bound</a:t>
            </a:r>
            <a:r>
              <a:rPr lang="en-US">
                <a:latin typeface="Arial" charset="0"/>
              </a:rPr>
              <a:t> on the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Example: Polynomial Evaluation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848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chemeClr val="accent2"/>
                </a:solidFill>
                <a:latin typeface="Arial" charset="0"/>
              </a:rPr>
              <a:t>General form</a:t>
            </a:r>
            <a:r>
              <a:rPr lang="en-US" sz="2800">
                <a:latin typeface="Arial" charset="0"/>
              </a:rPr>
              <a:t> of polynomial is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p(x) = a</a:t>
            </a:r>
            <a:r>
              <a:rPr lang="en-US" sz="2800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x</a:t>
            </a:r>
            <a:r>
              <a:rPr lang="en-US" sz="2800" baseline="30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 + a</a:t>
            </a:r>
            <a:r>
              <a:rPr lang="en-US" sz="2800" baseline="-25000">
                <a:latin typeface="Arial" charset="0"/>
              </a:rPr>
              <a:t>n-1</a:t>
            </a:r>
            <a:r>
              <a:rPr lang="en-US" sz="2800">
                <a:latin typeface="Arial" charset="0"/>
              </a:rPr>
              <a:t>x</a:t>
            </a:r>
            <a:r>
              <a:rPr lang="en-US" sz="2800" baseline="30000">
                <a:latin typeface="Arial" charset="0"/>
              </a:rPr>
              <a:t>n-1</a:t>
            </a:r>
            <a:r>
              <a:rPr lang="en-US" sz="2800" baseline="-250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+ a</a:t>
            </a:r>
            <a:r>
              <a:rPr lang="en-US" sz="2800" baseline="-25000">
                <a:latin typeface="Arial" charset="0"/>
              </a:rPr>
              <a:t>n-2</a:t>
            </a:r>
            <a:r>
              <a:rPr lang="en-US" sz="2800">
                <a:latin typeface="Arial" charset="0"/>
              </a:rPr>
              <a:t>x</a:t>
            </a:r>
            <a:r>
              <a:rPr lang="en-US" sz="2800" baseline="30000">
                <a:latin typeface="Arial" charset="0"/>
              </a:rPr>
              <a:t>n-2</a:t>
            </a:r>
            <a:r>
              <a:rPr lang="en-US" sz="2800">
                <a:latin typeface="Arial" charset="0"/>
              </a:rPr>
              <a:t> + … + a</a:t>
            </a:r>
            <a:r>
              <a:rPr lang="en-US" sz="2800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x</a:t>
            </a:r>
            <a:r>
              <a:rPr lang="en-US" sz="2800" baseline="30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 + a</a:t>
            </a:r>
            <a:r>
              <a:rPr lang="en-US" sz="2800" baseline="-25000">
                <a:latin typeface="Arial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where a</a:t>
            </a:r>
            <a:r>
              <a:rPr lang="en-US" sz="2800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 is non-zero for all n &gt;= 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Example: Polynomial Evaluation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Analysis for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Brute Force Method</a:t>
            </a:r>
            <a:r>
              <a:rPr lang="en-US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p(x) = a</a:t>
            </a:r>
            <a:r>
              <a:rPr lang="en-US" baseline="-25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* x * x * … * x * x  +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 multiplications</a:t>
            </a:r>
            <a:endParaRPr lang="en-US" sz="2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a </a:t>
            </a:r>
            <a:r>
              <a:rPr lang="en-US" baseline="-25000">
                <a:latin typeface="Arial" charset="0"/>
              </a:rPr>
              <a:t>n-1</a:t>
            </a:r>
            <a:r>
              <a:rPr lang="en-US">
                <a:latin typeface="Arial" charset="0"/>
              </a:rPr>
              <a:t> * x * x * … * x * x  +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n-1</a:t>
            </a:r>
            <a:r>
              <a:rPr lang="en-US">
                <a:latin typeface="Arial" charset="0"/>
              </a:rPr>
              <a:t> multiplications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a </a:t>
            </a:r>
            <a:r>
              <a:rPr lang="en-US" baseline="-25000">
                <a:latin typeface="Arial" charset="0"/>
              </a:rPr>
              <a:t>n-2</a:t>
            </a:r>
            <a:r>
              <a:rPr lang="en-US">
                <a:latin typeface="Arial" charset="0"/>
              </a:rPr>
              <a:t> * x * x * … * x * x  +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n-2</a:t>
            </a:r>
            <a:r>
              <a:rPr lang="en-US">
                <a:latin typeface="Arial" charset="0"/>
              </a:rPr>
              <a:t> multiplications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… +                                        …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a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* x * x +                   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 multiplications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a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* x +                        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 multiplication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a</a:t>
            </a:r>
            <a:r>
              <a:rPr lang="en-US" baseline="-25000">
                <a:latin typeface="Arial" charset="0"/>
              </a:rPr>
              <a:t>0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133600" y="25146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057400" y="53340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286000" y="37338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86000" y="31242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057400" y="4724400"/>
            <a:ext cx="838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05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Example: Polynomial Evaluation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746760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Number of multiplications needed in the worst case is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T(n) = n + n-1 + n-2 + … + 3 + 2 + 1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= n(n + 1)/2        (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result from high school math **</a:t>
            </a:r>
            <a:r>
              <a:rPr lang="en-US"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= n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/2 + n/2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This is an exact formula for the maximum number of multiplications. In general though, analyses yield upper bounds rather than exact formulae. We say that the number of multiplications is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on the order of n</a:t>
            </a:r>
            <a:r>
              <a:rPr lang="en-US" i="1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, or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O(n</a:t>
            </a:r>
            <a:r>
              <a:rPr lang="en-US" i="1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)</a:t>
            </a:r>
            <a:r>
              <a:rPr lang="en-US">
                <a:latin typeface="Arial" charset="0"/>
              </a:rPr>
              <a:t>. (Think of this as being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proportional to</a:t>
            </a:r>
            <a:r>
              <a:rPr lang="en-US">
                <a:latin typeface="Arial" charset="0"/>
              </a:rPr>
              <a:t> n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.)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(** We’ll give a proof for this result a bit later)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Example: Polynomial Evaluation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848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Analysis for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Horner’s Method</a:t>
            </a:r>
            <a:r>
              <a:rPr lang="en-US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p(x) = ( … ((( a</a:t>
            </a:r>
            <a:r>
              <a:rPr lang="en-US" baseline="-25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* x +  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 multiplication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a</a:t>
            </a:r>
            <a:r>
              <a:rPr lang="en-US" baseline="-25000">
                <a:latin typeface="Arial" charset="0"/>
              </a:rPr>
              <a:t>n-1</a:t>
            </a:r>
            <a:r>
              <a:rPr lang="en-US">
                <a:latin typeface="Arial" charset="0"/>
              </a:rPr>
              <a:t>) * x +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 multiplication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a</a:t>
            </a:r>
            <a:r>
              <a:rPr lang="en-US" baseline="-25000">
                <a:latin typeface="Arial" charset="0"/>
              </a:rPr>
              <a:t>n-2</a:t>
            </a:r>
            <a:r>
              <a:rPr lang="en-US">
                <a:latin typeface="Arial" charset="0"/>
              </a:rPr>
              <a:t>) * x +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 multiplication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… +                                               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n times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a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* x +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 multiplication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a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) * x +       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>
                <a:latin typeface="Arial" charset="0"/>
              </a:rPr>
              <a:t> multiplication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a</a:t>
            </a:r>
            <a:r>
              <a:rPr lang="en-US" baseline="-25000">
                <a:latin typeface="Arial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T(n) = n</a:t>
            </a:r>
            <a:r>
              <a:rPr lang="en-US">
                <a:latin typeface="Arial" charset="0"/>
              </a:rPr>
              <a:t>, so the number of multiplications is 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O(n)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419600" y="1905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858000" y="1905000"/>
            <a:ext cx="0" cy="3124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6553200" y="50292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6553200" y="19050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Example: Polynomial Evaluation</a:t>
            </a:r>
            <a:endParaRPr lang="en-US"/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383616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(Horner)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 + n/2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(brute force)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500500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5F26A80-6765-4993-8FFB-D25537AAEB0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Example: Polynomial Evaluation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2362200" y="14478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362200" y="5638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209800" y="4953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209800" y="4267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2098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209800" y="2895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209800" y="220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209800" y="1524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29718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41910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66294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48006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54102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35814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6019800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676400" y="1295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600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676400" y="1981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500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676400" y="2667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400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676400" y="3352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1676400" y="4038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200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1676400" y="4724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100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6400800" y="571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35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791200" y="571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181600" y="571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25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572000" y="571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962400" y="571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15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352800" y="571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819400" y="571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2362200" y="1371600"/>
            <a:ext cx="3048000" cy="4267200"/>
          </a:xfrm>
          <a:custGeom>
            <a:avLst/>
            <a:gdLst/>
            <a:ahLst/>
            <a:cxnLst>
              <a:cxn ang="0">
                <a:pos x="0" y="2688"/>
              </a:cxn>
              <a:cxn ang="0">
                <a:pos x="384" y="2544"/>
              </a:cxn>
              <a:cxn ang="0">
                <a:pos x="768" y="2256"/>
              </a:cxn>
              <a:cxn ang="0">
                <a:pos x="1152" y="1728"/>
              </a:cxn>
              <a:cxn ang="0">
                <a:pos x="1536" y="960"/>
              </a:cxn>
              <a:cxn ang="0">
                <a:pos x="1920" y="0"/>
              </a:cxn>
            </a:cxnLst>
            <a:rect l="0" t="0" r="r" b="b"/>
            <a:pathLst>
              <a:path w="1920" h="2688">
                <a:moveTo>
                  <a:pt x="0" y="2688"/>
                </a:moveTo>
                <a:cubicBezTo>
                  <a:pt x="128" y="2652"/>
                  <a:pt x="256" y="2616"/>
                  <a:pt x="384" y="2544"/>
                </a:cubicBezTo>
                <a:cubicBezTo>
                  <a:pt x="512" y="2472"/>
                  <a:pt x="640" y="2392"/>
                  <a:pt x="768" y="2256"/>
                </a:cubicBezTo>
                <a:cubicBezTo>
                  <a:pt x="896" y="2120"/>
                  <a:pt x="1024" y="1944"/>
                  <a:pt x="1152" y="1728"/>
                </a:cubicBezTo>
                <a:cubicBezTo>
                  <a:pt x="1280" y="1512"/>
                  <a:pt x="1408" y="1248"/>
                  <a:pt x="1536" y="960"/>
                </a:cubicBezTo>
                <a:cubicBezTo>
                  <a:pt x="1664" y="672"/>
                  <a:pt x="1792" y="336"/>
                  <a:pt x="1920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6" name="Freeform 32"/>
          <p:cNvSpPr>
            <a:spLocks/>
          </p:cNvSpPr>
          <p:nvPr/>
        </p:nvSpPr>
        <p:spPr bwMode="auto">
          <a:xfrm>
            <a:off x="2362200" y="1371600"/>
            <a:ext cx="4267200" cy="4267200"/>
          </a:xfrm>
          <a:custGeom>
            <a:avLst/>
            <a:gdLst/>
            <a:ahLst/>
            <a:cxnLst>
              <a:cxn ang="0">
                <a:pos x="0" y="2688"/>
              </a:cxn>
              <a:cxn ang="0">
                <a:pos x="384" y="2592"/>
              </a:cxn>
              <a:cxn ang="0">
                <a:pos x="768" y="2448"/>
              </a:cxn>
              <a:cxn ang="0">
                <a:pos x="1152" y="2160"/>
              </a:cxn>
              <a:cxn ang="0">
                <a:pos x="1536" y="1776"/>
              </a:cxn>
              <a:cxn ang="0">
                <a:pos x="1920" y="1248"/>
              </a:cxn>
              <a:cxn ang="0">
                <a:pos x="2304" y="672"/>
              </a:cxn>
              <a:cxn ang="0">
                <a:pos x="2688" y="0"/>
              </a:cxn>
            </a:cxnLst>
            <a:rect l="0" t="0" r="r" b="b"/>
            <a:pathLst>
              <a:path w="2688" h="2688">
                <a:moveTo>
                  <a:pt x="0" y="2688"/>
                </a:moveTo>
                <a:cubicBezTo>
                  <a:pt x="128" y="2660"/>
                  <a:pt x="256" y="2632"/>
                  <a:pt x="384" y="2592"/>
                </a:cubicBezTo>
                <a:cubicBezTo>
                  <a:pt x="512" y="2552"/>
                  <a:pt x="640" y="2520"/>
                  <a:pt x="768" y="2448"/>
                </a:cubicBezTo>
                <a:cubicBezTo>
                  <a:pt x="896" y="2376"/>
                  <a:pt x="1024" y="2272"/>
                  <a:pt x="1152" y="2160"/>
                </a:cubicBezTo>
                <a:cubicBezTo>
                  <a:pt x="1280" y="2048"/>
                  <a:pt x="1408" y="1928"/>
                  <a:pt x="1536" y="1776"/>
                </a:cubicBezTo>
                <a:cubicBezTo>
                  <a:pt x="1664" y="1624"/>
                  <a:pt x="1792" y="1432"/>
                  <a:pt x="1920" y="1248"/>
                </a:cubicBezTo>
                <a:cubicBezTo>
                  <a:pt x="2048" y="1064"/>
                  <a:pt x="2176" y="880"/>
                  <a:pt x="2304" y="672"/>
                </a:cubicBezTo>
                <a:cubicBezTo>
                  <a:pt x="2432" y="464"/>
                  <a:pt x="2560" y="232"/>
                  <a:pt x="2688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>
            <a:off x="2362200" y="5410200"/>
            <a:ext cx="42672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876800" y="5029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>
                <a:latin typeface="Arial" charset="0"/>
              </a:rPr>
              <a:t>g(n) = n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6019800" y="228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>
                <a:latin typeface="Arial" charset="0"/>
              </a:rPr>
              <a:t>T(n) = n</a:t>
            </a:r>
            <a:r>
              <a:rPr lang="en-US" sz="2000" baseline="30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/2 + n/2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38100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>
                <a:latin typeface="Arial" charset="0"/>
              </a:rPr>
              <a:t>f(n) = n</a:t>
            </a:r>
            <a:r>
              <a:rPr lang="en-US" sz="2000" baseline="30000">
                <a:latin typeface="Arial" charset="0"/>
              </a:rPr>
              <a:t>2</a:t>
            </a:r>
            <a:endParaRPr lang="en-US" sz="2000">
              <a:latin typeface="Arial" charset="0"/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57200" y="3048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# of mult’s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886200" y="60960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n (degree of polynomial)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V="1">
            <a:off x="4800600" y="4191000"/>
            <a:ext cx="0" cy="1295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V="1">
            <a:off x="6019800" y="2438400"/>
            <a:ext cx="0" cy="297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Sum of First </a:t>
            </a:r>
            <a:r>
              <a:rPr lang="en-US" sz="4000" b="1">
                <a:solidFill>
                  <a:schemeClr val="accent2"/>
                </a:solidFill>
              </a:rPr>
              <a:t>n</a:t>
            </a:r>
            <a:r>
              <a:rPr lang="en-US" sz="4000"/>
              <a:t> Natural Numbers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1820863"/>
            <a:ext cx="82296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Write down the terms of the sum in forward and reverse orders; there are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 terms: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T(n) =  1 +   2     +   3    + … + (n-2) + (n-1) + 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T(n) =  n + (n-1) + (n-2) + … +   3    +    2    + 1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Add the terms in the boxes to get: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*T(n) = (n+1) + (n+1) + (n+1) + … + (n+1) + (n+1) + (n+1)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=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(n+1)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Therefore, T(n) = (n*(n+1))/2 = n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/2 + n/2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47800" y="2590800"/>
            <a:ext cx="3048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971800" y="2590800"/>
            <a:ext cx="7620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553200" y="2590800"/>
            <a:ext cx="3048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981200" y="2590800"/>
            <a:ext cx="7620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562600" y="2590800"/>
            <a:ext cx="7620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572000" y="2590800"/>
            <a:ext cx="7620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81000" y="2590800"/>
            <a:ext cx="7620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143116"/>
            <a:ext cx="8072494" cy="3571900"/>
          </a:xfrm>
        </p:spPr>
        <p:txBody>
          <a:bodyPr/>
          <a:lstStyle/>
          <a:p>
            <a:r>
              <a:rPr lang="en-US" sz="2400" dirty="0"/>
              <a:t>Time complexity</a:t>
            </a:r>
          </a:p>
          <a:p>
            <a:pPr lvl="1">
              <a:buNone/>
            </a:pPr>
            <a:r>
              <a:rPr lang="en-CA" sz="2000" dirty="0"/>
              <a:t>- exact count of operations </a:t>
            </a:r>
            <a:r>
              <a:rPr lang="en-CA" sz="2000" dirty="0">
                <a:solidFill>
                  <a:srgbClr val="C00000"/>
                </a:solidFill>
              </a:rPr>
              <a:t>T(n)</a:t>
            </a:r>
            <a:r>
              <a:rPr lang="en-CA" sz="2000" dirty="0"/>
              <a:t> as a function of input size </a:t>
            </a:r>
            <a:r>
              <a:rPr lang="en-CA" sz="2000" dirty="0">
                <a:solidFill>
                  <a:srgbClr val="C00000"/>
                </a:solidFill>
              </a:rPr>
              <a:t>n</a:t>
            </a:r>
          </a:p>
          <a:p>
            <a:pPr lvl="1">
              <a:buNone/>
            </a:pPr>
            <a:r>
              <a:rPr lang="en-CA" sz="2000" dirty="0"/>
              <a:t>- complexity analysis using </a:t>
            </a:r>
            <a:r>
              <a:rPr lang="en-CA" sz="2000" dirty="0">
                <a:solidFill>
                  <a:srgbClr val="C00000"/>
                </a:solidFill>
              </a:rPr>
              <a:t>O(...)</a:t>
            </a:r>
            <a:r>
              <a:rPr lang="en-CA" sz="2000" dirty="0"/>
              <a:t> bounds </a:t>
            </a:r>
            <a:endParaRPr lang="en-CA" sz="2000" dirty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CA" sz="2000" dirty="0"/>
              <a:t>- constant time, linear, logarithmic, exponential,… complexities</a:t>
            </a:r>
          </a:p>
          <a:p>
            <a:pPr lvl="1"/>
            <a:endParaRPr lang="en-US" sz="1200" dirty="0"/>
          </a:p>
          <a:p>
            <a:r>
              <a:rPr lang="en-CA" sz="2400" dirty="0"/>
              <a:t>Complexity analysis of basic data structures’ operations</a:t>
            </a:r>
            <a:endParaRPr lang="en-US" sz="2400" dirty="0"/>
          </a:p>
          <a:p>
            <a:r>
              <a:rPr lang="en-US" sz="2400" i="1" dirty="0"/>
              <a:t>Linear</a:t>
            </a:r>
            <a:r>
              <a:rPr lang="en-US" sz="2400" dirty="0"/>
              <a:t> and </a:t>
            </a:r>
            <a:r>
              <a:rPr lang="en-US" sz="2400" i="1" dirty="0"/>
              <a:t>Binary Search</a:t>
            </a:r>
            <a:r>
              <a:rPr lang="en-US" sz="2400" dirty="0"/>
              <a:t> algorithms and their analysis</a:t>
            </a:r>
          </a:p>
          <a:p>
            <a:r>
              <a:rPr lang="en-US" sz="2400" dirty="0"/>
              <a:t>Basic Sorting algorithms and their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 dirty="0"/>
              <a:t>Formally, the </a:t>
            </a:r>
            <a:r>
              <a:rPr lang="en-US" sz="2800" i="1" dirty="0">
                <a:solidFill>
                  <a:schemeClr val="accent2"/>
                </a:solidFill>
              </a:rPr>
              <a:t>time complexity </a:t>
            </a:r>
            <a:r>
              <a:rPr lang="en-US" sz="2800" dirty="0">
                <a:solidFill>
                  <a:schemeClr val="accent2"/>
                </a:solidFill>
              </a:rPr>
              <a:t>T(n)</a:t>
            </a:r>
            <a:r>
              <a:rPr lang="en-US" sz="2800" dirty="0"/>
              <a:t> of an algorithm is </a:t>
            </a:r>
            <a:r>
              <a:rPr lang="en-US" sz="2800" i="1" dirty="0">
                <a:solidFill>
                  <a:schemeClr val="accent2"/>
                </a:solidFill>
              </a:rPr>
              <a:t>O(f(n))</a:t>
            </a:r>
            <a:r>
              <a:rPr lang="en-US" sz="2800" dirty="0"/>
              <a:t> (</a:t>
            </a:r>
            <a:r>
              <a:rPr lang="en-US" sz="2800" b="1" i="1" dirty="0">
                <a:solidFill>
                  <a:schemeClr val="accent2"/>
                </a:solidFill>
              </a:rPr>
              <a:t>of the order f(n)</a:t>
            </a:r>
            <a:r>
              <a:rPr lang="en-US" sz="2800" dirty="0"/>
              <a:t>) if, for some positive constants </a:t>
            </a:r>
            <a:r>
              <a:rPr lang="en-US" sz="2800" dirty="0">
                <a:solidFill>
                  <a:schemeClr val="accent2"/>
                </a:solidFill>
              </a:rPr>
              <a:t>C</a:t>
            </a:r>
            <a:r>
              <a:rPr lang="en-US" sz="1600" dirty="0">
                <a:solidFill>
                  <a:schemeClr val="accent2"/>
                </a:solidFill>
              </a:rPr>
              <a:t>1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C</a:t>
            </a:r>
            <a:r>
              <a:rPr lang="en-US" sz="1600" dirty="0">
                <a:solidFill>
                  <a:schemeClr val="accent2"/>
                </a:solidFill>
              </a:rPr>
              <a:t>2</a:t>
            </a:r>
            <a:r>
              <a:rPr lang="en-US" sz="2800" dirty="0"/>
              <a:t> for all but finitely many values of </a:t>
            </a:r>
            <a:r>
              <a:rPr lang="en-US" sz="2800" dirty="0">
                <a:solidFill>
                  <a:schemeClr val="accent2"/>
                </a:solidFill>
              </a:rPr>
              <a:t>n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		     C</a:t>
            </a:r>
            <a:r>
              <a:rPr lang="en-US" sz="1600" dirty="0">
                <a:solidFill>
                  <a:schemeClr val="accent2"/>
                </a:solidFill>
              </a:rPr>
              <a:t>1</a:t>
            </a:r>
            <a:r>
              <a:rPr lang="en-US" sz="2800" dirty="0">
                <a:solidFill>
                  <a:schemeClr val="accent2"/>
                </a:solidFill>
              </a:rPr>
              <a:t>*f(n)   </a:t>
            </a:r>
            <a:r>
              <a:rPr lang="en-US" sz="2800" dirty="0">
                <a:solidFill>
                  <a:schemeClr val="accent2"/>
                </a:solidFill>
                <a:latin typeface="Times New Roman"/>
                <a:cs typeface="Times New Roman"/>
              </a:rPr>
              <a:t>≤</a:t>
            </a:r>
            <a:r>
              <a:rPr lang="en-US" sz="2800" dirty="0">
                <a:solidFill>
                  <a:schemeClr val="accent2"/>
                </a:solidFill>
              </a:rPr>
              <a:t>   T(n)  </a:t>
            </a:r>
            <a:r>
              <a:rPr lang="en-US" sz="2800" dirty="0">
                <a:solidFill>
                  <a:schemeClr val="accent2"/>
                </a:solidFill>
                <a:latin typeface="Times New Roman"/>
                <a:cs typeface="Times New Roman"/>
              </a:rPr>
              <a:t>≤</a:t>
            </a:r>
            <a:r>
              <a:rPr lang="en-US" sz="2800" dirty="0">
                <a:solidFill>
                  <a:schemeClr val="accent2"/>
                </a:solidFill>
              </a:rPr>
              <a:t>   C</a:t>
            </a:r>
            <a:r>
              <a:rPr lang="en-US" sz="1600" dirty="0">
                <a:solidFill>
                  <a:schemeClr val="accent2"/>
                </a:solidFill>
              </a:rPr>
              <a:t>2</a:t>
            </a:r>
            <a:r>
              <a:rPr lang="en-US" sz="2800" dirty="0">
                <a:solidFill>
                  <a:schemeClr val="accent2"/>
                </a:solidFill>
              </a:rPr>
              <a:t>*f(n)</a:t>
            </a:r>
          </a:p>
          <a:p>
            <a:pPr>
              <a:buFontTx/>
              <a:buNone/>
            </a:pP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2800" dirty="0"/>
              <a:t>This gives </a:t>
            </a:r>
            <a:r>
              <a:rPr lang="en-US" sz="2800" i="1" dirty="0">
                <a:solidFill>
                  <a:schemeClr val="accent2"/>
                </a:solidFill>
              </a:rPr>
              <a:t>upper </a:t>
            </a:r>
            <a:r>
              <a:rPr lang="en-US" sz="2800" dirty="0"/>
              <a:t>and </a:t>
            </a:r>
            <a:r>
              <a:rPr lang="en-US" sz="2800" i="1" dirty="0">
                <a:solidFill>
                  <a:schemeClr val="accent2"/>
                </a:solidFill>
              </a:rPr>
              <a:t>lower bounds</a:t>
            </a:r>
            <a:r>
              <a:rPr lang="en-US" sz="2800" dirty="0"/>
              <a:t> on the amount of work done for all sufficiently large </a:t>
            </a:r>
            <a:r>
              <a:rPr lang="en-US" sz="2800" dirty="0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Notation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79248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tx2"/>
                </a:solidFill>
                <a:latin typeface="Arial" charset="0"/>
              </a:rPr>
              <a:t>Example</a:t>
            </a:r>
            <a:r>
              <a:rPr lang="en-US" sz="2800">
                <a:latin typeface="Arial" charset="0"/>
              </a:rPr>
              <a:t>: Brute force method for polynomial evaluation: We chose the highest-order term of the expression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T(n) = n</a:t>
            </a:r>
            <a:r>
              <a:rPr lang="en-US" sz="28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/2 + n/2</a:t>
            </a:r>
            <a:r>
              <a:rPr lang="en-US" sz="2800">
                <a:latin typeface="Arial" charset="0"/>
              </a:rPr>
              <a:t>, with a coefficient of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, so that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f(n) = n</a:t>
            </a:r>
            <a:r>
              <a:rPr lang="en-US" sz="28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T(n)/n</a:t>
            </a:r>
            <a:r>
              <a:rPr lang="en-US" sz="28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 approaches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1/2</a:t>
            </a:r>
            <a:r>
              <a:rPr lang="en-US" sz="2800">
                <a:latin typeface="Arial" charset="0"/>
              </a:rPr>
              <a:t> for large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, so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T(n)</a:t>
            </a:r>
            <a:r>
              <a:rPr lang="en-US" sz="2800">
                <a:latin typeface="Arial" charset="0"/>
              </a:rPr>
              <a:t> is approximately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8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/2</a:t>
            </a:r>
            <a:r>
              <a:rPr lang="en-US" sz="280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         n</a:t>
            </a:r>
            <a:r>
              <a:rPr lang="en-US" sz="28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/2 &lt;= T(n) &lt;= n</a:t>
            </a:r>
            <a:r>
              <a:rPr lang="en-US" sz="28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   so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T(n)</a:t>
            </a:r>
            <a:r>
              <a:rPr lang="en-US" sz="2800">
                <a:latin typeface="Arial" charset="0"/>
              </a:rPr>
              <a:t> is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O(n</a:t>
            </a:r>
            <a:r>
              <a:rPr lang="en-US" sz="28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)</a:t>
            </a:r>
            <a:r>
              <a:rPr lang="en-US" sz="2800">
                <a:latin typeface="Arial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Notation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want an easily recognized elementary function to describe the performance of the algorithm, so we use the </a:t>
            </a:r>
            <a:r>
              <a:rPr lang="en-US" i="1">
                <a:solidFill>
                  <a:schemeClr val="accent2"/>
                </a:solidFill>
              </a:rPr>
              <a:t>dominant term</a:t>
            </a:r>
            <a:r>
              <a:rPr lang="en-US"/>
              <a:t> of </a:t>
            </a:r>
            <a:r>
              <a:rPr lang="en-US">
                <a:solidFill>
                  <a:schemeClr val="accent2"/>
                </a:solidFill>
              </a:rPr>
              <a:t>T(n)</a:t>
            </a:r>
            <a:r>
              <a:rPr lang="en-US"/>
              <a:t>: it determines the basic </a:t>
            </a:r>
            <a:r>
              <a:rPr lang="en-US" i="1">
                <a:solidFill>
                  <a:schemeClr val="accent2"/>
                </a:solidFill>
              </a:rPr>
              <a:t>shape</a:t>
            </a:r>
            <a:r>
              <a:rPr lang="en-US"/>
              <a:t> of the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vs. Average Case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Worst case analysis</a:t>
            </a:r>
            <a:r>
              <a:rPr lang="en-US"/>
              <a:t> is used to find an upper bound on algorithm performance for large problems (large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)</a:t>
            </a:r>
          </a:p>
          <a:p>
            <a:r>
              <a:rPr lang="en-US" i="1">
                <a:solidFill>
                  <a:schemeClr val="accent2"/>
                </a:solidFill>
              </a:rPr>
              <a:t>Average case analysis</a:t>
            </a:r>
            <a:r>
              <a:rPr lang="en-US"/>
              <a:t> determines the average (or </a:t>
            </a:r>
            <a:r>
              <a:rPr lang="en-US" i="1">
                <a:solidFill>
                  <a:schemeClr val="accent2"/>
                </a:solidFill>
              </a:rPr>
              <a:t>expected</a:t>
            </a:r>
            <a:r>
              <a:rPr lang="en-US"/>
              <a:t>) performance</a:t>
            </a:r>
          </a:p>
          <a:p>
            <a:r>
              <a:rPr lang="en-US"/>
              <a:t>Worst case time complexity is usually simpler to work 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Analysis in General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With </a:t>
            </a:r>
            <a:r>
              <a:rPr lang="en-US" i="1">
                <a:solidFill>
                  <a:schemeClr val="accent2"/>
                </a:solidFill>
              </a:rPr>
              <a:t>independent</a:t>
            </a:r>
            <a:r>
              <a:rPr lang="en-US"/>
              <a:t> nested loops: The number of iterations of the inner loop is independent of the number of iterations of the outer loop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Example</a:t>
            </a:r>
            <a:r>
              <a:rPr lang="en-US"/>
              <a:t>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4419600"/>
            <a:ext cx="3810000" cy="17907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int x = 0;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for ( int j = 1; j &lt;= n/2; j++ 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for ( int k = 1; k &lt;= n*n; k++ 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x = x + j + k;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800600" y="4267200"/>
            <a:ext cx="3657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Outer loop executes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n/2</a:t>
            </a:r>
            <a:r>
              <a:rPr lang="en-US" sz="2000">
                <a:latin typeface="Arial" charset="0"/>
              </a:rPr>
              <a:t> times. For each of those times, inner loop executes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times, so the body of the inner loop is executed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(n/2)*n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 = n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/2</a:t>
            </a:r>
            <a:r>
              <a:rPr lang="en-US" sz="2000">
                <a:latin typeface="Arial" charset="0"/>
              </a:rPr>
              <a:t> times. The algorithm is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O(n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) 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Analysis in General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r>
              <a:rPr lang="en-US"/>
              <a:t>With </a:t>
            </a:r>
            <a:r>
              <a:rPr lang="en-US" i="1">
                <a:solidFill>
                  <a:schemeClr val="accent2"/>
                </a:solidFill>
              </a:rPr>
              <a:t>dependent</a:t>
            </a:r>
            <a:r>
              <a:rPr lang="en-US"/>
              <a:t> nested loops: Number of iterations of the inner loop depends on a value from the outer loop</a:t>
            </a:r>
          </a:p>
          <a:p>
            <a:r>
              <a:rPr lang="en-US" i="1">
                <a:solidFill>
                  <a:schemeClr val="accent2"/>
                </a:solidFill>
              </a:rPr>
              <a:t>Example</a:t>
            </a:r>
            <a:r>
              <a:rPr lang="en-US"/>
              <a:t>: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3400" y="4191000"/>
            <a:ext cx="3581400" cy="17907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int x = 0;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for ( int j = 1; j &lt;= n; j++ 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for ( int k = 1; k &lt; 3*j; k++ 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x = x + j;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191000" y="3954463"/>
            <a:ext cx="4724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When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j</a:t>
            </a:r>
            <a:r>
              <a:rPr lang="en-US" sz="2000">
                <a:latin typeface="Arial" charset="0"/>
              </a:rPr>
              <a:t> is 1, inner loop executes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times; when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j</a:t>
            </a:r>
            <a:r>
              <a:rPr lang="en-US" sz="2000">
                <a:latin typeface="Arial" charset="0"/>
              </a:rPr>
              <a:t> is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, inner loop executes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3*2</a:t>
            </a:r>
            <a:r>
              <a:rPr lang="en-US" sz="2000">
                <a:latin typeface="Arial" charset="0"/>
              </a:rPr>
              <a:t> times; … when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j</a:t>
            </a:r>
            <a:r>
              <a:rPr lang="en-US" sz="2000">
                <a:latin typeface="Arial" charset="0"/>
              </a:rPr>
              <a:t> is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, inner loop executes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3*n</a:t>
            </a:r>
            <a:r>
              <a:rPr lang="en-US" sz="2000">
                <a:latin typeface="Arial" charset="0"/>
              </a:rPr>
              <a:t> times. In all the inner loop executes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3+6+9+…+3n</a:t>
            </a:r>
            <a:r>
              <a:rPr lang="en-US" sz="2000">
                <a:latin typeface="Arial" charset="0"/>
              </a:rPr>
              <a:t> =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3(1+2+3+…+n)</a:t>
            </a:r>
            <a:r>
              <a:rPr lang="en-US" sz="2000">
                <a:latin typeface="Arial" charset="0"/>
              </a:rPr>
              <a:t> =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3n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/2 + 3n/2</a:t>
            </a:r>
            <a:r>
              <a:rPr lang="en-US" sz="2000">
                <a:latin typeface="Arial" charset="0"/>
              </a:rPr>
              <a:t> times. The algorithm is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O(n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)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Analysis in General</a:t>
            </a:r>
          </a:p>
        </p:txBody>
      </p:sp>
      <p:graphicFrame>
        <p:nvGraphicFramePr>
          <p:cNvPr id="44035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2895600"/>
          <a:ext cx="7772400" cy="32004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n=10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n=10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n=10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log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 *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*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n*log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yr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317 centuries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centuries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685800" y="17526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Assume that a computer executes a million instructions a second. This chart summarizes the amount of time required to execute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f(n)</a:t>
            </a:r>
            <a:r>
              <a:rPr lang="en-US" sz="2000" dirty="0">
                <a:latin typeface="Arial" charset="0"/>
              </a:rPr>
              <a:t> instructions on this machine for various values of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5F26A80-6765-4993-8FFB-D25537AAEB0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B32C45C8-1BE0-465F-82A3-BA768FC94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E0F996-AB2C-4F1B-AA7E-EFB15E1BD7E1}" type="slidenum">
              <a:rPr lang="en-US" altLang="en-US" sz="1400" baseline="0">
                <a:solidFill>
                  <a:schemeClr val="tx2"/>
                </a:solidFill>
                <a:latin typeface="Arial Narrow" panose="020B0606020202030204" pitchFamily="34" charset="0"/>
              </a:rPr>
              <a:pPr/>
              <a:t>27</a:t>
            </a:fld>
            <a:endParaRPr lang="en-US" altLang="en-US" sz="1400" baseline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F945B42-69B4-4AF9-B6D1-EE1653333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Order-of-Magnitude Analysis and Big O Notation</a:t>
            </a:r>
          </a:p>
        </p:txBody>
      </p:sp>
      <p:sp>
        <p:nvSpPr>
          <p:cNvPr id="12292" name="Text Box 10">
            <a:extLst>
              <a:ext uri="{FF2B5EF4-FFF2-40B4-BE49-F238E27FC236}">
                <a16:creationId xmlns:a16="http://schemas.microsoft.com/office/drawing/2014/main" id="{9DB63FA7-7884-40E1-AF46-631D2A9B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6172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ts val="2800"/>
              </a:lnSpc>
            </a:pPr>
            <a:r>
              <a:rPr lang="en-US" altLang="en-US" sz="1400" b="1" i="1" baseline="0" dirty="0">
                <a:latin typeface="Arial" panose="020B0604020202020204" pitchFamily="34" charset="0"/>
              </a:rPr>
              <a:t>Figure 9-3a  </a:t>
            </a:r>
            <a:r>
              <a:rPr lang="en-US" altLang="en-US" sz="1400" baseline="0" dirty="0">
                <a:latin typeface="Arial" panose="020B0604020202020204" pitchFamily="34" charset="0"/>
              </a:rPr>
              <a:t>A comparison of growth-rate functions: (a) in tabular form</a:t>
            </a:r>
          </a:p>
        </p:txBody>
      </p:sp>
      <p:pic>
        <p:nvPicPr>
          <p:cNvPr id="12293" name="Picture 13" descr="fig09_03a">
            <a:extLst>
              <a:ext uri="{FF2B5EF4-FFF2-40B4-BE49-F238E27FC236}">
                <a16:creationId xmlns:a16="http://schemas.microsoft.com/office/drawing/2014/main" id="{4FD86AEC-79DA-43BD-A1E7-A81601FAF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772400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EB978E5D-6EA5-4A22-9632-B91909D619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EF81484-8EB9-4B23-9C3E-AD810DDCECEC}" type="slidenum">
              <a:rPr lang="en-US" altLang="en-US" sz="1400" baseline="0">
                <a:solidFill>
                  <a:schemeClr val="tx2"/>
                </a:solidFill>
                <a:latin typeface="Arial Narrow" panose="020B0606020202030204" pitchFamily="34" charset="0"/>
              </a:rPr>
              <a:pPr/>
              <a:t>28</a:t>
            </a:fld>
            <a:endParaRPr lang="en-US" altLang="en-US" sz="1400" baseline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C1AFD65-5CD5-48AA-AB43-0776205186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Order-of-Magnitude Analysis and Big O Notation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D188DFE3-5A4D-44EE-A67B-1CA441753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6553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ts val="2800"/>
              </a:lnSpc>
            </a:pPr>
            <a:r>
              <a:rPr lang="en-US" altLang="en-US" sz="1400" b="1" i="1" baseline="0">
                <a:latin typeface="Arial" panose="020B0604020202020204" pitchFamily="34" charset="0"/>
              </a:rPr>
              <a:t>Figure 9-3b  </a:t>
            </a:r>
            <a:r>
              <a:rPr lang="en-US" altLang="en-US" sz="1400" baseline="0">
                <a:latin typeface="Arial" panose="020B0604020202020204" pitchFamily="34" charset="0"/>
              </a:rPr>
              <a:t>A comparison of growth-rate functions: (b) in graphical form</a:t>
            </a:r>
          </a:p>
        </p:txBody>
      </p:sp>
      <p:pic>
        <p:nvPicPr>
          <p:cNvPr id="13317" name="Picture 9" descr="fig09_03b">
            <a:extLst>
              <a:ext uri="{FF2B5EF4-FFF2-40B4-BE49-F238E27FC236}">
                <a16:creationId xmlns:a16="http://schemas.microsoft.com/office/drawing/2014/main" id="{D56FBCD4-E40F-469F-906A-6F84A1F4E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5943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Analysis in General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determine the time complexity of an algorithm:</a:t>
            </a:r>
          </a:p>
          <a:p>
            <a:pPr lvl="1"/>
            <a:r>
              <a:rPr lang="en-US"/>
              <a:t>Express the amount of work done as a sum </a:t>
            </a:r>
            <a:r>
              <a:rPr lang="en-US">
                <a:solidFill>
                  <a:schemeClr val="accent2"/>
                </a:solidFill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(n) + f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(n) + … + f</a:t>
            </a:r>
            <a:r>
              <a:rPr lang="en-US" baseline="-25000">
                <a:solidFill>
                  <a:schemeClr val="accent2"/>
                </a:solidFill>
              </a:rPr>
              <a:t>k</a:t>
            </a:r>
            <a:r>
              <a:rPr lang="en-US">
                <a:solidFill>
                  <a:schemeClr val="accent2"/>
                </a:solidFill>
              </a:rPr>
              <a:t>(n)</a:t>
            </a:r>
          </a:p>
          <a:p>
            <a:pPr lvl="1"/>
            <a:r>
              <a:rPr lang="en-US"/>
              <a:t>Identify the </a:t>
            </a:r>
            <a:r>
              <a:rPr lang="en-US" i="1">
                <a:solidFill>
                  <a:schemeClr val="accent2"/>
                </a:solidFill>
              </a:rPr>
              <a:t>dominant term</a:t>
            </a:r>
            <a:r>
              <a:rPr lang="en-US"/>
              <a:t>: the </a:t>
            </a:r>
            <a:r>
              <a:rPr lang="en-US">
                <a:solidFill>
                  <a:schemeClr val="accent2"/>
                </a:solidFill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/>
              <a:t> such that </a:t>
            </a:r>
            <a:r>
              <a:rPr lang="en-US">
                <a:solidFill>
                  <a:schemeClr val="accent2"/>
                </a:solidFill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j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is </a:t>
            </a:r>
            <a:r>
              <a:rPr lang="en-US">
                <a:solidFill>
                  <a:schemeClr val="accent2"/>
                </a:solidFill>
              </a:rPr>
              <a:t>O(f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and for </a:t>
            </a:r>
            <a:r>
              <a:rPr lang="en-US">
                <a:solidFill>
                  <a:schemeClr val="accent2"/>
                </a:solidFill>
              </a:rPr>
              <a:t>k </a:t>
            </a:r>
            <a:r>
              <a:rPr lang="en-US"/>
              <a:t>different from</a:t>
            </a:r>
            <a:r>
              <a:rPr lang="en-US">
                <a:solidFill>
                  <a:schemeClr val="accent2"/>
                </a:solidFill>
              </a:rPr>
              <a:t> j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                       f</a:t>
            </a:r>
            <a:r>
              <a:rPr lang="en-US" baseline="-25000">
                <a:solidFill>
                  <a:schemeClr val="accent2"/>
                </a:solidFill>
              </a:rPr>
              <a:t>k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(n) &lt;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j</a:t>
            </a:r>
            <a:r>
              <a:rPr lang="en-US">
                <a:solidFill>
                  <a:schemeClr val="accent2"/>
                </a:solidFill>
              </a:rPr>
              <a:t> (n) </a:t>
            </a:r>
            <a:r>
              <a:rPr lang="en-US" sz="1800"/>
              <a:t>(for all sufficiently large n)</a:t>
            </a:r>
            <a:endParaRPr lang="en-US" sz="1800">
              <a:solidFill>
                <a:schemeClr val="accent2"/>
              </a:solidFill>
            </a:endParaRPr>
          </a:p>
          <a:p>
            <a:pPr lvl="1"/>
            <a:r>
              <a:rPr lang="en-US"/>
              <a:t>Then the time complexity is</a:t>
            </a:r>
            <a:r>
              <a:rPr lang="en-US">
                <a:solidFill>
                  <a:schemeClr val="accent2"/>
                </a:solidFill>
              </a:rPr>
              <a:t> O(f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786058"/>
            <a:ext cx="7786742" cy="1571636"/>
          </a:xfrm>
        </p:spPr>
        <p:txBody>
          <a:bodyPr/>
          <a:lstStyle/>
          <a:p>
            <a:r>
              <a:rPr lang="en-US" sz="2400" dirty="0"/>
              <a:t>Sec. 12.1: Linear (serial) search, Binary search</a:t>
            </a:r>
          </a:p>
          <a:p>
            <a:r>
              <a:rPr lang="en-US" sz="2400" dirty="0"/>
              <a:t>Sec. 13.1: Selection and Insertion Sort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1928802"/>
            <a:ext cx="5905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from Main and </a:t>
            </a:r>
            <a:r>
              <a:rPr lang="en-US" dirty="0" err="1">
                <a:solidFill>
                  <a:srgbClr val="C00000"/>
                </a:solidFill>
              </a:rPr>
              <a:t>Savitch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i="1" dirty="0">
                <a:solidFill>
                  <a:srgbClr val="C00000"/>
                </a:solidFill>
              </a:rPr>
              <a:t>“Data Structures &amp; other objects using C++”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 Analysis in General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r>
              <a:rPr lang="en-US"/>
              <a:t>Examples of </a:t>
            </a:r>
            <a:r>
              <a:rPr lang="en-US" i="1">
                <a:solidFill>
                  <a:schemeClr val="accent2"/>
                </a:solidFill>
              </a:rPr>
              <a:t>dominant terms</a:t>
            </a:r>
            <a:r>
              <a:rPr lang="en-US"/>
              <a:t>: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43000" y="2286000"/>
            <a:ext cx="6019800" cy="26479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n dominates log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(n)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n*log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(n) dominates 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n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dominates n*log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(n)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n</a:t>
            </a:r>
            <a:r>
              <a:rPr lang="en-US" baseline="30000">
                <a:latin typeface="Arial" charset="0"/>
              </a:rPr>
              <a:t>m</a:t>
            </a:r>
            <a:r>
              <a:rPr lang="en-US">
                <a:latin typeface="Arial" charset="0"/>
              </a:rPr>
              <a:t> dominates n</a:t>
            </a:r>
            <a:r>
              <a:rPr lang="en-US" baseline="30000">
                <a:latin typeface="Arial" charset="0"/>
              </a:rPr>
              <a:t>k</a:t>
            </a:r>
            <a:r>
              <a:rPr lang="en-US">
                <a:latin typeface="Arial" charset="0"/>
              </a:rPr>
              <a:t> when m &gt; k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a</a:t>
            </a:r>
            <a:r>
              <a:rPr lang="en-US" baseline="30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dominates n</a:t>
            </a:r>
            <a:r>
              <a:rPr lang="en-US" baseline="30000">
                <a:latin typeface="Arial" charset="0"/>
              </a:rPr>
              <a:t>m</a:t>
            </a:r>
            <a:r>
              <a:rPr lang="en-US">
                <a:latin typeface="Arial" charset="0"/>
              </a:rPr>
              <a:t> for any a &gt; 1 and m &gt;= 0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85800" y="5029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That is, log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(n) &lt; n &lt; n*log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(n) &lt; n</a:t>
            </a:r>
            <a:r>
              <a:rPr lang="en-US" sz="3200" baseline="30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&lt; … &lt; n</a:t>
            </a:r>
            <a:r>
              <a:rPr lang="en-US" sz="3200" baseline="30000">
                <a:latin typeface="Arial" charset="0"/>
              </a:rPr>
              <a:t>m</a:t>
            </a:r>
            <a:r>
              <a:rPr lang="en-US" sz="3200">
                <a:latin typeface="Arial" charset="0"/>
              </a:rPr>
              <a:t> &lt; a</a:t>
            </a:r>
            <a:r>
              <a:rPr lang="en-US" sz="3200" baseline="30000">
                <a:latin typeface="Arial" charset="0"/>
              </a:rPr>
              <a:t>n</a:t>
            </a:r>
            <a:r>
              <a:rPr lang="en-US" sz="3200">
                <a:latin typeface="Arial" charset="0"/>
              </a:rPr>
              <a:t> for a &gt;= 1 and m &gt;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Intractable problems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problem is said to be </a:t>
            </a:r>
            <a:r>
              <a:rPr lang="en-US" i="1">
                <a:solidFill>
                  <a:schemeClr val="accent2"/>
                </a:solidFill>
              </a:rPr>
              <a:t>intractable</a:t>
            </a:r>
            <a:r>
              <a:rPr lang="en-US"/>
              <a:t> if solving it by computer is impractical</a:t>
            </a:r>
          </a:p>
          <a:p>
            <a:r>
              <a:rPr lang="en-US" b="1" i="1">
                <a:solidFill>
                  <a:schemeClr val="tx2"/>
                </a:solidFill>
              </a:rPr>
              <a:t>Example</a:t>
            </a:r>
            <a:r>
              <a:rPr lang="en-US"/>
              <a:t>: Algorithms with time complexity </a:t>
            </a:r>
            <a:r>
              <a:rPr lang="en-US">
                <a:solidFill>
                  <a:schemeClr val="accent2"/>
                </a:solidFill>
              </a:rPr>
              <a:t>O(2</a:t>
            </a:r>
            <a:r>
              <a:rPr lang="en-US" baseline="30000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take too long to solve even for moderate values of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; a machine that executes 100 million instructions per second can execute 2</a:t>
            </a:r>
            <a:r>
              <a:rPr lang="en-US" baseline="30000"/>
              <a:t>60</a:t>
            </a:r>
            <a:r>
              <a:rPr lang="en-US"/>
              <a:t> instructions in about 365 years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7C9E-BBBD-4155-9B7B-F2D67E9C081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42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 Time Complexity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/>
              <a:t>Algorithms whose solutions are independent of the size of the problem’s inputs are said to have </a:t>
            </a:r>
            <a:r>
              <a:rPr lang="en-US" i="1">
                <a:solidFill>
                  <a:schemeClr val="accent2"/>
                </a:solidFill>
              </a:rPr>
              <a:t>constant</a:t>
            </a:r>
            <a:r>
              <a:rPr lang="en-US"/>
              <a:t> time complexity</a:t>
            </a:r>
          </a:p>
          <a:p>
            <a:endParaRPr lang="en-US"/>
          </a:p>
          <a:p>
            <a:r>
              <a:rPr lang="en-US"/>
              <a:t>Constant time complexity is denoted as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Data Structure Operations</a:t>
            </a:r>
            <a:endParaRPr lang="en-US"/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/>
              <a:t>Many operations on the data structures we’ve seen so far are clearly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: retrieving the size, testing emptiness, etc</a:t>
            </a:r>
          </a:p>
          <a:p>
            <a:endParaRPr lang="en-US"/>
          </a:p>
          <a:p>
            <a:r>
              <a:rPr lang="en-US"/>
              <a:t>We can often recognize the time complexity of an operation that modifies the data structure without a formal proof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Array Operations</a:t>
            </a:r>
            <a:endParaRPr lang="en-US"/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r>
              <a:rPr lang="en-US"/>
              <a:t>Array elements are stored contiguously in memory, so the time required to compute the memory address of an array element </a:t>
            </a:r>
            <a:r>
              <a:rPr lang="en-US">
                <a:solidFill>
                  <a:schemeClr val="accent2"/>
                </a:solidFill>
              </a:rPr>
              <a:t>arr[k]</a:t>
            </a:r>
            <a:r>
              <a:rPr lang="en-US"/>
              <a:t> is independent of the array’s size: It’s the </a:t>
            </a:r>
            <a:r>
              <a:rPr lang="en-US" i="1">
                <a:solidFill>
                  <a:schemeClr val="accent2"/>
                </a:solidFill>
              </a:rPr>
              <a:t>start address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of</a:t>
            </a:r>
            <a:r>
              <a:rPr lang="en-US">
                <a:solidFill>
                  <a:schemeClr val="accent2"/>
                </a:solidFill>
              </a:rPr>
              <a:t> arr</a:t>
            </a:r>
            <a:r>
              <a:rPr lang="en-US"/>
              <a:t> plus</a:t>
            </a:r>
            <a:r>
              <a:rPr lang="en-US">
                <a:solidFill>
                  <a:schemeClr val="accent2"/>
                </a:solidFill>
              </a:rPr>
              <a:t> k * (size of an individual element)</a:t>
            </a:r>
          </a:p>
          <a:p>
            <a:r>
              <a:rPr lang="en-US"/>
              <a:t>So, storing and retrieving array elements are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Array-Based List Operations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82000" cy="4114800"/>
          </a:xfrm>
        </p:spPr>
        <p:txBody>
          <a:bodyPr/>
          <a:lstStyle/>
          <a:p>
            <a:r>
              <a:rPr lang="en-US" dirty="0"/>
              <a:t>Assume an </a:t>
            </a: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dirty="0"/>
              <a:t>-element</a:t>
            </a:r>
            <a:r>
              <a:rPr lang="en-US" dirty="0">
                <a:solidFill>
                  <a:schemeClr val="accent2"/>
                </a:solidFill>
              </a:rPr>
              <a:t> List</a:t>
            </a:r>
            <a:r>
              <a:rPr lang="en-US" dirty="0"/>
              <a:t>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insert</a:t>
            </a:r>
            <a:r>
              <a:rPr lang="en-US" dirty="0"/>
              <a:t> operation is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 in the worst case, which is adding to the first location: all </a:t>
            </a: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dirty="0"/>
              <a:t> elements in the array have to be shifted one place to the right before the new element can be added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Array-Based List Operations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Inserting into a full </a:t>
            </a:r>
            <a:r>
              <a:rPr lang="en-US">
                <a:solidFill>
                  <a:schemeClr val="accent2"/>
                </a:solidFill>
              </a:rPr>
              <a:t>List</a:t>
            </a:r>
            <a:r>
              <a:rPr lang="en-US"/>
              <a:t> is also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:</a:t>
            </a:r>
          </a:p>
          <a:p>
            <a:pPr lvl="1"/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replaceContainer</a:t>
            </a:r>
            <a:r>
              <a:rPr lang="en-US"/>
              <a:t> copies array contents from the old array to a new one (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)</a:t>
            </a:r>
          </a:p>
          <a:p>
            <a:pPr lvl="1"/>
            <a:r>
              <a:rPr lang="en-US"/>
              <a:t>All other activies (allocating the new array, deleting the old one, etc) are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/>
              <a:t>Replacing the array and then inserting at the beginning requires</a:t>
            </a:r>
            <a:r>
              <a:rPr lang="en-US">
                <a:solidFill>
                  <a:schemeClr val="accent2"/>
                </a:solidFill>
              </a:rPr>
              <a:t> O(n) + O(n) </a:t>
            </a:r>
            <a:r>
              <a:rPr lang="en-US"/>
              <a:t>time, which is</a:t>
            </a:r>
            <a:r>
              <a:rPr lang="en-US">
                <a:solidFill>
                  <a:schemeClr val="accent2"/>
                </a:solidFill>
              </a:rPr>
              <a:t> O(n)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Array-Based List Operations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981200"/>
            <a:ext cx="8215370" cy="4114800"/>
          </a:xfrm>
        </p:spPr>
        <p:txBody>
          <a:bodyPr/>
          <a:lstStyle/>
          <a:p>
            <a:r>
              <a:rPr lang="en-US" sz="2800" i="1" dirty="0">
                <a:solidFill>
                  <a:schemeClr val="accent2"/>
                </a:solidFill>
              </a:rPr>
              <a:t>remove</a:t>
            </a:r>
            <a:r>
              <a:rPr lang="en-US" sz="2800" dirty="0"/>
              <a:t> operation is </a:t>
            </a:r>
            <a:r>
              <a:rPr lang="en-US" sz="2800" dirty="0">
                <a:solidFill>
                  <a:schemeClr val="accent2"/>
                </a:solidFill>
              </a:rPr>
              <a:t>O(n)</a:t>
            </a:r>
            <a:r>
              <a:rPr lang="en-US" sz="2800" dirty="0"/>
              <a:t> in the worst case, which is removing from the first location: </a:t>
            </a:r>
            <a:r>
              <a:rPr lang="en-US" sz="2800" dirty="0">
                <a:solidFill>
                  <a:schemeClr val="accent2"/>
                </a:solidFill>
              </a:rPr>
              <a:t>n-1</a:t>
            </a:r>
            <a:r>
              <a:rPr lang="en-US" sz="2800" dirty="0"/>
              <a:t> array elements must be shifted one place left</a:t>
            </a:r>
          </a:p>
          <a:p>
            <a:r>
              <a:rPr lang="en-US" sz="2800" i="1" dirty="0">
                <a:solidFill>
                  <a:schemeClr val="accent2"/>
                </a:solidFill>
              </a:rPr>
              <a:t>retrieve</a:t>
            </a:r>
            <a:r>
              <a:rPr lang="en-US" sz="2800" i="1" dirty="0"/>
              <a:t>,</a:t>
            </a:r>
            <a:r>
              <a:rPr lang="en-US" sz="2800" i="1" dirty="0">
                <a:solidFill>
                  <a:schemeClr val="accent2"/>
                </a:solidFill>
              </a:rPr>
              <a:t> replace</a:t>
            </a:r>
            <a:r>
              <a:rPr lang="en-US" sz="2800" i="1" dirty="0"/>
              <a:t>,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chemeClr val="accent2"/>
                </a:solidFill>
              </a:rPr>
              <a:t>swap</a:t>
            </a:r>
            <a:r>
              <a:rPr lang="en-US" sz="2800" dirty="0"/>
              <a:t> operations are </a:t>
            </a:r>
            <a:r>
              <a:rPr lang="en-US" sz="2800" dirty="0">
                <a:solidFill>
                  <a:schemeClr val="accent2"/>
                </a:solidFill>
              </a:rPr>
              <a:t>O(1)</a:t>
            </a:r>
            <a:r>
              <a:rPr lang="en-US" sz="2800" dirty="0"/>
              <a:t>: array indexing allows direct access to an array location, independent of the array size; no shifting occurs</a:t>
            </a:r>
          </a:p>
          <a:p>
            <a:r>
              <a:rPr lang="en-US" sz="2800" i="1" dirty="0">
                <a:solidFill>
                  <a:schemeClr val="accent2"/>
                </a:solidFill>
              </a:rPr>
              <a:t>find</a:t>
            </a:r>
            <a:r>
              <a:rPr lang="en-US" sz="2800" dirty="0"/>
              <a:t> is </a:t>
            </a:r>
            <a:r>
              <a:rPr lang="en-US" sz="2800" dirty="0">
                <a:solidFill>
                  <a:schemeClr val="accent2"/>
                </a:solidFill>
              </a:rPr>
              <a:t>O(n)</a:t>
            </a:r>
            <a:r>
              <a:rPr lang="en-US" sz="2800" dirty="0"/>
              <a:t> because the entire list has to be searched in the worst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Linked List Operations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Singly linked list with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nodes: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addHead</a:t>
            </a:r>
            <a:r>
              <a:rPr lang="en-US"/>
              <a:t>, </a:t>
            </a:r>
            <a:r>
              <a:rPr lang="en-US" i="1">
                <a:solidFill>
                  <a:schemeClr val="accent2"/>
                </a:solidFill>
              </a:rPr>
              <a:t>removeHead</a:t>
            </a:r>
            <a:r>
              <a:rPr lang="en-US"/>
              <a:t>, and </a:t>
            </a:r>
            <a:r>
              <a:rPr lang="en-US" i="1">
                <a:solidFill>
                  <a:schemeClr val="accent2"/>
                </a:solidFill>
              </a:rPr>
              <a:t>retrieveHead</a:t>
            </a:r>
            <a:r>
              <a:rPr lang="en-US"/>
              <a:t> are all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addTail</a:t>
            </a:r>
            <a:r>
              <a:rPr lang="en-US"/>
              <a:t> and </a:t>
            </a:r>
            <a:r>
              <a:rPr lang="en-US" i="1">
                <a:solidFill>
                  <a:schemeClr val="accent2"/>
                </a:solidFill>
              </a:rPr>
              <a:t>retrieveTail</a:t>
            </a:r>
            <a:r>
              <a:rPr lang="en-US"/>
              <a:t> are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 </a:t>
            </a:r>
            <a:r>
              <a:rPr lang="en-US" b="1" i="1"/>
              <a:t>provided that</a:t>
            </a:r>
            <a:r>
              <a:rPr lang="en-US"/>
              <a:t> the implementation has a tail reference; otherwise, they’re </a:t>
            </a:r>
            <a:r>
              <a:rPr lang="en-US">
                <a:solidFill>
                  <a:schemeClr val="accent2"/>
                </a:solidFill>
              </a:rPr>
              <a:t>O(n)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removeTail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: need to traverse to the second-last node so that its reference can be reset to </a:t>
            </a:r>
            <a:r>
              <a:rPr lang="en-US" i="1">
                <a:solidFill>
                  <a:schemeClr val="accent2"/>
                </a:solidFill>
              </a:rPr>
              <a:t>NULL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Efficiency</a:t>
            </a:r>
            <a:r>
              <a:rPr lang="en-US"/>
              <a:t> of an algorithm can be measured in terms of:</a:t>
            </a:r>
          </a:p>
          <a:p>
            <a:pPr lvl="1"/>
            <a:r>
              <a:rPr lang="en-US"/>
              <a:t>Execution time (</a:t>
            </a:r>
            <a:r>
              <a:rPr lang="en-US" i="1">
                <a:solidFill>
                  <a:schemeClr val="accent2"/>
                </a:solidFill>
              </a:rPr>
              <a:t>time complexity</a:t>
            </a:r>
            <a:r>
              <a:rPr lang="en-US"/>
              <a:t>)</a:t>
            </a:r>
          </a:p>
          <a:p>
            <a:pPr lvl="1"/>
            <a:r>
              <a:rPr lang="en-US"/>
              <a:t>The amount of memory required (</a:t>
            </a:r>
            <a:r>
              <a:rPr lang="en-US" i="1">
                <a:solidFill>
                  <a:schemeClr val="accent2"/>
                </a:solidFill>
              </a:rPr>
              <a:t>space complexity</a:t>
            </a:r>
            <a:r>
              <a:rPr lang="en-US"/>
              <a:t>)</a:t>
            </a:r>
          </a:p>
          <a:p>
            <a:r>
              <a:rPr lang="en-US"/>
              <a:t>Which measure is more important?</a:t>
            </a:r>
          </a:p>
          <a:p>
            <a:pPr lvl="1"/>
            <a:r>
              <a:rPr lang="en-US"/>
              <a:t>Answer often depends on the limitations of the technology available at time of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Linked List Operations</a:t>
            </a:r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Singly linked list with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nodes (cont’d):</a:t>
            </a:r>
          </a:p>
          <a:p>
            <a:pPr lvl="1"/>
            <a:r>
              <a:rPr lang="en-US"/>
              <a:t>Operations to access an item by position (</a:t>
            </a:r>
            <a:r>
              <a:rPr lang="en-US" i="1">
                <a:solidFill>
                  <a:schemeClr val="accent2"/>
                </a:solidFill>
              </a:rPr>
              <a:t>add </a:t>
            </a:r>
            <a:r>
              <a:rPr lang="en-US" i="1"/>
              <a:t>,</a:t>
            </a:r>
            <a:r>
              <a:rPr lang="en-US" i="1">
                <a:solidFill>
                  <a:schemeClr val="accent2"/>
                </a:solidFill>
              </a:rPr>
              <a:t> retrieve</a:t>
            </a:r>
            <a:r>
              <a:rPr lang="en-US"/>
              <a:t>, </a:t>
            </a:r>
            <a:r>
              <a:rPr lang="en-US" i="1">
                <a:solidFill>
                  <a:schemeClr val="accent2"/>
                </a:solidFill>
              </a:rPr>
              <a:t>remove(unsigned int k)</a:t>
            </a:r>
            <a:r>
              <a:rPr lang="en-US" i="1"/>
              <a:t>,</a:t>
            </a:r>
            <a:r>
              <a:rPr lang="en-US" i="1">
                <a:solidFill>
                  <a:schemeClr val="accent2"/>
                </a:solidFill>
              </a:rPr>
              <a:t> replace</a:t>
            </a:r>
            <a:r>
              <a:rPr lang="en-US"/>
              <a:t>) are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: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/>
              <a:t>need to traverse the whole list in the worst case</a:t>
            </a:r>
          </a:p>
          <a:p>
            <a:pPr lvl="1"/>
            <a:r>
              <a:rPr lang="en-US"/>
              <a:t>Operations to access an item by its value (</a:t>
            </a:r>
            <a:r>
              <a:rPr lang="en-US" i="1">
                <a:solidFill>
                  <a:schemeClr val="accent2"/>
                </a:solidFill>
              </a:rPr>
              <a:t>find</a:t>
            </a:r>
            <a:r>
              <a:rPr lang="en-US"/>
              <a:t>, </a:t>
            </a:r>
            <a:r>
              <a:rPr lang="en-US" i="1">
                <a:solidFill>
                  <a:schemeClr val="accent2"/>
                </a:solidFill>
              </a:rPr>
              <a:t>remove(Item item)</a:t>
            </a:r>
            <a:r>
              <a:rPr lang="en-US"/>
              <a:t>) are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for the same reason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Linked List Operations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800"/>
              <a:t>Doubly-linked list with </a:t>
            </a:r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/>
              <a:t> nodes:</a:t>
            </a:r>
          </a:p>
          <a:p>
            <a:pPr lvl="1"/>
            <a:r>
              <a:rPr lang="en-US" sz="2400"/>
              <a:t>Same as for singly-linked lists, except that </a:t>
            </a:r>
            <a:r>
              <a:rPr lang="en-US" sz="2400" b="1" i="1">
                <a:solidFill>
                  <a:schemeClr val="tx2"/>
                </a:solidFill>
              </a:rPr>
              <a:t>all</a:t>
            </a:r>
            <a:r>
              <a:rPr lang="en-US" sz="2400"/>
              <a:t> head and tail operations, including </a:t>
            </a:r>
            <a:r>
              <a:rPr lang="en-US" sz="2400" i="1">
                <a:solidFill>
                  <a:schemeClr val="accent2"/>
                </a:solidFill>
              </a:rPr>
              <a:t>removeTail</a:t>
            </a:r>
            <a:r>
              <a:rPr lang="en-US" sz="2400"/>
              <a:t>, are </a:t>
            </a:r>
            <a:r>
              <a:rPr lang="en-US" sz="2400">
                <a:solidFill>
                  <a:schemeClr val="accent2"/>
                </a:solidFill>
              </a:rPr>
              <a:t>O(1)</a:t>
            </a:r>
          </a:p>
          <a:p>
            <a:r>
              <a:rPr lang="en-US" sz="2800"/>
              <a:t>Ordered linked list with </a:t>
            </a:r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/>
              <a:t> nodes:</a:t>
            </a:r>
          </a:p>
          <a:p>
            <a:pPr lvl="1"/>
            <a:r>
              <a:rPr lang="en-US" sz="2400"/>
              <a:t>Comparable operations to those found in the linked list class have the same time complexities</a:t>
            </a:r>
          </a:p>
          <a:p>
            <a:pPr lvl="1"/>
            <a:r>
              <a:rPr lang="en-US" sz="2400" i="1">
                <a:solidFill>
                  <a:schemeClr val="accent2"/>
                </a:solidFill>
              </a:rPr>
              <a:t>add(Item item)</a:t>
            </a:r>
            <a:r>
              <a:rPr lang="en-US" sz="2400"/>
              <a:t> operation is </a:t>
            </a:r>
            <a:r>
              <a:rPr lang="en-US" sz="2400">
                <a:solidFill>
                  <a:schemeClr val="accent2"/>
                </a:solidFill>
              </a:rPr>
              <a:t>O(n)</a:t>
            </a:r>
            <a:r>
              <a:rPr lang="en-US" sz="2400"/>
              <a:t>: may have to traverse the whole 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Stack Operations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Stack using an underlying array:</a:t>
            </a:r>
          </a:p>
          <a:p>
            <a:pPr lvl="1">
              <a:lnSpc>
                <a:spcPct val="90000"/>
              </a:lnSpc>
            </a:pPr>
            <a:r>
              <a:rPr lang="en-US"/>
              <a:t>All operations are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, provided that the top of the stack is always at the highest index currently in use: no shifting required</a:t>
            </a:r>
          </a:p>
          <a:p>
            <a:pPr>
              <a:lnSpc>
                <a:spcPct val="90000"/>
              </a:lnSpc>
            </a:pPr>
            <a:r>
              <a:rPr lang="en-US"/>
              <a:t>Stack using an array-based list:</a:t>
            </a:r>
          </a:p>
          <a:p>
            <a:pPr lvl="1">
              <a:lnSpc>
                <a:spcPct val="90000"/>
              </a:lnSpc>
            </a:pPr>
            <a:r>
              <a:rPr lang="en-US"/>
              <a:t>All operations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, provided that the tail of the list is the top of the stack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solidFill>
                  <a:schemeClr val="tx2"/>
                </a:solidFill>
              </a:rPr>
              <a:t>Exception</a:t>
            </a:r>
            <a:r>
              <a:rPr lang="en-US"/>
              <a:t>: </a:t>
            </a:r>
            <a:r>
              <a:rPr lang="en-US" i="1">
                <a:solidFill>
                  <a:schemeClr val="accent2"/>
                </a:solidFill>
              </a:rPr>
              <a:t>push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if the array size has to double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Stack Operations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Stack using an underlying linked list:</a:t>
            </a:r>
          </a:p>
          <a:p>
            <a:pPr lvl="1"/>
            <a:r>
              <a:rPr lang="en-US"/>
              <a:t>All operations are, or should be,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/>
              <a:t>Top of stack is the head of the linked list</a:t>
            </a:r>
          </a:p>
          <a:p>
            <a:pPr lvl="1"/>
            <a:r>
              <a:rPr lang="en-US"/>
              <a:t>If a doubly-linked list with a tail pointer is used, the top of the stack can be the tail of the 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Queue Operations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/>
              <a:t>Queue using an underlying array-based list: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peek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is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enqueue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is </a:t>
            </a:r>
            <a:r>
              <a:rPr lang="en-US">
                <a:solidFill>
                  <a:schemeClr val="accent2"/>
                </a:solidFill>
              </a:rPr>
              <a:t>O(1) </a:t>
            </a:r>
            <a:r>
              <a:rPr lang="en-US"/>
              <a:t>unless the array size has to be increased (in which case it’s</a:t>
            </a:r>
            <a:r>
              <a:rPr lang="en-US">
                <a:solidFill>
                  <a:schemeClr val="accent2"/>
                </a:solidFill>
              </a:rPr>
              <a:t> O(n)</a:t>
            </a:r>
            <a:r>
              <a:rPr lang="en-US"/>
              <a:t>)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dequeue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: all the remaining elements have to be shifted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Queue Operations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r>
              <a:rPr lang="en-US" dirty="0"/>
              <a:t>Queue using an underlying linked list:</a:t>
            </a:r>
          </a:p>
          <a:p>
            <a:pPr lvl="1"/>
            <a:r>
              <a:rPr lang="en-US" dirty="0"/>
              <a:t>As long as we have both a head and a tail pointer in the linked list, all operations are </a:t>
            </a:r>
            <a:r>
              <a:rPr lang="en-US" dirty="0">
                <a:solidFill>
                  <a:schemeClr val="accent2"/>
                </a:solidFill>
              </a:rPr>
              <a:t>O(1)</a:t>
            </a:r>
          </a:p>
          <a:p>
            <a:pPr lvl="2"/>
            <a:r>
              <a:rPr lang="en-US" dirty="0"/>
              <a:t>important:   </a:t>
            </a:r>
            <a:r>
              <a:rPr lang="en-US" i="1" dirty="0" err="1"/>
              <a:t>enqueue</a:t>
            </a:r>
            <a:r>
              <a:rPr lang="en-US" i="1" dirty="0"/>
              <a:t>()</a:t>
            </a:r>
            <a:r>
              <a:rPr lang="en-US" dirty="0"/>
              <a:t> should use </a:t>
            </a:r>
            <a:r>
              <a:rPr lang="en-US" i="1" dirty="0" err="1"/>
              <a:t>addTail</a:t>
            </a:r>
            <a:r>
              <a:rPr lang="en-US" i="1" dirty="0"/>
              <a:t>()    </a:t>
            </a:r>
            <a:r>
              <a:rPr lang="en-US" dirty="0"/>
              <a:t>  		</a:t>
            </a:r>
            <a:r>
              <a:rPr lang="en-US" i="1" dirty="0" err="1"/>
              <a:t>dequeue</a:t>
            </a:r>
            <a:r>
              <a:rPr lang="en-US" i="1" dirty="0"/>
              <a:t>()</a:t>
            </a:r>
            <a:r>
              <a:rPr lang="en-US" dirty="0"/>
              <a:t> should use </a:t>
            </a:r>
            <a:r>
              <a:rPr lang="en-US" i="1" dirty="0" err="1"/>
              <a:t>removeHead</a:t>
            </a:r>
            <a:r>
              <a:rPr lang="en-US" i="1" dirty="0"/>
              <a:t>()</a:t>
            </a:r>
          </a:p>
          <a:p>
            <a:pPr lvl="2">
              <a:buNone/>
            </a:pPr>
            <a:r>
              <a:rPr lang="en-US" i="1" dirty="0"/>
              <a:t>                         </a:t>
            </a:r>
            <a:r>
              <a:rPr lang="en-US" dirty="0">
                <a:solidFill>
                  <a:srgbClr val="0000FF"/>
                </a:solidFill>
              </a:rPr>
              <a:t>Why not the other way around? </a:t>
            </a:r>
          </a:p>
          <a:p>
            <a:pPr lvl="1"/>
            <a:r>
              <a:rPr lang="en-US" dirty="0"/>
              <a:t>No need for the list to be doubly-linked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Queue Operations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/>
              <a:t>Circular queue using an underlying array:</a:t>
            </a:r>
          </a:p>
          <a:p>
            <a:pPr lvl="1"/>
            <a:r>
              <a:rPr lang="en-US"/>
              <a:t>All operations are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/>
              <a:t>If we revise the code so that the queue can be arbitrarily large, enqueue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on those occasions when the underlying array has to be replaced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Time Complexities for </a:t>
            </a:r>
            <a:r>
              <a:rPr lang="en-US" sz="3600" dirty="0" err="1"/>
              <a:t>OrderedList</a:t>
            </a:r>
            <a:r>
              <a:rPr lang="en-US" sz="3600" dirty="0"/>
              <a:t> Operations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71744"/>
            <a:ext cx="8243918" cy="3857652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solidFill>
                  <a:srgbClr val="C00000"/>
                </a:solidFill>
              </a:rPr>
              <a:t>OrderedList</a:t>
            </a:r>
            <a:r>
              <a:rPr lang="en-US" dirty="0"/>
              <a:t> with array-based </a:t>
            </a:r>
            <a:r>
              <a:rPr lang="en-US" dirty="0" err="1">
                <a:solidFill>
                  <a:srgbClr val="C00000"/>
                </a:solidFill>
              </a:rPr>
              <a:t>m_container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Our implementation of </a:t>
            </a:r>
            <a:r>
              <a:rPr lang="en-US" i="1" dirty="0">
                <a:solidFill>
                  <a:srgbClr val="C00000"/>
                </a:solidFill>
              </a:rPr>
              <a:t>insert(item)</a:t>
            </a:r>
            <a:r>
              <a:rPr lang="en-US" dirty="0"/>
              <a:t> </a:t>
            </a:r>
            <a:r>
              <a:rPr lang="en-US" sz="1800" dirty="0"/>
              <a:t>(see slide 10-12)</a:t>
            </a:r>
            <a:r>
              <a:rPr lang="en-US" dirty="0"/>
              <a:t> uses </a:t>
            </a:r>
            <a:r>
              <a:rPr lang="en-US" b="1" dirty="0"/>
              <a:t>“</a:t>
            </a:r>
            <a:r>
              <a:rPr lang="en-US" b="1" i="1" dirty="0"/>
              <a:t>linear search” </a:t>
            </a:r>
            <a:r>
              <a:rPr lang="en-US" dirty="0"/>
              <a:t>that traverses the list from its beginning until the right spot for the new item is found – linear complexity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endParaRPr lang="en-US" dirty="0"/>
          </a:p>
          <a:p>
            <a:pPr lvl="1"/>
            <a:r>
              <a:rPr lang="en-US" dirty="0"/>
              <a:t>Operation </a:t>
            </a:r>
            <a:r>
              <a:rPr lang="en-US" i="1" dirty="0">
                <a:solidFill>
                  <a:srgbClr val="C00000"/>
                </a:solidFill>
              </a:rPr>
              <a:t>remove(</a:t>
            </a:r>
            <a:r>
              <a:rPr lang="en-US" i="1" dirty="0" err="1">
                <a:solidFill>
                  <a:srgbClr val="C00000"/>
                </a:solidFill>
              </a:rPr>
              <a:t>int</a:t>
            </a:r>
            <a:r>
              <a:rPr lang="en-US" i="1" dirty="0">
                <a:solidFill>
                  <a:srgbClr val="C00000"/>
                </a:solidFill>
              </a:rPr>
              <a:t> pos)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also 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 since </a:t>
            </a:r>
            <a:r>
              <a:rPr lang="en-US"/>
              <a:t>items have </a:t>
            </a:r>
            <a:r>
              <a:rPr lang="en-US" dirty="0"/>
              <a:t>to be shifted in the array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500306"/>
            <a:ext cx="7772400" cy="1143000"/>
          </a:xfrm>
        </p:spPr>
        <p:txBody>
          <a:bodyPr/>
          <a:lstStyle/>
          <a:p>
            <a:r>
              <a:rPr lang="en-US" dirty="0"/>
              <a:t>Basic Search Algorithms and </a:t>
            </a:r>
            <a:br>
              <a:rPr lang="en-US" dirty="0"/>
            </a:br>
            <a:r>
              <a:rPr lang="en-US" dirty="0"/>
              <a:t>their Complexity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Linear Search: Example 1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r>
              <a:rPr lang="en-US" sz="2800" i="1">
                <a:solidFill>
                  <a:schemeClr val="accent2"/>
                </a:solidFill>
              </a:rPr>
              <a:t>The problem</a:t>
            </a:r>
            <a:r>
              <a:rPr lang="en-US" sz="2800"/>
              <a:t>: Search an array </a:t>
            </a:r>
            <a:r>
              <a:rPr lang="en-US" sz="2800">
                <a:solidFill>
                  <a:schemeClr val="accent2"/>
                </a:solidFill>
              </a:rPr>
              <a:t>a</a:t>
            </a:r>
            <a:r>
              <a:rPr lang="en-US" sz="2800"/>
              <a:t> of size </a:t>
            </a:r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/>
              <a:t> to determine whether the array contains the value </a:t>
            </a:r>
            <a:r>
              <a:rPr lang="en-US" sz="2800">
                <a:solidFill>
                  <a:schemeClr val="accent2"/>
                </a:solidFill>
              </a:rPr>
              <a:t>key</a:t>
            </a:r>
            <a:r>
              <a:rPr lang="en-US" sz="2800"/>
              <a:t>; return index if found, -1 if not found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09800" y="3657600"/>
            <a:ext cx="4572000" cy="2246769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Set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 to 0.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While (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 &lt;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) and (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a[k]</a:t>
            </a:r>
            <a:r>
              <a:rPr lang="en-US" sz="2000" dirty="0">
                <a:latin typeface="Arial" charset="0"/>
              </a:rPr>
              <a:t> is not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key</a:t>
            </a:r>
            <a:r>
              <a:rPr lang="en-US" sz="2000" dirty="0">
                <a:latin typeface="Arial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Add 1 to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If 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k </a:t>
            </a:r>
            <a:r>
              <a:rPr lang="en-US" sz="2000" dirty="0">
                <a:latin typeface="Arial" charset="0"/>
              </a:rPr>
              <a:t>==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n  </a:t>
            </a:r>
            <a:r>
              <a:rPr lang="en-US" sz="2000" dirty="0">
                <a:latin typeface="Arial" charset="0"/>
              </a:rPr>
              <a:t>Return –1.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Return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most of the algorithms associated with this course, time complexity comparisons are more interesting than space complexity comparisons</a:t>
            </a:r>
          </a:p>
          <a:p>
            <a:r>
              <a:rPr lang="en-US" i="1">
                <a:solidFill>
                  <a:schemeClr val="accent2"/>
                </a:solidFill>
              </a:rPr>
              <a:t>Time complexity</a:t>
            </a:r>
            <a:r>
              <a:rPr lang="en-US"/>
              <a:t>: A measure of the amount of time required to execute an </a:t>
            </a:r>
            <a:r>
              <a:rPr lang="en-US" i="1">
                <a:solidFill>
                  <a:schemeClr val="accent2"/>
                </a:solidFill>
              </a:rPr>
              <a:t>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Total amount of work done:</a:t>
            </a:r>
          </a:p>
          <a:p>
            <a:pPr lvl="1">
              <a:lnSpc>
                <a:spcPct val="90000"/>
              </a:lnSpc>
            </a:pPr>
            <a:r>
              <a:rPr lang="en-US"/>
              <a:t>Before loop: a constant amount </a:t>
            </a:r>
            <a:r>
              <a:rPr lang="en-US">
                <a:solidFill>
                  <a:schemeClr val="accent2"/>
                </a:solidFill>
              </a:rPr>
              <a:t>a</a:t>
            </a:r>
          </a:p>
          <a:p>
            <a:pPr lvl="1">
              <a:lnSpc>
                <a:spcPct val="90000"/>
              </a:lnSpc>
            </a:pPr>
            <a:r>
              <a:rPr lang="en-US"/>
              <a:t>Each time through loop: 2 comparisons, an </a:t>
            </a:r>
            <a:r>
              <a:rPr lang="en-US">
                <a:solidFill>
                  <a:schemeClr val="accent2"/>
                </a:solidFill>
              </a:rPr>
              <a:t>and</a:t>
            </a:r>
            <a:r>
              <a:rPr lang="en-US"/>
              <a:t> operation, and an addition: a constant amount of work </a:t>
            </a:r>
            <a:r>
              <a:rPr lang="en-US">
                <a:solidFill>
                  <a:schemeClr val="accent2"/>
                </a:solidFill>
              </a:rPr>
              <a:t>b</a:t>
            </a:r>
          </a:p>
          <a:p>
            <a:pPr lvl="1">
              <a:lnSpc>
                <a:spcPct val="90000"/>
              </a:lnSpc>
            </a:pPr>
            <a:r>
              <a:rPr lang="en-US"/>
              <a:t>After loop: a constant amount </a:t>
            </a:r>
            <a:r>
              <a:rPr lang="en-US">
                <a:solidFill>
                  <a:schemeClr val="accent2"/>
                </a:solidFill>
              </a:rPr>
              <a:t>c</a:t>
            </a:r>
          </a:p>
          <a:p>
            <a:pPr lvl="1">
              <a:lnSpc>
                <a:spcPct val="90000"/>
              </a:lnSpc>
            </a:pPr>
            <a:r>
              <a:rPr lang="en-US"/>
              <a:t>In worst case, we examine all</a:t>
            </a:r>
            <a:r>
              <a:rPr lang="en-US">
                <a:solidFill>
                  <a:schemeClr val="accent2"/>
                </a:solidFill>
              </a:rPr>
              <a:t> n </a:t>
            </a:r>
            <a:r>
              <a:rPr lang="en-US"/>
              <a:t>array locations, so</a:t>
            </a:r>
            <a:r>
              <a:rPr lang="en-US">
                <a:solidFill>
                  <a:schemeClr val="accent2"/>
                </a:solidFill>
              </a:rPr>
              <a:t> T(n) = a +b*n + c = b*n + d, </a:t>
            </a:r>
            <a:r>
              <a:rPr lang="en-US"/>
              <a:t>where</a:t>
            </a:r>
            <a:r>
              <a:rPr lang="en-US">
                <a:solidFill>
                  <a:schemeClr val="accent2"/>
                </a:solidFill>
              </a:rPr>
              <a:t> d = a+c, </a:t>
            </a:r>
            <a:r>
              <a:rPr lang="en-US"/>
              <a:t>and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time complexity is</a:t>
            </a:r>
            <a:r>
              <a:rPr lang="en-US">
                <a:solidFill>
                  <a:schemeClr val="accent2"/>
                </a:solidFill>
              </a:rPr>
              <a:t> O(n)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r>
              <a:rPr lang="en-US"/>
              <a:t>Simpler (less formal) analysis:</a:t>
            </a:r>
          </a:p>
          <a:p>
            <a:pPr lvl="1"/>
            <a:r>
              <a:rPr lang="en-US"/>
              <a:t>Note that work done before and after loop is independent of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, and work done during a single execution of loop is independent of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 lvl="1"/>
            <a:r>
              <a:rPr lang="en-US"/>
              <a:t>In worst case, loop will be executed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times, so amount of work done is proportional to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, and algorithm is </a:t>
            </a:r>
            <a:r>
              <a:rPr lang="en-US">
                <a:solidFill>
                  <a:schemeClr val="accent2"/>
                </a:solidFill>
              </a:rPr>
              <a:t>O(n)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2514600"/>
          </a:xfrm>
        </p:spPr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Average</a:t>
            </a:r>
            <a:r>
              <a:rPr lang="en-US"/>
              <a:t> case for a </a:t>
            </a:r>
            <a:r>
              <a:rPr lang="en-US" i="1">
                <a:solidFill>
                  <a:schemeClr val="accent2"/>
                </a:solidFill>
              </a:rPr>
              <a:t>successful</a:t>
            </a:r>
            <a:r>
              <a:rPr lang="en-US"/>
              <a:t> search:</a:t>
            </a:r>
          </a:p>
          <a:p>
            <a:pPr lvl="1"/>
            <a:r>
              <a:rPr lang="en-US"/>
              <a:t>Probability of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 being found at index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1 in n </a:t>
            </a:r>
            <a:r>
              <a:rPr lang="en-US"/>
              <a:t>for each value of</a:t>
            </a:r>
            <a:r>
              <a:rPr lang="en-US">
                <a:solidFill>
                  <a:schemeClr val="accent2"/>
                </a:solidFill>
              </a:rPr>
              <a:t> k</a:t>
            </a:r>
          </a:p>
          <a:p>
            <a:pPr lvl="1"/>
            <a:r>
              <a:rPr lang="en-US"/>
              <a:t>Add up the amount of work done in each case, and divide by total number of cases: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7924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((a*1+d) + (a*2+d) + (a*3+d) + … + (a*n+d))/n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= (n*d + a*(1+2+3+ … +n))/n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= n*d/n + a*(n*(n+1)/2)/n = d + a*n/2 + a/2 = (a/2)*n + e, where constant e=d+a/2, so expected case is also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O(n)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Simpler approach to expected case:</a:t>
            </a:r>
          </a:p>
          <a:p>
            <a:pPr lvl="1"/>
            <a:r>
              <a:rPr lang="en-US"/>
              <a:t>Add up the number of times the loop is executed in each of the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cases, and divide by the number of cases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 lvl="1"/>
            <a:r>
              <a:rPr lang="en-US"/>
              <a:t>(1+2+3+ … +(n-1)+n)/n = (n*(n+1)/2)/n = n/2 + 1/2; algorithm is therefore </a:t>
            </a:r>
            <a:r>
              <a:rPr lang="en-US">
                <a:solidFill>
                  <a:schemeClr val="accent2"/>
                </a:solidFill>
              </a:rPr>
              <a:t>O(n)</a:t>
            </a:r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for </a:t>
            </a:r>
            <a:r>
              <a:rPr lang="en-US" dirty="0" err="1"/>
              <a:t>LinkedList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981200"/>
            <a:ext cx="8358246" cy="4114800"/>
          </a:xfrm>
        </p:spPr>
        <p:txBody>
          <a:bodyPr/>
          <a:lstStyle/>
          <a:p>
            <a:r>
              <a:rPr lang="en-US" sz="2800" dirty="0"/>
              <a:t>Linear search can be also done for </a:t>
            </a:r>
            <a:r>
              <a:rPr lang="en-US" sz="2800" i="1" dirty="0" err="1">
                <a:solidFill>
                  <a:srgbClr val="C00000"/>
                </a:solidFill>
              </a:rPr>
              <a:t>LinkedList</a:t>
            </a:r>
            <a:endParaRPr lang="en-US" sz="2800" dirty="0"/>
          </a:p>
          <a:p>
            <a:pPr lvl="1"/>
            <a:r>
              <a:rPr lang="en-CA" sz="2400" b="1" dirty="0"/>
              <a:t>exercise</a:t>
            </a:r>
            <a:r>
              <a:rPr lang="en-CA" sz="2400" dirty="0"/>
              <a:t>: write code for function</a:t>
            </a:r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sz="2800" dirty="0"/>
              <a:t>Complexity of function </a:t>
            </a:r>
            <a:r>
              <a:rPr lang="en-US" sz="2800" i="1" dirty="0">
                <a:solidFill>
                  <a:srgbClr val="C00000"/>
                </a:solidFill>
              </a:rPr>
              <a:t>find(key)</a:t>
            </a:r>
            <a:r>
              <a:rPr lang="en-US" sz="2800" dirty="0"/>
              <a:t> for class </a:t>
            </a:r>
            <a:r>
              <a:rPr lang="en-US" sz="2800" i="1" dirty="0" err="1">
                <a:solidFill>
                  <a:srgbClr val="C00000"/>
                </a:solidFill>
              </a:rPr>
              <a:t>LinkedList</a:t>
            </a:r>
            <a:r>
              <a:rPr lang="en-US" sz="2800" dirty="0"/>
              <a:t> should also be </a:t>
            </a:r>
            <a:r>
              <a:rPr lang="en-US" sz="2800" dirty="0">
                <a:solidFill>
                  <a:schemeClr val="accent2"/>
                </a:solidFill>
              </a:rPr>
              <a:t>O(n)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Text Box 2051"/>
          <p:cNvSpPr txBox="1">
            <a:spLocks noChangeArrowheads="1"/>
          </p:cNvSpPr>
          <p:nvPr/>
        </p:nvSpPr>
        <p:spPr bwMode="auto">
          <a:xfrm>
            <a:off x="1357290" y="3057715"/>
            <a:ext cx="6072230" cy="6740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template &lt;class Item&gt;  template &lt;class Equality&gt;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 dirty="0" err="1">
                <a:latin typeface="Arial" charset="0"/>
              </a:rPr>
              <a:t>int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LinkedList</a:t>
            </a:r>
            <a:r>
              <a:rPr lang="en-US" sz="1800" b="1" dirty="0">
                <a:latin typeface="Arial" charset="0"/>
              </a:rPr>
              <a:t>&lt;Item&gt;::find(Item key) const   {</a:t>
            </a:r>
            <a:r>
              <a:rPr lang="en-CA" sz="1800" b="1" dirty="0">
                <a:latin typeface="Arial" charset="0"/>
              </a:rPr>
              <a:t> …</a:t>
            </a:r>
            <a:r>
              <a:rPr lang="en-US" sz="1800" b="1" dirty="0">
                <a:latin typeface="Arial" charset="0"/>
              </a:rPr>
              <a:t>}      </a:t>
            </a:r>
            <a:r>
              <a:rPr lang="en-US" sz="1800" dirty="0">
                <a:latin typeface="Arial" charset="0"/>
              </a:rPr>
              <a:t>                                                                  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15400" cy="1143000"/>
          </a:xfrm>
        </p:spPr>
        <p:txBody>
          <a:bodyPr/>
          <a:lstStyle/>
          <a:p>
            <a:r>
              <a:rPr lang="en-US"/>
              <a:t> Binary Search </a:t>
            </a:r>
            <a:br>
              <a:rPr lang="en-US"/>
            </a:br>
            <a:r>
              <a:rPr lang="en-US" sz="2800"/>
              <a:t>(on sorted arrays)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General case: search a sorted array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/>
              <a:t> of size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looking for the value </a:t>
            </a:r>
            <a:r>
              <a:rPr lang="en-US">
                <a:solidFill>
                  <a:schemeClr val="accent2"/>
                </a:solidFill>
              </a:rPr>
              <a:t>key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Divide and conquer</a:t>
            </a:r>
            <a:r>
              <a:rPr lang="en-US"/>
              <a:t> approach:</a:t>
            </a:r>
          </a:p>
          <a:p>
            <a:pPr lvl="1">
              <a:lnSpc>
                <a:spcPct val="90000"/>
              </a:lnSpc>
            </a:pPr>
            <a:r>
              <a:rPr lang="en-US"/>
              <a:t>Compute the middle index </a:t>
            </a:r>
            <a:r>
              <a:rPr lang="en-US">
                <a:solidFill>
                  <a:schemeClr val="accent2"/>
                </a:solidFill>
              </a:rPr>
              <a:t>mid</a:t>
            </a:r>
            <a:r>
              <a:rPr lang="en-US"/>
              <a:t> of the array</a:t>
            </a:r>
          </a:p>
          <a:p>
            <a:pPr lvl="1">
              <a:lnSpc>
                <a:spcPct val="90000"/>
              </a:lnSpc>
            </a:pPr>
            <a:r>
              <a:rPr lang="en-US"/>
              <a:t>If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 is found at </a:t>
            </a:r>
            <a:r>
              <a:rPr lang="en-US">
                <a:solidFill>
                  <a:schemeClr val="accent2"/>
                </a:solidFill>
              </a:rPr>
              <a:t>mid</a:t>
            </a:r>
            <a:r>
              <a:rPr lang="en-US"/>
              <a:t>, we’re done</a:t>
            </a:r>
          </a:p>
          <a:p>
            <a:pPr lvl="1">
              <a:lnSpc>
                <a:spcPct val="90000"/>
              </a:lnSpc>
            </a:pPr>
            <a:r>
              <a:rPr lang="en-US"/>
              <a:t>Otherwise repeat the approach on the half of the array that might still contain </a:t>
            </a:r>
            <a:r>
              <a:rPr lang="en-US">
                <a:solidFill>
                  <a:schemeClr val="accent2"/>
                </a:solidFill>
              </a:rPr>
              <a:t>key</a:t>
            </a:r>
          </a:p>
          <a:p>
            <a:pPr lvl="1">
              <a:lnSpc>
                <a:spcPct val="90000"/>
              </a:lnSpc>
            </a:pPr>
            <a:r>
              <a:rPr lang="en-US"/>
              <a:t>etc…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Binary Search For </a:t>
            </a:r>
            <a:br>
              <a:rPr lang="en-US"/>
            </a:br>
            <a:r>
              <a:rPr lang="en-US"/>
              <a:t>Ordered List</a:t>
            </a:r>
          </a:p>
        </p:txBody>
      </p:sp>
      <p:sp>
        <p:nvSpPr>
          <p:cNvPr id="138243" name="Text Box 1027"/>
          <p:cNvSpPr txBox="1">
            <a:spLocks noChangeArrowheads="1"/>
          </p:cNvSpPr>
          <p:nvPr/>
        </p:nvSpPr>
        <p:spPr bwMode="auto">
          <a:xfrm>
            <a:off x="762000" y="2286000"/>
            <a:ext cx="7848600" cy="41549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binarySearch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m_container</a:t>
            </a:r>
            <a:r>
              <a:rPr lang="en-US" sz="2000" dirty="0">
                <a:latin typeface="Arial" charset="0"/>
              </a:rPr>
              <a:t>, key)  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first = 1,    last = m_container.getLength();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while (first &lt;= last) {   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// start of 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loop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mid    =  (</a:t>
            </a:r>
            <a:r>
              <a:rPr lang="en-US" sz="2000" dirty="0" err="1">
                <a:latin typeface="Arial" charset="0"/>
              </a:rPr>
              <a:t>first+last</a:t>
            </a:r>
            <a:r>
              <a:rPr lang="en-US" sz="2000" dirty="0">
                <a:latin typeface="Arial" charset="0"/>
              </a:rPr>
              <a:t>)/2;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Item </a:t>
            </a:r>
            <a:r>
              <a:rPr lang="en-US" sz="2000" dirty="0" err="1">
                <a:latin typeface="Arial" charset="0"/>
              </a:rPr>
              <a:t>val</a:t>
            </a:r>
            <a:r>
              <a:rPr lang="en-US" sz="2000" dirty="0">
                <a:latin typeface="Arial" charset="0"/>
              </a:rPr>
              <a:t>  =  retrieve(mid);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if         (key &lt; </a:t>
            </a:r>
            <a:r>
              <a:rPr lang="en-CA" sz="2000" dirty="0">
                <a:latin typeface="Arial" charset="0"/>
              </a:rPr>
              <a:t> v</a:t>
            </a:r>
            <a:r>
              <a:rPr lang="en-US" sz="2000" dirty="0">
                <a:latin typeface="Arial" charset="0"/>
              </a:rPr>
              <a:t>al)     last = mid-1;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else if  (key &gt;  </a:t>
            </a:r>
            <a:r>
              <a:rPr lang="en-US" sz="2000" dirty="0" err="1">
                <a:latin typeface="Arial" charset="0"/>
              </a:rPr>
              <a:t>val</a:t>
            </a:r>
            <a:r>
              <a:rPr lang="en-US" sz="2000" dirty="0">
                <a:latin typeface="Arial" charset="0"/>
              </a:rPr>
              <a:t>)    first = mid+1;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else                              return  mid;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}    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// end of 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loop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return –1;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}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amount of work done before and after the loop is a constant, and independent of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>
              <a:lnSpc>
                <a:spcPct val="90000"/>
              </a:lnSpc>
            </a:pPr>
            <a:r>
              <a:rPr lang="en-US"/>
              <a:t>The amount of work done during a single execution of the loop is constant</a:t>
            </a:r>
          </a:p>
          <a:p>
            <a:pPr>
              <a:lnSpc>
                <a:spcPct val="90000"/>
              </a:lnSpc>
            </a:pPr>
            <a:r>
              <a:rPr lang="en-US"/>
              <a:t>Time complexity will therefore be proportional to number of times the loop is executed, so that’s what we’ll analyze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Worst case</a:t>
            </a:r>
            <a:r>
              <a:rPr lang="en-US"/>
              <a:t>: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 is not found in the array</a:t>
            </a:r>
          </a:p>
          <a:p>
            <a:r>
              <a:rPr lang="en-US"/>
              <a:t>Each time through the loop, at least half of the remaining locations are rejected:</a:t>
            </a:r>
          </a:p>
          <a:p>
            <a:pPr lvl="1"/>
            <a:r>
              <a:rPr lang="en-US"/>
              <a:t>After first time through, </a:t>
            </a:r>
            <a:r>
              <a:rPr lang="en-US">
                <a:solidFill>
                  <a:schemeClr val="accent2"/>
                </a:solidFill>
              </a:rPr>
              <a:t>&lt;= n/2</a:t>
            </a:r>
            <a:r>
              <a:rPr lang="en-US"/>
              <a:t> remain</a:t>
            </a:r>
          </a:p>
          <a:p>
            <a:pPr lvl="1"/>
            <a:r>
              <a:rPr lang="en-US"/>
              <a:t>After second time through, </a:t>
            </a:r>
            <a:r>
              <a:rPr lang="en-US">
                <a:solidFill>
                  <a:schemeClr val="accent2"/>
                </a:solidFill>
              </a:rPr>
              <a:t>&lt;= n/4</a:t>
            </a:r>
            <a:r>
              <a:rPr lang="en-US"/>
              <a:t> remain</a:t>
            </a:r>
          </a:p>
          <a:p>
            <a:pPr lvl="1"/>
            <a:r>
              <a:rPr lang="en-US"/>
              <a:t>After third time through, </a:t>
            </a:r>
            <a:r>
              <a:rPr lang="en-US">
                <a:solidFill>
                  <a:schemeClr val="accent2"/>
                </a:solidFill>
              </a:rPr>
              <a:t>&lt;= n/8</a:t>
            </a:r>
            <a:r>
              <a:rPr lang="en-US"/>
              <a:t> remain</a:t>
            </a:r>
          </a:p>
          <a:p>
            <a:pPr lvl="1"/>
            <a:r>
              <a:rPr lang="en-US"/>
              <a:t>After k</a:t>
            </a:r>
            <a:r>
              <a:rPr lang="en-US" baseline="30000"/>
              <a:t>th</a:t>
            </a:r>
            <a:r>
              <a:rPr lang="en-US"/>
              <a:t> time through, </a:t>
            </a:r>
            <a:r>
              <a:rPr lang="en-US">
                <a:solidFill>
                  <a:schemeClr val="accent2"/>
                </a:solidFill>
              </a:rPr>
              <a:t>&lt;= n/2</a:t>
            </a:r>
            <a:r>
              <a:rPr lang="en-US" baseline="30000">
                <a:solidFill>
                  <a:schemeClr val="accent2"/>
                </a:solidFill>
              </a:rPr>
              <a:t>k</a:t>
            </a:r>
            <a:r>
              <a:rPr lang="en-US"/>
              <a:t> remain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/>
              <a:t>Suppose in the worst case that maximum number of times through the loop is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; we must express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 in terms of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r>
              <a:rPr lang="en-US"/>
              <a:t>Exit the do..while loop when number of remaining possible locations is less than 1 (that is, when </a:t>
            </a:r>
            <a:r>
              <a:rPr lang="en-US">
                <a:solidFill>
                  <a:schemeClr val="accent2"/>
                </a:solidFill>
              </a:rPr>
              <a:t>first &gt; last</a:t>
            </a:r>
            <a:r>
              <a:rPr lang="en-US"/>
              <a:t>): this means that </a:t>
            </a:r>
            <a:r>
              <a:rPr lang="en-US">
                <a:solidFill>
                  <a:schemeClr val="accent2"/>
                </a:solidFill>
              </a:rPr>
              <a:t>n/2</a:t>
            </a:r>
            <a:r>
              <a:rPr lang="en-US" baseline="30000">
                <a:solidFill>
                  <a:schemeClr val="accent2"/>
                </a:solidFill>
              </a:rPr>
              <a:t>k </a:t>
            </a:r>
            <a:r>
              <a:rPr lang="en-US">
                <a:solidFill>
                  <a:schemeClr val="accent2"/>
                </a:solidFill>
              </a:rPr>
              <a:t>&lt;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Factors that </a:t>
            </a:r>
            <a:r>
              <a:rPr lang="en-US" i="1">
                <a:solidFill>
                  <a:schemeClr val="accent2"/>
                </a:solidFill>
              </a:rPr>
              <a:t>should not</a:t>
            </a:r>
            <a:r>
              <a:rPr lang="en-US"/>
              <a:t> affect time complexity analysis:</a:t>
            </a:r>
          </a:p>
          <a:p>
            <a:pPr lvl="1"/>
            <a:r>
              <a:rPr lang="en-US"/>
              <a:t>The programming language chosen to implement the algorithm</a:t>
            </a:r>
          </a:p>
          <a:p>
            <a:pPr lvl="1"/>
            <a:r>
              <a:rPr lang="en-US"/>
              <a:t>The quality of the compiler</a:t>
            </a:r>
          </a:p>
          <a:p>
            <a:pPr lvl="1"/>
            <a:r>
              <a:rPr lang="en-US"/>
              <a:t>The speed of the computer on which the algorithm is to be executed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/>
              <a:t>Also, </a:t>
            </a:r>
            <a:r>
              <a:rPr lang="en-US">
                <a:solidFill>
                  <a:schemeClr val="accent2"/>
                </a:solidFill>
              </a:rPr>
              <a:t>n/2</a:t>
            </a:r>
            <a:r>
              <a:rPr lang="en-US" baseline="30000">
                <a:solidFill>
                  <a:schemeClr val="accent2"/>
                </a:solidFill>
              </a:rPr>
              <a:t>k-1</a:t>
            </a:r>
            <a:r>
              <a:rPr lang="en-US">
                <a:solidFill>
                  <a:schemeClr val="accent2"/>
                </a:solidFill>
              </a:rPr>
              <a:t> &gt;=1</a:t>
            </a:r>
            <a:r>
              <a:rPr lang="en-US"/>
              <a:t>; otherwise, looping would have stopped after </a:t>
            </a:r>
            <a:r>
              <a:rPr lang="en-US">
                <a:solidFill>
                  <a:schemeClr val="accent2"/>
                </a:solidFill>
              </a:rPr>
              <a:t>k-1</a:t>
            </a:r>
            <a:r>
              <a:rPr lang="en-US"/>
              <a:t> iterations</a:t>
            </a:r>
          </a:p>
          <a:p>
            <a:r>
              <a:rPr lang="en-US"/>
              <a:t>Combining the two inequalities, we get: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00200" y="3810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n/2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&lt; 1 &lt;= n/2 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k-1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85800" y="426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Invert and multiply through by 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3200">
                <a:latin typeface="Arial" charset="0"/>
              </a:rPr>
              <a:t> to get: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600200" y="5105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&gt; n &gt;= 2 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k-1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09600"/>
          </a:xfrm>
        </p:spPr>
        <p:txBody>
          <a:bodyPr/>
          <a:lstStyle/>
          <a:p>
            <a:r>
              <a:rPr lang="en-US"/>
              <a:t>Next, take base-2 logarithms to get: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524000" y="2667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 k &gt; log</a:t>
            </a:r>
            <a:r>
              <a:rPr lang="en-US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(n) &gt;= k-1</a:t>
            </a:r>
            <a:endParaRPr lang="en-US" baseline="30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85800" y="3200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Which is equivalent to: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524000" y="38862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 log</a:t>
            </a:r>
            <a:r>
              <a:rPr lang="en-US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(n) &lt; k &lt;= log</a:t>
            </a:r>
            <a:r>
              <a:rPr lang="en-US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(n) + 1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85800" y="4572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" charset="0"/>
              </a:rPr>
              <a:t>Thus, binary search algorithm is 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O(log</a:t>
            </a:r>
            <a:r>
              <a:rPr lang="en-US" sz="3200" baseline="-25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(n))</a:t>
            </a:r>
            <a:r>
              <a:rPr lang="en-US" sz="3200" dirty="0">
                <a:latin typeface="Arial" charset="0"/>
              </a:rPr>
              <a:t> in terms of the number of array locations examined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r>
              <a:rPr lang="en-US" dirty="0"/>
              <a:t>Binary vs. Liner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62</a:t>
            </a:fld>
            <a:endParaRPr lang="en-US" dirty="0"/>
          </a:p>
        </p:txBody>
      </p:sp>
      <p:pic>
        <p:nvPicPr>
          <p:cNvPr id="1026" name="Picture 2" descr="C:\Documents and Settings\yuri.RENT\Desktop\topic13_AnalysisOfAlgorithms_Sear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6850061" cy="52424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4714884"/>
            <a:ext cx="25058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search</a:t>
            </a:r>
            <a:r>
              <a:rPr lang="en-US" sz="2800" dirty="0"/>
              <a:t>  for one </a:t>
            </a:r>
          </a:p>
          <a:p>
            <a:pPr algn="ctr"/>
            <a:r>
              <a:rPr lang="en-US" sz="2800" dirty="0"/>
              <a:t>out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/>
              <a:t>ordered integers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6286520"/>
            <a:ext cx="6178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 Light" pitchFamily="34" charset="0"/>
              </a:rPr>
              <a:t>see demo: </a:t>
            </a:r>
            <a:r>
              <a:rPr lang="en-US" sz="2000" i="1" dirty="0">
                <a:solidFill>
                  <a:srgbClr val="0000FF"/>
                </a:solidFill>
              </a:rPr>
              <a:t>www.csd.uwo.ca/courses/CS1037a/demos.html</a:t>
            </a:r>
          </a:p>
        </p:txBody>
      </p:sp>
      <p:sp>
        <p:nvSpPr>
          <p:cNvPr id="8" name="Rectangle 7"/>
          <p:cNvSpPr/>
          <p:nvPr/>
        </p:nvSpPr>
        <p:spPr>
          <a:xfrm>
            <a:off x="7215206" y="357187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n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4143372" y="227385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t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4143372" y="421481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t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7215206" y="54292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n</a:t>
            </a:r>
            <a:endParaRPr lang="en-US" sz="18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500306"/>
            <a:ext cx="7772400" cy="1143000"/>
          </a:xfrm>
        </p:spPr>
        <p:txBody>
          <a:bodyPr/>
          <a:lstStyle/>
          <a:p>
            <a:r>
              <a:rPr lang="en-US"/>
              <a:t>Basic Sorting </a:t>
            </a:r>
            <a:r>
              <a:rPr lang="en-US" dirty="0"/>
              <a:t>Algorithms and </a:t>
            </a:r>
            <a:br>
              <a:rPr lang="en-US" dirty="0"/>
            </a:br>
            <a:r>
              <a:rPr lang="en-US" dirty="0"/>
              <a:t>their Complexity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9161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Assume we have an unsorted collection of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/>
              <a:t> elements in an array or list called </a:t>
            </a:r>
            <a:r>
              <a:rPr lang="en-US" i="1">
                <a:solidFill>
                  <a:schemeClr val="accent2"/>
                </a:solidFill>
              </a:rPr>
              <a:t>container</a:t>
            </a:r>
            <a:r>
              <a:rPr lang="en-US"/>
              <a:t>; elements are either of a simple type, or are pointers to data</a:t>
            </a:r>
          </a:p>
          <a:p>
            <a:pPr>
              <a:lnSpc>
                <a:spcPct val="90000"/>
              </a:lnSpc>
            </a:pPr>
            <a:r>
              <a:rPr lang="en-US"/>
              <a:t>Assume that the elements can be compared in size ( </a:t>
            </a:r>
            <a:r>
              <a:rPr lang="en-US">
                <a:solidFill>
                  <a:schemeClr val="accent2"/>
                </a:solidFill>
              </a:rPr>
              <a:t>&lt;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&gt;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==</a:t>
            </a:r>
            <a:r>
              <a:rPr lang="en-US"/>
              <a:t>,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 i="1"/>
              <a:t>etc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Sorting will take place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“in place”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/>
              <a:t>in</a:t>
            </a:r>
            <a:r>
              <a:rPr lang="en-US" i="1">
                <a:solidFill>
                  <a:schemeClr val="accent2"/>
                </a:solidFill>
              </a:rPr>
              <a:t> container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971550" y="1911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476375" y="1911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979613" y="191135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484438" y="1911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987675" y="1911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42988" y="19875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547813" y="19875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555875" y="19875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051050" y="19875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059113" y="19875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971550" y="2900363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476375" y="29003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1979613" y="29003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2484438" y="29003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2987675" y="29003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042988" y="298767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1547813" y="298767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  <a:endParaRPr lang="en-US" b="1"/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2555875" y="29876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2051050" y="29876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3059113" y="298767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  <a:endParaRPr lang="en-US" b="1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990600" y="4340225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1495425" y="4340225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1998663" y="4340225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2503488" y="4340225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3006725" y="4340225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1062038" y="443547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1566863" y="443547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  <a:endParaRPr lang="en-US" b="1"/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2574925" y="44354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2070100" y="44354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3078163" y="443547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3924300" y="1828800"/>
            <a:ext cx="4319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3924300" y="2827338"/>
            <a:ext cx="4991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3943350" y="4267200"/>
            <a:ext cx="4319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  <a:endParaRPr lang="en-US"/>
          </a:p>
        </p:txBody>
      </p:sp>
      <p:sp>
        <p:nvSpPr>
          <p:cNvPr id="57396" name="Freeform 52"/>
          <p:cNvSpPr>
            <a:spLocks/>
          </p:cNvSpPr>
          <p:nvPr/>
        </p:nvSpPr>
        <p:spPr bwMode="auto">
          <a:xfrm>
            <a:off x="1219200" y="2606675"/>
            <a:ext cx="9906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7" name="Rectangle 53"/>
          <p:cNvSpPr>
            <a:spLocks noChangeArrowheads="1"/>
          </p:cNvSpPr>
          <p:nvPr/>
        </p:nvSpPr>
        <p:spPr bwMode="auto">
          <a:xfrm>
            <a:off x="968375" y="5334000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Rectangle 54"/>
          <p:cNvSpPr>
            <a:spLocks noChangeArrowheads="1"/>
          </p:cNvSpPr>
          <p:nvPr/>
        </p:nvSpPr>
        <p:spPr bwMode="auto">
          <a:xfrm>
            <a:off x="1473200" y="5334000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Rectangle 55"/>
          <p:cNvSpPr>
            <a:spLocks noChangeArrowheads="1"/>
          </p:cNvSpPr>
          <p:nvPr/>
        </p:nvSpPr>
        <p:spPr bwMode="auto">
          <a:xfrm>
            <a:off x="1976438" y="53340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2481263" y="53340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2984500" y="53340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02" name="Text Box 58"/>
          <p:cNvSpPr txBox="1">
            <a:spLocks noChangeArrowheads="1"/>
          </p:cNvSpPr>
          <p:nvPr/>
        </p:nvSpPr>
        <p:spPr bwMode="auto">
          <a:xfrm>
            <a:off x="1039813" y="54022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403" name="Text Box 59"/>
          <p:cNvSpPr txBox="1">
            <a:spLocks noChangeArrowheads="1"/>
          </p:cNvSpPr>
          <p:nvPr/>
        </p:nvSpPr>
        <p:spPr bwMode="auto">
          <a:xfrm>
            <a:off x="1544638" y="54022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404" name="Text Box 60"/>
          <p:cNvSpPr txBox="1">
            <a:spLocks noChangeArrowheads="1"/>
          </p:cNvSpPr>
          <p:nvPr/>
        </p:nvSpPr>
        <p:spPr bwMode="auto">
          <a:xfrm>
            <a:off x="2552700" y="5402263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7405" name="Text Box 61"/>
          <p:cNvSpPr txBox="1">
            <a:spLocks noChangeArrowheads="1"/>
          </p:cNvSpPr>
          <p:nvPr/>
        </p:nvSpPr>
        <p:spPr bwMode="auto">
          <a:xfrm>
            <a:off x="2047875" y="5402263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3055938" y="54022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  <a:endParaRPr lang="en-US" b="1"/>
          </a:p>
        </p:txBody>
      </p:sp>
      <p:sp>
        <p:nvSpPr>
          <p:cNvPr id="57407" name="Text Box 63"/>
          <p:cNvSpPr txBox="1">
            <a:spLocks noChangeArrowheads="1"/>
          </p:cNvSpPr>
          <p:nvPr/>
        </p:nvSpPr>
        <p:spPr bwMode="auto">
          <a:xfrm>
            <a:off x="3921125" y="5334000"/>
            <a:ext cx="5070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7408" name="Freeform 64"/>
          <p:cNvSpPr>
            <a:spLocks/>
          </p:cNvSpPr>
          <p:nvPr/>
        </p:nvSpPr>
        <p:spPr bwMode="auto">
          <a:xfrm>
            <a:off x="1752600" y="5045075"/>
            <a:ext cx="14478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0" name="Rectangle 6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57412" name="Line 68"/>
          <p:cNvSpPr>
            <a:spLocks noChangeShapeType="1"/>
          </p:cNvSpPr>
          <p:nvPr/>
        </p:nvSpPr>
        <p:spPr bwMode="auto">
          <a:xfrm>
            <a:off x="838200" y="3733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3" name="Rectangle 69"/>
          <p:cNvSpPr>
            <a:spLocks noChangeArrowheads="1"/>
          </p:cNvSpPr>
          <p:nvPr/>
        </p:nvSpPr>
        <p:spPr bwMode="auto">
          <a:xfrm>
            <a:off x="152400" y="76200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14" name="Rectangle 70"/>
          <p:cNvSpPr>
            <a:spLocks noChangeArrowheads="1"/>
          </p:cNvSpPr>
          <p:nvPr/>
        </p:nvSpPr>
        <p:spPr bwMode="auto">
          <a:xfrm>
            <a:off x="152400" y="381000"/>
            <a:ext cx="2286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415" name="Text Box 71"/>
          <p:cNvSpPr txBox="1">
            <a:spLocks noChangeArrowheads="1"/>
          </p:cNvSpPr>
          <p:nvPr/>
        </p:nvSpPr>
        <p:spPr bwMode="auto">
          <a:xfrm>
            <a:off x="358775" y="-26988"/>
            <a:ext cx="2765425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sorted portion of the list</a:t>
            </a:r>
          </a:p>
        </p:txBody>
      </p:sp>
      <p:sp>
        <p:nvSpPr>
          <p:cNvPr id="57416" name="Text Box 72"/>
          <p:cNvSpPr txBox="1">
            <a:spLocks noChangeArrowheads="1"/>
          </p:cNvSpPr>
          <p:nvPr/>
        </p:nvSpPr>
        <p:spPr bwMode="auto">
          <a:xfrm>
            <a:off x="381000" y="288925"/>
            <a:ext cx="417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minimum element in unsorted portion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1042988" y="1752600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1547813" y="1752600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2051050" y="1752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2555875" y="1752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3059113" y="175260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114425" y="18129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1619250" y="18129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2627313" y="18129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2122488" y="18129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130550" y="18129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995738" y="1752600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  <a:endParaRPr lang="en-US"/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1044575" y="2736850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1549400" y="2736850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2052638" y="2736850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2557463" y="27368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3060700" y="27368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1116013" y="28035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1620838" y="28035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2628900" y="28035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2124075" y="28035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3132138" y="28035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3995738" y="2663825"/>
            <a:ext cx="4919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8420" name="Freeform 52"/>
          <p:cNvSpPr>
            <a:spLocks/>
          </p:cNvSpPr>
          <p:nvPr/>
        </p:nvSpPr>
        <p:spPr bwMode="auto">
          <a:xfrm>
            <a:off x="2286000" y="2438400"/>
            <a:ext cx="9906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1030288" y="3995738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2" name="Rectangle 54"/>
          <p:cNvSpPr>
            <a:spLocks noChangeArrowheads="1"/>
          </p:cNvSpPr>
          <p:nvPr/>
        </p:nvSpPr>
        <p:spPr bwMode="auto">
          <a:xfrm>
            <a:off x="1535113" y="3995738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3" name="Rectangle 55"/>
          <p:cNvSpPr>
            <a:spLocks noChangeArrowheads="1"/>
          </p:cNvSpPr>
          <p:nvPr/>
        </p:nvSpPr>
        <p:spPr bwMode="auto">
          <a:xfrm>
            <a:off x="2038350" y="3995738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4" name="Rectangle 56"/>
          <p:cNvSpPr>
            <a:spLocks noChangeArrowheads="1"/>
          </p:cNvSpPr>
          <p:nvPr/>
        </p:nvSpPr>
        <p:spPr bwMode="auto">
          <a:xfrm>
            <a:off x="2543175" y="3995738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5" name="Rectangle 57"/>
          <p:cNvSpPr>
            <a:spLocks noChangeArrowheads="1"/>
          </p:cNvSpPr>
          <p:nvPr/>
        </p:nvSpPr>
        <p:spPr bwMode="auto">
          <a:xfrm>
            <a:off x="3046413" y="3995738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1101725" y="40449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1606550" y="40449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28" name="Text Box 60"/>
          <p:cNvSpPr txBox="1">
            <a:spLocks noChangeArrowheads="1"/>
          </p:cNvSpPr>
          <p:nvPr/>
        </p:nvSpPr>
        <p:spPr bwMode="auto">
          <a:xfrm>
            <a:off x="2614613" y="40449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2109788" y="40449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0" name="Text Box 62"/>
          <p:cNvSpPr txBox="1">
            <a:spLocks noChangeArrowheads="1"/>
          </p:cNvSpPr>
          <p:nvPr/>
        </p:nvSpPr>
        <p:spPr bwMode="auto">
          <a:xfrm>
            <a:off x="3117850" y="40449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6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1" name="Text Box 63"/>
          <p:cNvSpPr txBox="1">
            <a:spLocks noChangeArrowheads="1"/>
          </p:cNvSpPr>
          <p:nvPr/>
        </p:nvSpPr>
        <p:spPr bwMode="auto">
          <a:xfrm>
            <a:off x="3910013" y="3995738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  <a:endParaRPr lang="en-US"/>
          </a:p>
        </p:txBody>
      </p:sp>
      <p:sp>
        <p:nvSpPr>
          <p:cNvPr id="58432" name="Rectangle 64"/>
          <p:cNvSpPr>
            <a:spLocks noChangeArrowheads="1"/>
          </p:cNvSpPr>
          <p:nvPr/>
        </p:nvSpPr>
        <p:spPr bwMode="auto">
          <a:xfrm>
            <a:off x="1041400" y="4905375"/>
            <a:ext cx="563563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3" name="Rectangle 65"/>
          <p:cNvSpPr>
            <a:spLocks noChangeArrowheads="1"/>
          </p:cNvSpPr>
          <p:nvPr/>
        </p:nvSpPr>
        <p:spPr bwMode="auto">
          <a:xfrm>
            <a:off x="1546225" y="4905375"/>
            <a:ext cx="563563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4" name="Rectangle 66"/>
          <p:cNvSpPr>
            <a:spLocks noChangeArrowheads="1"/>
          </p:cNvSpPr>
          <p:nvPr/>
        </p:nvSpPr>
        <p:spPr bwMode="auto">
          <a:xfrm>
            <a:off x="2049463" y="4905375"/>
            <a:ext cx="563562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5" name="Rectangle 67"/>
          <p:cNvSpPr>
            <a:spLocks noChangeArrowheads="1"/>
          </p:cNvSpPr>
          <p:nvPr/>
        </p:nvSpPr>
        <p:spPr bwMode="auto">
          <a:xfrm>
            <a:off x="2554288" y="4905375"/>
            <a:ext cx="563562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6" name="Rectangle 68"/>
          <p:cNvSpPr>
            <a:spLocks noChangeArrowheads="1"/>
          </p:cNvSpPr>
          <p:nvPr/>
        </p:nvSpPr>
        <p:spPr bwMode="auto">
          <a:xfrm>
            <a:off x="3057525" y="4905375"/>
            <a:ext cx="5635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7" name="Text Box 69"/>
          <p:cNvSpPr txBox="1">
            <a:spLocks noChangeArrowheads="1"/>
          </p:cNvSpPr>
          <p:nvPr/>
        </p:nvSpPr>
        <p:spPr bwMode="auto">
          <a:xfrm>
            <a:off x="1112838" y="4981575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8" name="Text Box 70"/>
          <p:cNvSpPr txBox="1">
            <a:spLocks noChangeArrowheads="1"/>
          </p:cNvSpPr>
          <p:nvPr/>
        </p:nvSpPr>
        <p:spPr bwMode="auto">
          <a:xfrm>
            <a:off x="1617663" y="4981575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9" name="Text Box 71"/>
          <p:cNvSpPr txBox="1">
            <a:spLocks noChangeArrowheads="1"/>
          </p:cNvSpPr>
          <p:nvPr/>
        </p:nvSpPr>
        <p:spPr bwMode="auto">
          <a:xfrm>
            <a:off x="2625725" y="4981575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6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40" name="Text Box 72"/>
          <p:cNvSpPr txBox="1">
            <a:spLocks noChangeArrowheads="1"/>
          </p:cNvSpPr>
          <p:nvPr/>
        </p:nvSpPr>
        <p:spPr bwMode="auto">
          <a:xfrm>
            <a:off x="2120900" y="4981575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41" name="Text Box 73"/>
          <p:cNvSpPr txBox="1">
            <a:spLocks noChangeArrowheads="1"/>
          </p:cNvSpPr>
          <p:nvPr/>
        </p:nvSpPr>
        <p:spPr bwMode="auto">
          <a:xfrm>
            <a:off x="3128963" y="4981575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442" name="Text Box 74"/>
          <p:cNvSpPr txBox="1">
            <a:spLocks noChangeArrowheads="1"/>
          </p:cNvSpPr>
          <p:nvPr/>
        </p:nvSpPr>
        <p:spPr bwMode="auto">
          <a:xfrm>
            <a:off x="3921125" y="4876800"/>
            <a:ext cx="5070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8443" name="Text Box 75"/>
          <p:cNvSpPr txBox="1">
            <a:spLocks noChangeArrowheads="1"/>
          </p:cNvSpPr>
          <p:nvPr/>
        </p:nvSpPr>
        <p:spPr bwMode="auto">
          <a:xfrm>
            <a:off x="1101725" y="5867400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After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n-1</a:t>
            </a:r>
            <a:r>
              <a:rPr lang="en-US" b="1">
                <a:latin typeface="Arial" charset="0"/>
              </a:rPr>
              <a:t> repetitions of this process, the last item has automatically fallen into place</a:t>
            </a:r>
          </a:p>
        </p:txBody>
      </p:sp>
      <p:sp>
        <p:nvSpPr>
          <p:cNvPr id="58444" name="Freeform 76"/>
          <p:cNvSpPr>
            <a:spLocks/>
          </p:cNvSpPr>
          <p:nvPr/>
        </p:nvSpPr>
        <p:spPr bwMode="auto">
          <a:xfrm>
            <a:off x="2743200" y="4621213"/>
            <a:ext cx="6096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5" name="Line 77"/>
          <p:cNvSpPr>
            <a:spLocks noChangeShapeType="1"/>
          </p:cNvSpPr>
          <p:nvPr/>
        </p:nvSpPr>
        <p:spPr bwMode="auto">
          <a:xfrm>
            <a:off x="838200" y="3733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6" name="Rectangle 78"/>
          <p:cNvSpPr>
            <a:spLocks noChangeArrowheads="1"/>
          </p:cNvSpPr>
          <p:nvPr/>
        </p:nvSpPr>
        <p:spPr bwMode="auto">
          <a:xfrm>
            <a:off x="152400" y="103188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7" name="Rectangle 79"/>
          <p:cNvSpPr>
            <a:spLocks noChangeArrowheads="1"/>
          </p:cNvSpPr>
          <p:nvPr/>
        </p:nvSpPr>
        <p:spPr bwMode="auto">
          <a:xfrm>
            <a:off x="152400" y="407988"/>
            <a:ext cx="2286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448" name="Text Box 80"/>
          <p:cNvSpPr txBox="1">
            <a:spLocks noChangeArrowheads="1"/>
          </p:cNvSpPr>
          <p:nvPr/>
        </p:nvSpPr>
        <p:spPr bwMode="auto">
          <a:xfrm>
            <a:off x="358775" y="0"/>
            <a:ext cx="276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sorted portion of the list</a:t>
            </a:r>
          </a:p>
        </p:txBody>
      </p:sp>
      <p:sp>
        <p:nvSpPr>
          <p:cNvPr id="58449" name="Text Box 81"/>
          <p:cNvSpPr txBox="1">
            <a:spLocks noChangeArrowheads="1"/>
          </p:cNvSpPr>
          <p:nvPr/>
        </p:nvSpPr>
        <p:spPr bwMode="auto">
          <a:xfrm>
            <a:off x="381000" y="315913"/>
            <a:ext cx="417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minimum element in unsorted portion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 for </a:t>
            </a:r>
            <a:br>
              <a:rPr lang="en-US" dirty="0"/>
            </a:br>
            <a:r>
              <a:rPr lang="en-US" dirty="0"/>
              <a:t>(array-based) List</a:t>
            </a:r>
          </a:p>
        </p:txBody>
      </p:sp>
      <p:sp>
        <p:nvSpPr>
          <p:cNvPr id="136195" name="Text Box 2051"/>
          <p:cNvSpPr txBox="1">
            <a:spLocks noChangeArrowheads="1"/>
          </p:cNvSpPr>
          <p:nvPr/>
        </p:nvSpPr>
        <p:spPr bwMode="auto">
          <a:xfrm>
            <a:off x="357158" y="2554969"/>
            <a:ext cx="8572560" cy="321934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void </a:t>
            </a:r>
            <a:r>
              <a:rPr lang="en-US" sz="1600" b="1" dirty="0" err="1">
                <a:latin typeface="Arial" charset="0"/>
              </a:rPr>
              <a:t>selectionSort</a:t>
            </a:r>
            <a:r>
              <a:rPr lang="en-US" sz="1600" b="1" dirty="0">
                <a:latin typeface="Arial" charset="0"/>
              </a:rPr>
              <a:t>(</a:t>
            </a:r>
            <a:r>
              <a:rPr lang="en-US" sz="1600" b="1" dirty="0" err="1">
                <a:latin typeface="Arial" charset="0"/>
              </a:rPr>
              <a:t>list,items</a:t>
            </a:r>
            <a:r>
              <a:rPr lang="en-US" sz="1600" b="1" dirty="0">
                <a:latin typeface="Arial" charset="0"/>
              </a:rPr>
              <a:t>) {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unsigned </a:t>
            </a: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,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, k;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for (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 = 1;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 &lt; items;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++ )   { 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// ‘unsorted’ part starts at given ‘</a:t>
            </a:r>
            <a:r>
              <a:rPr lang="en-US" sz="1600" b="1" dirty="0" err="1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’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 =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for (k = i+1; k &lt;= items; k++)    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// searching for min Item inside ‘unsorted’</a:t>
            </a:r>
            <a:endParaRPr lang="en-US" sz="16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      if (list[k]&lt;list[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])   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 = k;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swap( list[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], list[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]);   </a:t>
            </a:r>
            <a:endParaRPr lang="en-US" sz="1600" b="1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}</a:t>
            </a:r>
            <a:r>
              <a:rPr lang="en-US" sz="1600" b="1" i="1" dirty="0">
                <a:solidFill>
                  <a:schemeClr val="tx2"/>
                </a:solidFill>
                <a:latin typeface="Arial" charset="0"/>
              </a:rPr>
              <a:t> // end of for-</a:t>
            </a:r>
            <a:r>
              <a:rPr lang="en-US" sz="1600" b="1" i="1" dirty="0" err="1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1600" b="1" i="1" dirty="0">
                <a:solidFill>
                  <a:schemeClr val="tx2"/>
                </a:solidFill>
                <a:latin typeface="Arial" charset="0"/>
              </a:rPr>
              <a:t> loop</a:t>
            </a:r>
            <a:endParaRPr lang="en-US" sz="16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}</a:t>
            </a:r>
            <a:endParaRPr lang="en-US" sz="1600" b="1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6196" name="Text Box 2052"/>
          <p:cNvSpPr txBox="1">
            <a:spLocks noChangeArrowheads="1"/>
          </p:cNvSpPr>
          <p:nvPr/>
        </p:nvSpPr>
        <p:spPr bwMode="auto">
          <a:xfrm>
            <a:off x="163543" y="2127714"/>
            <a:ext cx="8837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// A new member function for class List&lt;Item&gt;, needs additional template parameter</a:t>
            </a:r>
            <a:r>
              <a:rPr lang="en-US" sz="2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13-</a:t>
            </a:r>
            <a:fld id="{8C0F2880-BA60-4A21-ACBA-C61D14494FE8}" type="slidenum">
              <a:rPr lang="en-US" smtClean="0"/>
              <a:pPr/>
              <a:t>67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We’ll determine the time complexity for selection sort by counting the number of data items examined in sorting an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-item array or list</a:t>
            </a:r>
          </a:p>
          <a:p>
            <a:r>
              <a:rPr lang="en-US"/>
              <a:t>Outer loop is executed </a:t>
            </a:r>
            <a:r>
              <a:rPr lang="en-US">
                <a:solidFill>
                  <a:schemeClr val="accent2"/>
                </a:solidFill>
              </a:rPr>
              <a:t>n-1</a:t>
            </a:r>
            <a:r>
              <a:rPr lang="en-US"/>
              <a:t> times</a:t>
            </a:r>
          </a:p>
          <a:p>
            <a:r>
              <a:rPr lang="en-US"/>
              <a:t>Each time through the outer loop, one more item is sorted into position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the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 baseline="30000">
                <a:solidFill>
                  <a:schemeClr val="accent2"/>
                </a:solidFill>
              </a:rPr>
              <a:t>th</a:t>
            </a:r>
            <a:r>
              <a:rPr lang="en-US"/>
              <a:t> time through the outer loop:</a:t>
            </a:r>
          </a:p>
          <a:p>
            <a:pPr lvl="1"/>
            <a:r>
              <a:rPr lang="en-US"/>
              <a:t>Sorted portion of </a:t>
            </a:r>
            <a:r>
              <a:rPr lang="en-US">
                <a:solidFill>
                  <a:schemeClr val="accent2"/>
                </a:solidFill>
              </a:rPr>
              <a:t>container</a:t>
            </a:r>
            <a:r>
              <a:rPr lang="en-US"/>
              <a:t> holds </a:t>
            </a:r>
            <a:r>
              <a:rPr lang="en-US">
                <a:solidFill>
                  <a:schemeClr val="accent2"/>
                </a:solidFill>
              </a:rPr>
              <a:t>k-1</a:t>
            </a:r>
            <a:r>
              <a:rPr lang="en-US"/>
              <a:t> items initially, and unsorted portion holds </a:t>
            </a:r>
            <a:r>
              <a:rPr lang="en-US">
                <a:solidFill>
                  <a:schemeClr val="accent2"/>
                </a:solidFill>
              </a:rPr>
              <a:t>n-k+1</a:t>
            </a:r>
          </a:p>
          <a:p>
            <a:pPr lvl="1"/>
            <a:r>
              <a:rPr lang="en-US"/>
              <a:t>Position of the first of these is saved in </a:t>
            </a:r>
            <a:r>
              <a:rPr lang="en-US">
                <a:solidFill>
                  <a:schemeClr val="accent2"/>
                </a:solidFill>
              </a:rPr>
              <a:t>minSoFar</a:t>
            </a:r>
            <a:r>
              <a:rPr lang="en-US"/>
              <a:t>; data object is not examined</a:t>
            </a:r>
          </a:p>
          <a:p>
            <a:pPr lvl="1"/>
            <a:r>
              <a:rPr lang="en-US"/>
              <a:t>In the inner loop, the remaining </a:t>
            </a:r>
            <a:r>
              <a:rPr lang="en-US">
                <a:solidFill>
                  <a:schemeClr val="accent2"/>
                </a:solidFill>
              </a:rPr>
              <a:t>n-k</a:t>
            </a:r>
            <a:r>
              <a:rPr lang="en-US"/>
              <a:t> items are compared  to the one at </a:t>
            </a:r>
            <a:r>
              <a:rPr lang="en-US">
                <a:solidFill>
                  <a:schemeClr val="accent2"/>
                </a:solidFill>
              </a:rPr>
              <a:t>minSoFar</a:t>
            </a:r>
            <a:r>
              <a:rPr lang="en-US"/>
              <a:t> to decide if </a:t>
            </a:r>
            <a:r>
              <a:rPr lang="en-US">
                <a:solidFill>
                  <a:schemeClr val="accent2"/>
                </a:solidFill>
              </a:rPr>
              <a:t>minSoFar</a:t>
            </a:r>
            <a:r>
              <a:rPr lang="en-US"/>
              <a:t> has to be reset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Time complexity analysis for an algorithm is </a:t>
            </a:r>
            <a:r>
              <a:rPr lang="en-US" i="1">
                <a:solidFill>
                  <a:schemeClr val="accent2"/>
                </a:solidFill>
              </a:rPr>
              <a:t>independent</a:t>
            </a:r>
            <a:r>
              <a:rPr lang="en-US"/>
              <a:t> of programming language,machine used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Objectives</a:t>
            </a:r>
            <a:r>
              <a:rPr lang="en-US"/>
              <a:t> of time complexity analysis:</a:t>
            </a:r>
          </a:p>
          <a:p>
            <a:pPr lvl="1">
              <a:lnSpc>
                <a:spcPct val="90000"/>
              </a:lnSpc>
            </a:pPr>
            <a:r>
              <a:rPr lang="en-US"/>
              <a:t>To determine the feasibility of an algorithm by estimating an </a:t>
            </a:r>
            <a:r>
              <a:rPr lang="en-US" i="1">
                <a:solidFill>
                  <a:schemeClr val="accent2"/>
                </a:solidFill>
              </a:rPr>
              <a:t>upper bound</a:t>
            </a:r>
            <a:r>
              <a:rPr lang="en-US"/>
              <a:t> on the amount of work performed</a:t>
            </a:r>
          </a:p>
          <a:p>
            <a:pPr lvl="1">
              <a:lnSpc>
                <a:spcPct val="90000"/>
              </a:lnSpc>
            </a:pPr>
            <a:r>
              <a:rPr lang="en-US"/>
              <a:t>To compare different algorithms before deciding on which one to implement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/>
              <a:t> data objects are examined each time through the inner loop</a:t>
            </a:r>
          </a:p>
          <a:p>
            <a:pPr lvl="1"/>
            <a:r>
              <a:rPr lang="en-US" dirty="0"/>
              <a:t>So, in total, </a:t>
            </a:r>
            <a:r>
              <a:rPr lang="en-US" dirty="0">
                <a:solidFill>
                  <a:schemeClr val="accent2"/>
                </a:solidFill>
              </a:rPr>
              <a:t>2*(n-k)</a:t>
            </a:r>
            <a:r>
              <a:rPr lang="en-US" dirty="0"/>
              <a:t> data objects are examined by the inner loop during the </a:t>
            </a:r>
            <a:r>
              <a:rPr lang="en-US" dirty="0" err="1">
                <a:solidFill>
                  <a:schemeClr val="accent2"/>
                </a:solidFill>
              </a:rPr>
              <a:t>k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/>
              <a:t> pass through the outer loop</a:t>
            </a:r>
          </a:p>
          <a:p>
            <a:r>
              <a:rPr lang="en-US" dirty="0"/>
              <a:t>Two elements may be switched following the inner loop, but the data values aren’t examined (compared)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70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2743200"/>
          </a:xfrm>
        </p:spPr>
        <p:txBody>
          <a:bodyPr/>
          <a:lstStyle/>
          <a:p>
            <a:r>
              <a:rPr lang="en-US"/>
              <a:t>Overall, on the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 baseline="30000">
                <a:solidFill>
                  <a:schemeClr val="accent2"/>
                </a:solidFill>
              </a:rPr>
              <a:t>th</a:t>
            </a:r>
            <a:r>
              <a:rPr lang="en-US"/>
              <a:t> time through the outer loop, </a:t>
            </a:r>
            <a:r>
              <a:rPr lang="en-US">
                <a:solidFill>
                  <a:schemeClr val="accent2"/>
                </a:solidFill>
              </a:rPr>
              <a:t>2*(n-k)</a:t>
            </a:r>
            <a:r>
              <a:rPr lang="en-US"/>
              <a:t> objects are examined</a:t>
            </a:r>
          </a:p>
          <a:p>
            <a:r>
              <a:rPr lang="en-US"/>
              <a:t>But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 ranges from </a:t>
            </a:r>
            <a:r>
              <a:rPr lang="en-US">
                <a:solidFill>
                  <a:schemeClr val="accent2"/>
                </a:solidFill>
              </a:rPr>
              <a:t>1</a:t>
            </a:r>
            <a:r>
              <a:rPr lang="en-US"/>
              <a:t> to </a:t>
            </a:r>
            <a:r>
              <a:rPr lang="en-US">
                <a:solidFill>
                  <a:schemeClr val="accent2"/>
                </a:solidFill>
              </a:rPr>
              <a:t>n-1</a:t>
            </a:r>
            <a:r>
              <a:rPr lang="en-US"/>
              <a:t> (the number of times through the outer loop)</a:t>
            </a:r>
          </a:p>
          <a:p>
            <a:r>
              <a:rPr lang="en-US"/>
              <a:t>Total number of elements examined is: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09600" y="47244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T(n)</a:t>
            </a:r>
            <a:r>
              <a:rPr lang="en-US" sz="2000" dirty="0">
                <a:latin typeface="Arial" charset="0"/>
              </a:rPr>
              <a:t> = 2*(n-1) + 2*(n-2) + 2*(n-3) + … + 2*(n-(n-2)) + 2*(n-(n-1))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= 2*((n-1) + (n-2) + (n-3) + … + 2 + 1) 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(or 2*(sum of first n-1 </a:t>
            </a:r>
            <a:r>
              <a:rPr lang="en-US" sz="2000" i="1" dirty="0" err="1">
                <a:solidFill>
                  <a:schemeClr val="tx2"/>
                </a:solidFill>
                <a:latin typeface="Arial" charset="0"/>
              </a:rPr>
              <a:t>ints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= 2*((n-1)*n)/2) = 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– n</a:t>
            </a:r>
            <a:r>
              <a:rPr lang="en-US" sz="2000" dirty="0">
                <a:latin typeface="Arial" charset="0"/>
              </a:rPr>
              <a:t>, so the algorithm is 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O(n</a:t>
            </a:r>
            <a:r>
              <a:rPr lang="en-US" sz="2000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71</a:t>
            </a:fld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analysis works for both arrays and array-based lists, provided that, in the list implementation, we either directly access array </a:t>
            </a:r>
            <a:r>
              <a:rPr lang="en-US" dirty="0" err="1">
                <a:solidFill>
                  <a:schemeClr val="accent2"/>
                </a:solidFill>
              </a:rPr>
              <a:t>m_container</a:t>
            </a:r>
            <a:r>
              <a:rPr lang="en-US" dirty="0"/>
              <a:t>, or use </a:t>
            </a:r>
            <a:r>
              <a:rPr lang="en-US" dirty="0">
                <a:solidFill>
                  <a:schemeClr val="accent2"/>
                </a:solidFill>
              </a:rPr>
              <a:t>retrieve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replace</a:t>
            </a:r>
            <a:r>
              <a:rPr lang="en-US" dirty="0"/>
              <a:t> operations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O(1)</a:t>
            </a:r>
            <a:r>
              <a:rPr lang="en-US" sz="2400" dirty="0"/>
              <a:t> operations)</a:t>
            </a:r>
            <a:r>
              <a:rPr lang="en-US" dirty="0"/>
              <a:t> rather than </a:t>
            </a:r>
            <a:r>
              <a:rPr lang="en-US" dirty="0">
                <a:solidFill>
                  <a:schemeClr val="accent2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remove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O(n) </a:t>
            </a:r>
            <a:r>
              <a:rPr lang="en-US" sz="2400" dirty="0"/>
              <a:t>operations)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7C9E-BBBD-4155-9B7B-F2D67E9C0816}" type="slidenum">
              <a:rPr lang="en-US" smtClean="0"/>
              <a:pPr/>
              <a:t>72</a:t>
            </a:fld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981200"/>
            <a:ext cx="8572560" cy="4114800"/>
          </a:xfrm>
        </p:spPr>
        <p:txBody>
          <a:bodyPr/>
          <a:lstStyle/>
          <a:p>
            <a:r>
              <a:rPr lang="en-CA" dirty="0"/>
              <a:t>The algorithm has </a:t>
            </a:r>
            <a:r>
              <a:rPr lang="en-CA" u="sng" dirty="0"/>
              <a:t>deterministic</a:t>
            </a:r>
            <a:r>
              <a:rPr lang="en-CA" dirty="0"/>
              <a:t>  complexity </a:t>
            </a:r>
          </a:p>
          <a:p>
            <a:endParaRPr lang="en-CA" sz="1400" dirty="0"/>
          </a:p>
          <a:p>
            <a:pPr lvl="1">
              <a:buFontTx/>
              <a:buChar char="-"/>
            </a:pPr>
            <a:r>
              <a:rPr lang="en-CA" dirty="0"/>
              <a:t>the number of operations does not depend on specific items, it depends only on the number of items</a:t>
            </a:r>
          </a:p>
          <a:p>
            <a:pPr lvl="1">
              <a:buFontTx/>
              <a:buChar char="-"/>
            </a:pPr>
            <a:r>
              <a:rPr lang="en-CA" dirty="0">
                <a:solidFill>
                  <a:srgbClr val="C00000"/>
                </a:solidFill>
              </a:rPr>
              <a:t>all possible instances of the problem (“best case”, “worst case”, “average case”)  give the same number of operations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 T(n)=n</a:t>
            </a:r>
            <a:r>
              <a:rPr lang="en-US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–n=O(n</a:t>
            </a:r>
            <a:r>
              <a:rPr lang="en-US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73</a:t>
            </a:fld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Sorts objects based on some </a:t>
            </a:r>
            <a:r>
              <a:rPr lang="en-US" i="1" dirty="0">
                <a:solidFill>
                  <a:schemeClr val="accent2"/>
                </a:solidFill>
              </a:rPr>
              <a:t>key</a:t>
            </a:r>
            <a:r>
              <a:rPr lang="en-US" dirty="0"/>
              <a:t> value found within the object</a:t>
            </a:r>
          </a:p>
          <a:p>
            <a:r>
              <a:rPr lang="en-US" dirty="0"/>
              <a:t>Most often used when keys are strings of the same length, or positive integers with the same number of digits</a:t>
            </a:r>
          </a:p>
          <a:p>
            <a:r>
              <a:rPr lang="en-US" dirty="0"/>
              <a:t>Uses queues; does not sort “in place”</a:t>
            </a:r>
          </a:p>
          <a:p>
            <a:r>
              <a:rPr lang="en-US" dirty="0"/>
              <a:t>Other names: </a:t>
            </a:r>
            <a:r>
              <a:rPr lang="en-US" i="1" dirty="0">
                <a:solidFill>
                  <a:schemeClr val="accent2"/>
                </a:solidFill>
              </a:rPr>
              <a:t>postal</a:t>
            </a:r>
            <a:r>
              <a:rPr lang="en-US" dirty="0"/>
              <a:t>, </a:t>
            </a:r>
            <a:r>
              <a:rPr lang="en-US" i="1" dirty="0">
                <a:solidFill>
                  <a:schemeClr val="accent2"/>
                </a:solidFill>
              </a:rPr>
              <a:t>bin, bucket sort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74</a:t>
            </a:fld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Algorithm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Suppose keys are </a:t>
            </a:r>
            <a:r>
              <a:rPr lang="en-US" sz="2800" i="1">
                <a:solidFill>
                  <a:schemeClr val="accent2"/>
                </a:solidFill>
              </a:rPr>
              <a:t>k-digit</a:t>
            </a:r>
            <a:r>
              <a:rPr lang="en-US" sz="2800"/>
              <a:t> integers</a:t>
            </a:r>
          </a:p>
          <a:p>
            <a:pPr>
              <a:lnSpc>
                <a:spcPct val="90000"/>
              </a:lnSpc>
            </a:pPr>
            <a:r>
              <a:rPr lang="en-US" sz="2800"/>
              <a:t>Radix sort uses an array of 10 queues, one for each digit 0 through 9		</a:t>
            </a:r>
          </a:p>
          <a:p>
            <a:pPr>
              <a:lnSpc>
                <a:spcPct val="90000"/>
              </a:lnSpc>
            </a:pPr>
            <a:r>
              <a:rPr lang="en-US" sz="2800"/>
              <a:t>Each object is placed into the queue whose index is the least significant digit (the 1’s digit) of the object’s key</a:t>
            </a:r>
          </a:p>
          <a:p>
            <a:pPr>
              <a:lnSpc>
                <a:spcPct val="90000"/>
              </a:lnSpc>
            </a:pPr>
            <a:r>
              <a:rPr lang="en-US" sz="2800"/>
              <a:t>Objects are then dequeued from these 10 queues, in order 0 through 9, and put back in the original queue/list/array container; they’re sorted by the last digit of the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75</a:t>
            </a:fld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Algorithm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sz="2800"/>
              <a:t>Process is repeated, this time using the 10’s digit instead of the 1’s digit; values are now sorted by last two digits of the key</a:t>
            </a:r>
          </a:p>
          <a:p>
            <a:r>
              <a:rPr lang="en-US" sz="2800"/>
              <a:t>Keep repeating, using the 100’s digit, then the 1000’s digit, then the 10000’s digit, …</a:t>
            </a:r>
          </a:p>
          <a:p>
            <a:r>
              <a:rPr lang="en-US" sz="2800"/>
              <a:t>Stop after using the most significant (10</a:t>
            </a:r>
            <a:r>
              <a:rPr lang="en-US" sz="2800" baseline="30000"/>
              <a:t>n-1</a:t>
            </a:r>
            <a:r>
              <a:rPr lang="en-US" sz="2800"/>
              <a:t>’s ) digit</a:t>
            </a:r>
          </a:p>
          <a:p>
            <a:r>
              <a:rPr lang="en-US" sz="2800"/>
              <a:t>Objects are now in order in original container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Algorithm</a:t>
            </a:r>
            <a:r>
              <a:rPr lang="en-US" sz="4000"/>
              <a:t>: Radix Sort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924800" cy="45339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Assume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items to be sorted,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>
                <a:latin typeface="Arial" charset="0"/>
              </a:rPr>
              <a:t> digits per key, and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t </a:t>
            </a:r>
            <a:r>
              <a:rPr lang="en-US" sz="2000">
                <a:latin typeface="Arial" charset="0"/>
              </a:rPr>
              <a:t>possible values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for a digit of a key,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  <a:r>
              <a:rPr lang="en-US" sz="2000">
                <a:latin typeface="Arial" charset="0"/>
              </a:rPr>
              <a:t> through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t-1</a:t>
            </a:r>
            <a:r>
              <a:rPr lang="en-US" sz="2000">
                <a:latin typeface="Arial" charset="0"/>
              </a:rPr>
              <a:t>. (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>
                <a:latin typeface="Arial" charset="0"/>
              </a:rPr>
              <a:t> and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are constants.)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For each of the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>
                <a:latin typeface="Arial" charset="0"/>
              </a:rPr>
              <a:t> digits in a key: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While the queue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q</a:t>
            </a:r>
            <a:r>
              <a:rPr lang="en-US" sz="2000">
                <a:latin typeface="Arial" charset="0"/>
              </a:rPr>
              <a:t> is not empty: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Dequeue an element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e</a:t>
            </a:r>
            <a:r>
              <a:rPr lang="en-US" sz="2000">
                <a:latin typeface="Arial" charset="0"/>
              </a:rPr>
              <a:t> from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q</a:t>
            </a:r>
            <a:r>
              <a:rPr lang="en-US" sz="200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Isolate the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th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digit from the right in the key for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e</a:t>
            </a:r>
            <a:r>
              <a:rPr lang="en-US" sz="2000">
                <a:latin typeface="Arial" charset="0"/>
              </a:rPr>
              <a:t>; call it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Enqueue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e</a:t>
            </a:r>
            <a:r>
              <a:rPr lang="en-US" sz="2000">
                <a:latin typeface="Arial" charset="0"/>
              </a:rPr>
              <a:t> in the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th</a:t>
            </a:r>
            <a:r>
              <a:rPr lang="en-US" sz="2000">
                <a:latin typeface="Arial" charset="0"/>
              </a:rPr>
              <a:t> queue in the array of queues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arr</a:t>
            </a:r>
            <a:r>
              <a:rPr lang="en-US" sz="200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For each of the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queues in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arr</a:t>
            </a:r>
            <a:r>
              <a:rPr lang="en-US" sz="2000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While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arr[t-1]</a:t>
            </a:r>
            <a:r>
              <a:rPr lang="en-US" sz="2000">
                <a:latin typeface="Arial" charset="0"/>
              </a:rPr>
              <a:t> is not empty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    Dequeue an element from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arr[t-1]</a:t>
            </a:r>
            <a:r>
              <a:rPr lang="en-US" sz="2000">
                <a:latin typeface="Arial" charset="0"/>
              </a:rPr>
              <a:t> and enqueue it in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q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77</a:t>
            </a:fld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Example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914400" y="2574925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Suppose keys are 4-digit numbers using only the digits 0, 1, 2 and 3, and that we wish to sort the following queue of objects whose keys are shown:</a:t>
            </a: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1066800" y="4098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1981200" y="4098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6553200" y="4098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17" name="Rectangle 29"/>
          <p:cNvSpPr>
            <a:spLocks noChangeArrowheads="1"/>
          </p:cNvSpPr>
          <p:nvPr/>
        </p:nvSpPr>
        <p:spPr bwMode="auto">
          <a:xfrm>
            <a:off x="5638800" y="4098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4724400" y="4098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19" name="Rectangle 31"/>
          <p:cNvSpPr>
            <a:spLocks noChangeArrowheads="1"/>
          </p:cNvSpPr>
          <p:nvPr/>
        </p:nvSpPr>
        <p:spPr bwMode="auto">
          <a:xfrm>
            <a:off x="3810000" y="4098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2895600" y="4098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Text Box 33"/>
          <p:cNvSpPr txBox="1">
            <a:spLocks noChangeArrowheads="1"/>
          </p:cNvSpPr>
          <p:nvPr/>
        </p:nvSpPr>
        <p:spPr bwMode="auto">
          <a:xfrm>
            <a:off x="1143000" y="4098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3023</a:t>
            </a:r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2057400" y="4098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1030</a:t>
            </a:r>
          </a:p>
        </p:txBody>
      </p:sp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2971800" y="4098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2222</a:t>
            </a:r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3886200" y="4098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1322</a:t>
            </a:r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4800600" y="4098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3100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5715000" y="4098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1133</a:t>
            </a:r>
          </a:p>
        </p:txBody>
      </p:sp>
      <p:sp>
        <p:nvSpPr>
          <p:cNvPr id="114727" name="Text Box 39"/>
          <p:cNvSpPr txBox="1">
            <a:spLocks noChangeArrowheads="1"/>
          </p:cNvSpPr>
          <p:nvPr/>
        </p:nvSpPr>
        <p:spPr bwMode="auto">
          <a:xfrm>
            <a:off x="6629400" y="4098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2310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Example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219200" y="4708525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3505200" y="4800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2590800" y="4800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505200" y="4251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2590800" y="4251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4419600" y="316865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3505200" y="316865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5" name="Rectangle 13"/>
          <p:cNvSpPr>
            <a:spLocks noChangeArrowheads="1"/>
          </p:cNvSpPr>
          <p:nvPr/>
        </p:nvSpPr>
        <p:spPr bwMode="auto">
          <a:xfrm>
            <a:off x="2590800" y="316865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1524000" y="33210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1524000" y="44037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>
            <a:off x="15240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838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1752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6324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5410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44958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Rectangle 22"/>
          <p:cNvSpPr>
            <a:spLocks noChangeArrowheads="1"/>
          </p:cNvSpPr>
          <p:nvPr/>
        </p:nvSpPr>
        <p:spPr bwMode="auto">
          <a:xfrm>
            <a:off x="35814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5" name="Rectangle 23"/>
          <p:cNvSpPr>
            <a:spLocks noChangeArrowheads="1"/>
          </p:cNvSpPr>
          <p:nvPr/>
        </p:nvSpPr>
        <p:spPr bwMode="auto">
          <a:xfrm>
            <a:off x="26670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26670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302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2667000" y="316865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103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2667000" y="4251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222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3581400" y="4251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132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3581400" y="316865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310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35814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113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4495800" y="316865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231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5743" name="Text Box 31"/>
          <p:cNvSpPr txBox="1">
            <a:spLocks noChangeArrowheads="1"/>
          </p:cNvSpPr>
          <p:nvPr/>
        </p:nvSpPr>
        <p:spPr bwMode="auto">
          <a:xfrm>
            <a:off x="838200" y="316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5744" name="Text Box 32"/>
          <p:cNvSpPr txBox="1">
            <a:spLocks noChangeArrowheads="1"/>
          </p:cNvSpPr>
          <p:nvPr/>
        </p:nvSpPr>
        <p:spPr bwMode="auto">
          <a:xfrm>
            <a:off x="838200" y="3711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15745" name="Text Box 33"/>
          <p:cNvSpPr txBox="1">
            <a:spLocks noChangeArrowheads="1"/>
          </p:cNvSpPr>
          <p:nvPr/>
        </p:nvSpPr>
        <p:spPr bwMode="auto">
          <a:xfrm>
            <a:off x="838200" y="4256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838200" y="4800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1371600" y="3108325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.</a:t>
            </a:r>
          </a:p>
        </p:txBody>
      </p:sp>
      <p:sp>
        <p:nvSpPr>
          <p:cNvPr id="115748" name="Text Box 36"/>
          <p:cNvSpPr txBox="1">
            <a:spLocks noChangeArrowheads="1"/>
          </p:cNvSpPr>
          <p:nvPr/>
        </p:nvSpPr>
        <p:spPr bwMode="auto">
          <a:xfrm>
            <a:off x="5943600" y="37338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Array of queues after the </a:t>
            </a:r>
            <a:r>
              <a:rPr lang="en-US" sz="2000" i="1">
                <a:solidFill>
                  <a:srgbClr val="0000FF"/>
                </a:solidFill>
                <a:latin typeface="Arial" charset="0"/>
              </a:rPr>
              <a:t>first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pass</a:t>
            </a:r>
          </a:p>
        </p:txBody>
      </p:sp>
      <p:sp>
        <p:nvSpPr>
          <p:cNvPr id="115749" name="Text Box 37"/>
          <p:cNvSpPr txBox="1">
            <a:spLocks noChangeArrowheads="1"/>
          </p:cNvSpPr>
          <p:nvPr/>
        </p:nvSpPr>
        <p:spPr bwMode="auto">
          <a:xfrm>
            <a:off x="914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5750" name="Text Box 38"/>
          <p:cNvSpPr txBox="1">
            <a:spLocks noChangeArrowheads="1"/>
          </p:cNvSpPr>
          <p:nvPr/>
        </p:nvSpPr>
        <p:spPr bwMode="auto">
          <a:xfrm>
            <a:off x="1828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5751" name="Text Box 39"/>
          <p:cNvSpPr txBox="1">
            <a:spLocks noChangeArrowheads="1"/>
          </p:cNvSpPr>
          <p:nvPr/>
        </p:nvSpPr>
        <p:spPr bwMode="auto">
          <a:xfrm>
            <a:off x="27432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5752" name="Text Box 40"/>
          <p:cNvSpPr txBox="1">
            <a:spLocks noChangeArrowheads="1"/>
          </p:cNvSpPr>
          <p:nvPr/>
        </p:nvSpPr>
        <p:spPr bwMode="auto">
          <a:xfrm>
            <a:off x="36576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15753" name="Text Box 41"/>
          <p:cNvSpPr txBox="1">
            <a:spLocks noChangeArrowheads="1"/>
          </p:cNvSpPr>
          <p:nvPr/>
        </p:nvSpPr>
        <p:spPr bwMode="auto">
          <a:xfrm>
            <a:off x="45720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15754" name="Text Box 42"/>
          <p:cNvSpPr txBox="1">
            <a:spLocks noChangeArrowheads="1"/>
          </p:cNvSpPr>
          <p:nvPr/>
        </p:nvSpPr>
        <p:spPr bwMode="auto">
          <a:xfrm>
            <a:off x="5486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115755" name="Text Box 43"/>
          <p:cNvSpPr txBox="1">
            <a:spLocks noChangeArrowheads="1"/>
          </p:cNvSpPr>
          <p:nvPr/>
        </p:nvSpPr>
        <p:spPr bwMode="auto">
          <a:xfrm>
            <a:off x="6400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115756" name="Text Box 44"/>
          <p:cNvSpPr txBox="1">
            <a:spLocks noChangeArrowheads="1"/>
          </p:cNvSpPr>
          <p:nvPr/>
        </p:nvSpPr>
        <p:spPr bwMode="auto">
          <a:xfrm>
            <a:off x="304800" y="54864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Then, items are moved back to the original queue (first all items from the top queue, then from the 2</a:t>
            </a:r>
            <a:r>
              <a:rPr lang="en-US" sz="2000" baseline="30000">
                <a:latin typeface="Arial" charset="0"/>
              </a:rPr>
              <a:t>nd</a:t>
            </a:r>
            <a:r>
              <a:rPr lang="en-US" sz="2000">
                <a:latin typeface="Arial" charset="0"/>
              </a:rPr>
              <a:t>, 3</a:t>
            </a:r>
            <a:r>
              <a:rPr lang="en-US" sz="2000" baseline="30000">
                <a:latin typeface="Arial" charset="0"/>
              </a:rPr>
              <a:t>rd</a:t>
            </a:r>
            <a:r>
              <a:rPr lang="en-US" sz="2000">
                <a:latin typeface="Arial" charset="0"/>
              </a:rPr>
              <a:t>, and the bottom one):</a:t>
            </a:r>
          </a:p>
        </p:txBody>
      </p:sp>
      <p:sp>
        <p:nvSpPr>
          <p:cNvPr id="115757" name="Rectangle 45"/>
          <p:cNvSpPr>
            <a:spLocks noChangeArrowheads="1"/>
          </p:cNvSpPr>
          <p:nvPr/>
        </p:nvSpPr>
        <p:spPr bwMode="auto">
          <a:xfrm>
            <a:off x="10668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58" name="Rectangle 46"/>
          <p:cNvSpPr>
            <a:spLocks noChangeArrowheads="1"/>
          </p:cNvSpPr>
          <p:nvPr/>
        </p:nvSpPr>
        <p:spPr bwMode="auto">
          <a:xfrm>
            <a:off x="19812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59" name="Rectangle 47"/>
          <p:cNvSpPr>
            <a:spLocks noChangeArrowheads="1"/>
          </p:cNvSpPr>
          <p:nvPr/>
        </p:nvSpPr>
        <p:spPr bwMode="auto">
          <a:xfrm>
            <a:off x="65532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0" name="Rectangle 48"/>
          <p:cNvSpPr>
            <a:spLocks noChangeArrowheads="1"/>
          </p:cNvSpPr>
          <p:nvPr/>
        </p:nvSpPr>
        <p:spPr bwMode="auto">
          <a:xfrm>
            <a:off x="56388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1" name="Rectangle 49"/>
          <p:cNvSpPr>
            <a:spLocks noChangeArrowheads="1"/>
          </p:cNvSpPr>
          <p:nvPr/>
        </p:nvSpPr>
        <p:spPr bwMode="auto">
          <a:xfrm>
            <a:off x="47244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2" name="Rectangle 50"/>
          <p:cNvSpPr>
            <a:spLocks noChangeArrowheads="1"/>
          </p:cNvSpPr>
          <p:nvPr/>
        </p:nvSpPr>
        <p:spPr bwMode="auto">
          <a:xfrm>
            <a:off x="38100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3" name="Rectangle 51"/>
          <p:cNvSpPr>
            <a:spLocks noChangeArrowheads="1"/>
          </p:cNvSpPr>
          <p:nvPr/>
        </p:nvSpPr>
        <p:spPr bwMode="auto">
          <a:xfrm>
            <a:off x="28956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64" name="Text Box 52"/>
          <p:cNvSpPr txBox="1">
            <a:spLocks noChangeArrowheads="1"/>
          </p:cNvSpPr>
          <p:nvPr/>
        </p:nvSpPr>
        <p:spPr bwMode="auto">
          <a:xfrm>
            <a:off x="11430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3023</a:t>
            </a:r>
          </a:p>
        </p:txBody>
      </p:sp>
      <p:sp>
        <p:nvSpPr>
          <p:cNvPr id="115765" name="Text Box 53"/>
          <p:cNvSpPr txBox="1">
            <a:spLocks noChangeArrowheads="1"/>
          </p:cNvSpPr>
          <p:nvPr/>
        </p:nvSpPr>
        <p:spPr bwMode="auto">
          <a:xfrm>
            <a:off x="20574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1030</a:t>
            </a:r>
          </a:p>
        </p:txBody>
      </p:sp>
      <p:sp>
        <p:nvSpPr>
          <p:cNvPr id="115766" name="Text Box 54"/>
          <p:cNvSpPr txBox="1">
            <a:spLocks noChangeArrowheads="1"/>
          </p:cNvSpPr>
          <p:nvPr/>
        </p:nvSpPr>
        <p:spPr bwMode="auto">
          <a:xfrm>
            <a:off x="29718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2222</a:t>
            </a:r>
          </a:p>
        </p:txBody>
      </p:sp>
      <p:sp>
        <p:nvSpPr>
          <p:cNvPr id="115767" name="Text Box 55"/>
          <p:cNvSpPr txBox="1">
            <a:spLocks noChangeArrowheads="1"/>
          </p:cNvSpPr>
          <p:nvPr/>
        </p:nvSpPr>
        <p:spPr bwMode="auto">
          <a:xfrm>
            <a:off x="38862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1322</a:t>
            </a:r>
          </a:p>
        </p:txBody>
      </p:sp>
      <p:sp>
        <p:nvSpPr>
          <p:cNvPr id="115768" name="Text Box 56"/>
          <p:cNvSpPr txBox="1">
            <a:spLocks noChangeArrowheads="1"/>
          </p:cNvSpPr>
          <p:nvPr/>
        </p:nvSpPr>
        <p:spPr bwMode="auto">
          <a:xfrm>
            <a:off x="48006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3100</a:t>
            </a:r>
          </a:p>
        </p:txBody>
      </p:sp>
      <p:sp>
        <p:nvSpPr>
          <p:cNvPr id="115769" name="Text Box 57"/>
          <p:cNvSpPr txBox="1">
            <a:spLocks noChangeArrowheads="1"/>
          </p:cNvSpPr>
          <p:nvPr/>
        </p:nvSpPr>
        <p:spPr bwMode="auto">
          <a:xfrm>
            <a:off x="57150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1133</a:t>
            </a:r>
          </a:p>
        </p:txBody>
      </p:sp>
      <p:sp>
        <p:nvSpPr>
          <p:cNvPr id="115770" name="Text Box 58"/>
          <p:cNvSpPr txBox="1">
            <a:spLocks noChangeArrowheads="1"/>
          </p:cNvSpPr>
          <p:nvPr/>
        </p:nvSpPr>
        <p:spPr bwMode="auto">
          <a:xfrm>
            <a:off x="66294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2310</a:t>
            </a:r>
          </a:p>
        </p:txBody>
      </p:sp>
      <p:sp>
        <p:nvSpPr>
          <p:cNvPr id="115771" name="Rectangle 59"/>
          <p:cNvSpPr>
            <a:spLocks noChangeArrowheads="1"/>
          </p:cNvSpPr>
          <p:nvPr/>
        </p:nvSpPr>
        <p:spPr bwMode="auto">
          <a:xfrm>
            <a:off x="1219200" y="4154488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72" name="Rectangle 60"/>
          <p:cNvSpPr>
            <a:spLocks noChangeArrowheads="1"/>
          </p:cNvSpPr>
          <p:nvPr/>
        </p:nvSpPr>
        <p:spPr bwMode="auto">
          <a:xfrm>
            <a:off x="1219200" y="360045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73" name="Rectangle 61"/>
          <p:cNvSpPr>
            <a:spLocks noChangeArrowheads="1"/>
          </p:cNvSpPr>
          <p:nvPr/>
        </p:nvSpPr>
        <p:spPr bwMode="auto">
          <a:xfrm>
            <a:off x="1219200" y="304800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74" name="Text Box 62"/>
          <p:cNvSpPr txBox="1">
            <a:spLocks noChangeArrowheads="1"/>
          </p:cNvSpPr>
          <p:nvPr/>
        </p:nvSpPr>
        <p:spPr bwMode="auto">
          <a:xfrm>
            <a:off x="228600" y="22098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Arial" charset="0"/>
              </a:rPr>
              <a:t>First</a:t>
            </a:r>
            <a:r>
              <a:rPr lang="en-US" sz="2000">
                <a:latin typeface="Arial" charset="0"/>
              </a:rPr>
              <a:t> pass: while the queue above is not empty, dequeue an item and add it 	    into one of the queues below based on the item’s last digit</a:t>
            </a: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Analysis is based on the amount of </a:t>
            </a:r>
            <a:r>
              <a:rPr lang="en-US" i="1">
                <a:solidFill>
                  <a:schemeClr val="accent2"/>
                </a:solidFill>
              </a:rPr>
              <a:t>work</a:t>
            </a:r>
            <a:r>
              <a:rPr lang="en-US"/>
              <a:t> done by the algorithm</a:t>
            </a:r>
          </a:p>
          <a:p>
            <a:r>
              <a:rPr lang="en-US"/>
              <a:t>Time complexity expresses the relationship between the </a:t>
            </a:r>
            <a:r>
              <a:rPr lang="en-US" i="1">
                <a:solidFill>
                  <a:schemeClr val="accent2"/>
                </a:solidFill>
              </a:rPr>
              <a:t>size of the input</a:t>
            </a:r>
            <a:r>
              <a:rPr lang="en-US"/>
              <a:t> and the </a:t>
            </a:r>
            <a:r>
              <a:rPr lang="en-US" i="1">
                <a:solidFill>
                  <a:schemeClr val="accent2"/>
                </a:solidFill>
              </a:rPr>
              <a:t>run time</a:t>
            </a:r>
            <a:r>
              <a:rPr lang="en-US"/>
              <a:t> for the algorithm</a:t>
            </a:r>
          </a:p>
          <a:p>
            <a:r>
              <a:rPr lang="en-US"/>
              <a:t>Usually expressed as a proportionality, rather than an exact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Example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3505200" y="4784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4419600" y="4251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3505200" y="4251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2590800" y="4251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2590800" y="3657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2590800" y="3124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2590800" y="4784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1524000" y="3276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1524000" y="44037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1524000" y="49371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838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1752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6324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5410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44958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35814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26670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4495800" y="4251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116761" name="Text Box 25"/>
          <p:cNvSpPr txBox="1">
            <a:spLocks noChangeArrowheads="1"/>
          </p:cNvSpPr>
          <p:nvPr/>
        </p:nvSpPr>
        <p:spPr bwMode="auto">
          <a:xfrm>
            <a:off x="2667000" y="4784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6762" name="Text Box 26"/>
          <p:cNvSpPr txBox="1">
            <a:spLocks noChangeArrowheads="1"/>
          </p:cNvSpPr>
          <p:nvPr/>
        </p:nvSpPr>
        <p:spPr bwMode="auto">
          <a:xfrm>
            <a:off x="2667000" y="4251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16763" name="Text Box 27"/>
          <p:cNvSpPr txBox="1">
            <a:spLocks noChangeArrowheads="1"/>
          </p:cNvSpPr>
          <p:nvPr/>
        </p:nvSpPr>
        <p:spPr bwMode="auto">
          <a:xfrm>
            <a:off x="3581400" y="4251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16764" name="Text Box 28"/>
          <p:cNvSpPr txBox="1">
            <a:spLocks noChangeArrowheads="1"/>
          </p:cNvSpPr>
          <p:nvPr/>
        </p:nvSpPr>
        <p:spPr bwMode="auto">
          <a:xfrm>
            <a:off x="2667000" y="3124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>
            <a:off x="3581400" y="4784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2667000" y="3657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6771" name="Text Box 35"/>
          <p:cNvSpPr txBox="1">
            <a:spLocks noChangeArrowheads="1"/>
          </p:cNvSpPr>
          <p:nvPr/>
        </p:nvSpPr>
        <p:spPr bwMode="auto">
          <a:xfrm>
            <a:off x="5943600" y="37338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Array of queues after the </a:t>
            </a:r>
            <a:r>
              <a:rPr lang="en-US" sz="2000" i="1">
                <a:solidFill>
                  <a:srgbClr val="0000FF"/>
                </a:solidFill>
                <a:latin typeface="Arial" charset="0"/>
              </a:rPr>
              <a:t>second</a:t>
            </a:r>
            <a:r>
              <a:rPr lang="en-US" sz="2000">
                <a:latin typeface="Arial" charset="0"/>
              </a:rPr>
              <a:t> pass</a:t>
            </a:r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5486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30</a:t>
            </a:r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914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00</a:t>
            </a:r>
          </a:p>
        </p:txBody>
      </p:sp>
      <p:sp>
        <p:nvSpPr>
          <p:cNvPr id="116774" name="Text Box 38"/>
          <p:cNvSpPr txBox="1">
            <a:spLocks noChangeArrowheads="1"/>
          </p:cNvSpPr>
          <p:nvPr/>
        </p:nvSpPr>
        <p:spPr bwMode="auto">
          <a:xfrm>
            <a:off x="1828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116775" name="Text Box 39"/>
          <p:cNvSpPr txBox="1">
            <a:spLocks noChangeArrowheads="1"/>
          </p:cNvSpPr>
          <p:nvPr/>
        </p:nvSpPr>
        <p:spPr bwMode="auto">
          <a:xfrm>
            <a:off x="27432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</a:t>
            </a:r>
          </a:p>
        </p:txBody>
      </p:sp>
      <p:sp>
        <p:nvSpPr>
          <p:cNvPr id="116776" name="Text Box 40"/>
          <p:cNvSpPr txBox="1">
            <a:spLocks noChangeArrowheads="1"/>
          </p:cNvSpPr>
          <p:nvPr/>
        </p:nvSpPr>
        <p:spPr bwMode="auto">
          <a:xfrm>
            <a:off x="36576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</a:t>
            </a:r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45720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23</a:t>
            </a:r>
          </a:p>
        </p:txBody>
      </p:sp>
      <p:sp>
        <p:nvSpPr>
          <p:cNvPr id="116778" name="Text Box 42"/>
          <p:cNvSpPr txBox="1">
            <a:spLocks noChangeArrowheads="1"/>
          </p:cNvSpPr>
          <p:nvPr/>
        </p:nvSpPr>
        <p:spPr bwMode="auto">
          <a:xfrm>
            <a:off x="6400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33</a:t>
            </a:r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>
            <a:off x="15240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81" name="Rectangle 45"/>
          <p:cNvSpPr>
            <a:spLocks noChangeArrowheads="1"/>
          </p:cNvSpPr>
          <p:nvPr/>
        </p:nvSpPr>
        <p:spPr bwMode="auto">
          <a:xfrm>
            <a:off x="1219200" y="4708525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7" name="Rectangle 51"/>
          <p:cNvSpPr>
            <a:spLocks noChangeArrowheads="1"/>
          </p:cNvSpPr>
          <p:nvPr/>
        </p:nvSpPr>
        <p:spPr bwMode="auto">
          <a:xfrm>
            <a:off x="1219200" y="4154488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8" name="Rectangle 52"/>
          <p:cNvSpPr>
            <a:spLocks noChangeArrowheads="1"/>
          </p:cNvSpPr>
          <p:nvPr/>
        </p:nvSpPr>
        <p:spPr bwMode="auto">
          <a:xfrm>
            <a:off x="1219200" y="360045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Rectangle 53"/>
          <p:cNvSpPr>
            <a:spLocks noChangeArrowheads="1"/>
          </p:cNvSpPr>
          <p:nvPr/>
        </p:nvSpPr>
        <p:spPr bwMode="auto">
          <a:xfrm>
            <a:off x="1219200" y="304800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0" name="Rectangle 54"/>
          <p:cNvSpPr>
            <a:spLocks noChangeArrowheads="1"/>
          </p:cNvSpPr>
          <p:nvPr/>
        </p:nvSpPr>
        <p:spPr bwMode="auto">
          <a:xfrm>
            <a:off x="10668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1" name="Rectangle 55"/>
          <p:cNvSpPr>
            <a:spLocks noChangeArrowheads="1"/>
          </p:cNvSpPr>
          <p:nvPr/>
        </p:nvSpPr>
        <p:spPr bwMode="auto">
          <a:xfrm>
            <a:off x="19812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2" name="Rectangle 56"/>
          <p:cNvSpPr>
            <a:spLocks noChangeArrowheads="1"/>
          </p:cNvSpPr>
          <p:nvPr/>
        </p:nvSpPr>
        <p:spPr bwMode="auto">
          <a:xfrm>
            <a:off x="65532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3" name="Rectangle 57"/>
          <p:cNvSpPr>
            <a:spLocks noChangeArrowheads="1"/>
          </p:cNvSpPr>
          <p:nvPr/>
        </p:nvSpPr>
        <p:spPr bwMode="auto">
          <a:xfrm>
            <a:off x="56388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Rectangle 58"/>
          <p:cNvSpPr>
            <a:spLocks noChangeArrowheads="1"/>
          </p:cNvSpPr>
          <p:nvPr/>
        </p:nvSpPr>
        <p:spPr bwMode="auto">
          <a:xfrm>
            <a:off x="47244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5" name="Rectangle 59"/>
          <p:cNvSpPr>
            <a:spLocks noChangeArrowheads="1"/>
          </p:cNvSpPr>
          <p:nvPr/>
        </p:nvSpPr>
        <p:spPr bwMode="auto">
          <a:xfrm>
            <a:off x="38100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6" name="Rectangle 60"/>
          <p:cNvSpPr>
            <a:spLocks noChangeArrowheads="1"/>
          </p:cNvSpPr>
          <p:nvPr/>
        </p:nvSpPr>
        <p:spPr bwMode="auto">
          <a:xfrm>
            <a:off x="2895600" y="1736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7" name="Text Box 61"/>
          <p:cNvSpPr txBox="1">
            <a:spLocks noChangeArrowheads="1"/>
          </p:cNvSpPr>
          <p:nvPr/>
        </p:nvSpPr>
        <p:spPr bwMode="auto">
          <a:xfrm>
            <a:off x="11430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6798" name="Text Box 62"/>
          <p:cNvSpPr txBox="1">
            <a:spLocks noChangeArrowheads="1"/>
          </p:cNvSpPr>
          <p:nvPr/>
        </p:nvSpPr>
        <p:spPr bwMode="auto">
          <a:xfrm>
            <a:off x="20574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6799" name="Text Box 63"/>
          <p:cNvSpPr txBox="1">
            <a:spLocks noChangeArrowheads="1"/>
          </p:cNvSpPr>
          <p:nvPr/>
        </p:nvSpPr>
        <p:spPr bwMode="auto">
          <a:xfrm>
            <a:off x="29718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</a:t>
            </a:r>
          </a:p>
        </p:txBody>
      </p:sp>
      <p:sp>
        <p:nvSpPr>
          <p:cNvPr id="116800" name="Text Box 64"/>
          <p:cNvSpPr txBox="1">
            <a:spLocks noChangeArrowheads="1"/>
          </p:cNvSpPr>
          <p:nvPr/>
        </p:nvSpPr>
        <p:spPr bwMode="auto">
          <a:xfrm>
            <a:off x="38862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16801" name="Text Box 65"/>
          <p:cNvSpPr txBox="1">
            <a:spLocks noChangeArrowheads="1"/>
          </p:cNvSpPr>
          <p:nvPr/>
        </p:nvSpPr>
        <p:spPr bwMode="auto">
          <a:xfrm>
            <a:off x="48006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16802" name="Text Box 66"/>
          <p:cNvSpPr txBox="1">
            <a:spLocks noChangeArrowheads="1"/>
          </p:cNvSpPr>
          <p:nvPr/>
        </p:nvSpPr>
        <p:spPr bwMode="auto">
          <a:xfrm>
            <a:off x="57150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116803" name="Text Box 67"/>
          <p:cNvSpPr txBox="1">
            <a:spLocks noChangeArrowheads="1"/>
          </p:cNvSpPr>
          <p:nvPr/>
        </p:nvSpPr>
        <p:spPr bwMode="auto">
          <a:xfrm>
            <a:off x="6629400" y="1736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116805" name="Text Box 69"/>
          <p:cNvSpPr txBox="1">
            <a:spLocks noChangeArrowheads="1"/>
          </p:cNvSpPr>
          <p:nvPr/>
        </p:nvSpPr>
        <p:spPr bwMode="auto">
          <a:xfrm>
            <a:off x="838200" y="316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6806" name="Text Box 70"/>
          <p:cNvSpPr txBox="1">
            <a:spLocks noChangeArrowheads="1"/>
          </p:cNvSpPr>
          <p:nvPr/>
        </p:nvSpPr>
        <p:spPr bwMode="auto">
          <a:xfrm>
            <a:off x="838200" y="3711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16807" name="Text Box 71"/>
          <p:cNvSpPr txBox="1">
            <a:spLocks noChangeArrowheads="1"/>
          </p:cNvSpPr>
          <p:nvPr/>
        </p:nvSpPr>
        <p:spPr bwMode="auto">
          <a:xfrm>
            <a:off x="838200" y="4256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16808" name="Text Box 72"/>
          <p:cNvSpPr txBox="1">
            <a:spLocks noChangeArrowheads="1"/>
          </p:cNvSpPr>
          <p:nvPr/>
        </p:nvSpPr>
        <p:spPr bwMode="auto">
          <a:xfrm>
            <a:off x="838200" y="4800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6809" name="Text Box 73"/>
          <p:cNvSpPr txBox="1">
            <a:spLocks noChangeArrowheads="1"/>
          </p:cNvSpPr>
          <p:nvPr/>
        </p:nvSpPr>
        <p:spPr bwMode="auto">
          <a:xfrm>
            <a:off x="228600" y="22098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Arial" charset="0"/>
              </a:rPr>
              <a:t>Second</a:t>
            </a:r>
            <a:r>
              <a:rPr lang="en-US" sz="2000">
                <a:latin typeface="Arial" charset="0"/>
              </a:rPr>
              <a:t> pass: while the queue above is not empty, dequeue an item and add it into one of the queues below based on the item’s 2</a:t>
            </a:r>
            <a:r>
              <a:rPr lang="en-US" sz="2000" baseline="30000">
                <a:latin typeface="Arial" charset="0"/>
              </a:rPr>
              <a:t>nd</a:t>
            </a:r>
            <a:r>
              <a:rPr lang="en-US" sz="2000">
                <a:latin typeface="Arial" charset="0"/>
              </a:rPr>
              <a:t> last digit</a:t>
            </a:r>
          </a:p>
        </p:txBody>
      </p:sp>
      <p:sp>
        <p:nvSpPr>
          <p:cNvPr id="116810" name="Text Box 74"/>
          <p:cNvSpPr txBox="1">
            <a:spLocks noChangeArrowheads="1"/>
          </p:cNvSpPr>
          <p:nvPr/>
        </p:nvSpPr>
        <p:spPr bwMode="auto">
          <a:xfrm>
            <a:off x="304800" y="54864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Then, items are moved back to the original queue (first all items from the top queue, then from the 2</a:t>
            </a:r>
            <a:r>
              <a:rPr lang="en-US" sz="2000" baseline="30000">
                <a:latin typeface="Arial" charset="0"/>
              </a:rPr>
              <a:t>nd</a:t>
            </a:r>
            <a:r>
              <a:rPr lang="en-US" sz="2000">
                <a:latin typeface="Arial" charset="0"/>
              </a:rPr>
              <a:t>, 3</a:t>
            </a:r>
            <a:r>
              <a:rPr lang="en-US" sz="2000" baseline="30000">
                <a:latin typeface="Arial" charset="0"/>
              </a:rPr>
              <a:t>rd</a:t>
            </a:r>
            <a:r>
              <a:rPr lang="en-US" sz="2000">
                <a:latin typeface="Arial" charset="0"/>
              </a:rPr>
              <a:t>, and the bottom one):</a:t>
            </a: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80</a:t>
            </a:fld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Example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3505200" y="3717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2590800" y="31845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3505200" y="4800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2590800" y="4251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2590800" y="4800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2590800" y="37179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3505200" y="31845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1524000" y="33369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1524000" y="44037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15240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838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1752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6324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5410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44958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2" name="Rectangle 22"/>
          <p:cNvSpPr>
            <a:spLocks noChangeArrowheads="1"/>
          </p:cNvSpPr>
          <p:nvPr/>
        </p:nvSpPr>
        <p:spPr bwMode="auto">
          <a:xfrm>
            <a:off x="35814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3" name="Rectangle 23"/>
          <p:cNvSpPr>
            <a:spLocks noChangeArrowheads="1"/>
          </p:cNvSpPr>
          <p:nvPr/>
        </p:nvSpPr>
        <p:spPr bwMode="auto">
          <a:xfrm>
            <a:off x="26670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2667000" y="3184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23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3581400" y="3184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30</a:t>
            </a: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2667000" y="4251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35814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</a:t>
            </a: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2667000" y="3717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00</a:t>
            </a: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3581400" y="3717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33</a:t>
            </a:r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26670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5943600" y="3717925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Array of queues after the </a:t>
            </a:r>
            <a:r>
              <a:rPr lang="en-US" sz="2000" i="1">
                <a:solidFill>
                  <a:srgbClr val="0000FF"/>
                </a:solidFill>
                <a:latin typeface="Arial" charset="0"/>
              </a:rPr>
              <a:t>third</a:t>
            </a:r>
            <a:r>
              <a:rPr lang="en-US" sz="2000">
                <a:latin typeface="Arial" charset="0"/>
              </a:rPr>
              <a:t> pass</a:t>
            </a: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1828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030</a:t>
            </a:r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27432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100</a:t>
            </a:r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5486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310</a:t>
            </a:r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45720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222</a:t>
            </a: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6400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322</a:t>
            </a:r>
          </a:p>
        </p:txBody>
      </p:sp>
      <p:sp>
        <p:nvSpPr>
          <p:cNvPr id="117801" name="Text Box 41"/>
          <p:cNvSpPr txBox="1">
            <a:spLocks noChangeArrowheads="1"/>
          </p:cNvSpPr>
          <p:nvPr/>
        </p:nvSpPr>
        <p:spPr bwMode="auto">
          <a:xfrm>
            <a:off x="914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023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36576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133</a:t>
            </a:r>
          </a:p>
        </p:txBody>
      </p:sp>
      <p:sp>
        <p:nvSpPr>
          <p:cNvPr id="117804" name="Line 44"/>
          <p:cNvSpPr>
            <a:spLocks noChangeShapeType="1"/>
          </p:cNvSpPr>
          <p:nvPr/>
        </p:nvSpPr>
        <p:spPr bwMode="auto">
          <a:xfrm>
            <a:off x="1524000" y="38703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805" name="Rectangle 45"/>
          <p:cNvSpPr>
            <a:spLocks noChangeArrowheads="1"/>
          </p:cNvSpPr>
          <p:nvPr/>
        </p:nvSpPr>
        <p:spPr bwMode="auto">
          <a:xfrm>
            <a:off x="1219200" y="4708525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1" name="Rectangle 51"/>
          <p:cNvSpPr>
            <a:spLocks noChangeArrowheads="1"/>
          </p:cNvSpPr>
          <p:nvPr/>
        </p:nvSpPr>
        <p:spPr bwMode="auto">
          <a:xfrm>
            <a:off x="1219200" y="4154488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2" name="Rectangle 52"/>
          <p:cNvSpPr>
            <a:spLocks noChangeArrowheads="1"/>
          </p:cNvSpPr>
          <p:nvPr/>
        </p:nvSpPr>
        <p:spPr bwMode="auto">
          <a:xfrm>
            <a:off x="1219200" y="360045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3" name="Rectangle 53"/>
          <p:cNvSpPr>
            <a:spLocks noChangeArrowheads="1"/>
          </p:cNvSpPr>
          <p:nvPr/>
        </p:nvSpPr>
        <p:spPr bwMode="auto">
          <a:xfrm>
            <a:off x="1219200" y="304800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4" name="Rectangle 54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5" name="Rectangle 55"/>
          <p:cNvSpPr>
            <a:spLocks noChangeArrowheads="1"/>
          </p:cNvSpPr>
          <p:nvPr/>
        </p:nvSpPr>
        <p:spPr bwMode="auto">
          <a:xfrm>
            <a:off x="19812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6" name="Rectangle 56"/>
          <p:cNvSpPr>
            <a:spLocks noChangeArrowheads="1"/>
          </p:cNvSpPr>
          <p:nvPr/>
        </p:nvSpPr>
        <p:spPr bwMode="auto">
          <a:xfrm>
            <a:off x="65532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7" name="Rectangle 57"/>
          <p:cNvSpPr>
            <a:spLocks noChangeArrowheads="1"/>
          </p:cNvSpPr>
          <p:nvPr/>
        </p:nvSpPr>
        <p:spPr bwMode="auto">
          <a:xfrm>
            <a:off x="56388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8" name="Rectangle 58"/>
          <p:cNvSpPr>
            <a:spLocks noChangeArrowheads="1"/>
          </p:cNvSpPr>
          <p:nvPr/>
        </p:nvSpPr>
        <p:spPr bwMode="auto">
          <a:xfrm>
            <a:off x="47244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19" name="Rectangle 59"/>
          <p:cNvSpPr>
            <a:spLocks noChangeArrowheads="1"/>
          </p:cNvSpPr>
          <p:nvPr/>
        </p:nvSpPr>
        <p:spPr bwMode="auto">
          <a:xfrm>
            <a:off x="38100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20" name="Rectangle 60"/>
          <p:cNvSpPr>
            <a:spLocks noChangeArrowheads="1"/>
          </p:cNvSpPr>
          <p:nvPr/>
        </p:nvSpPr>
        <p:spPr bwMode="auto">
          <a:xfrm>
            <a:off x="28956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21" name="Text Box 61"/>
          <p:cNvSpPr txBox="1">
            <a:spLocks noChangeArrowheads="1"/>
          </p:cNvSpPr>
          <p:nvPr/>
        </p:nvSpPr>
        <p:spPr bwMode="auto">
          <a:xfrm>
            <a:off x="57150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30</a:t>
            </a:r>
          </a:p>
        </p:txBody>
      </p:sp>
      <p:sp>
        <p:nvSpPr>
          <p:cNvPr id="117822" name="Text Box 62"/>
          <p:cNvSpPr txBox="1">
            <a:spLocks noChangeArrowheads="1"/>
          </p:cNvSpPr>
          <p:nvPr/>
        </p:nvSpPr>
        <p:spPr bwMode="auto">
          <a:xfrm>
            <a:off x="11430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00</a:t>
            </a:r>
          </a:p>
        </p:txBody>
      </p:sp>
      <p:sp>
        <p:nvSpPr>
          <p:cNvPr id="117823" name="Text Box 63"/>
          <p:cNvSpPr txBox="1">
            <a:spLocks noChangeArrowheads="1"/>
          </p:cNvSpPr>
          <p:nvPr/>
        </p:nvSpPr>
        <p:spPr bwMode="auto">
          <a:xfrm>
            <a:off x="20574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117824" name="Text Box 64"/>
          <p:cNvSpPr txBox="1">
            <a:spLocks noChangeArrowheads="1"/>
          </p:cNvSpPr>
          <p:nvPr/>
        </p:nvSpPr>
        <p:spPr bwMode="auto">
          <a:xfrm>
            <a:off x="29718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</a:t>
            </a:r>
          </a:p>
        </p:txBody>
      </p:sp>
      <p:sp>
        <p:nvSpPr>
          <p:cNvPr id="117825" name="Text Box 65"/>
          <p:cNvSpPr txBox="1">
            <a:spLocks noChangeArrowheads="1"/>
          </p:cNvSpPr>
          <p:nvPr/>
        </p:nvSpPr>
        <p:spPr bwMode="auto">
          <a:xfrm>
            <a:off x="38862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</a:t>
            </a:r>
          </a:p>
        </p:txBody>
      </p:sp>
      <p:sp>
        <p:nvSpPr>
          <p:cNvPr id="117826" name="Text Box 66"/>
          <p:cNvSpPr txBox="1">
            <a:spLocks noChangeArrowheads="1"/>
          </p:cNvSpPr>
          <p:nvPr/>
        </p:nvSpPr>
        <p:spPr bwMode="auto">
          <a:xfrm>
            <a:off x="48006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30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23</a:t>
            </a:r>
          </a:p>
        </p:txBody>
      </p:sp>
      <p:sp>
        <p:nvSpPr>
          <p:cNvPr id="117827" name="Text Box 67"/>
          <p:cNvSpPr txBox="1">
            <a:spLocks noChangeArrowheads="1"/>
          </p:cNvSpPr>
          <p:nvPr/>
        </p:nvSpPr>
        <p:spPr bwMode="auto">
          <a:xfrm>
            <a:off x="66294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33</a:t>
            </a:r>
          </a:p>
        </p:txBody>
      </p:sp>
      <p:sp>
        <p:nvSpPr>
          <p:cNvPr id="117829" name="Text Box 69"/>
          <p:cNvSpPr txBox="1">
            <a:spLocks noChangeArrowheads="1"/>
          </p:cNvSpPr>
          <p:nvPr/>
        </p:nvSpPr>
        <p:spPr bwMode="auto">
          <a:xfrm>
            <a:off x="838200" y="316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7830" name="Text Box 70"/>
          <p:cNvSpPr txBox="1">
            <a:spLocks noChangeArrowheads="1"/>
          </p:cNvSpPr>
          <p:nvPr/>
        </p:nvSpPr>
        <p:spPr bwMode="auto">
          <a:xfrm>
            <a:off x="838200" y="3711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17831" name="Text Box 71"/>
          <p:cNvSpPr txBox="1">
            <a:spLocks noChangeArrowheads="1"/>
          </p:cNvSpPr>
          <p:nvPr/>
        </p:nvSpPr>
        <p:spPr bwMode="auto">
          <a:xfrm>
            <a:off x="838200" y="4256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17832" name="Text Box 72"/>
          <p:cNvSpPr txBox="1">
            <a:spLocks noChangeArrowheads="1"/>
          </p:cNvSpPr>
          <p:nvPr/>
        </p:nvSpPr>
        <p:spPr bwMode="auto">
          <a:xfrm>
            <a:off x="838200" y="4800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7833" name="Text Box 73"/>
          <p:cNvSpPr txBox="1">
            <a:spLocks noChangeArrowheads="1"/>
          </p:cNvSpPr>
          <p:nvPr/>
        </p:nvSpPr>
        <p:spPr bwMode="auto">
          <a:xfrm>
            <a:off x="228600" y="22098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Arial" charset="0"/>
              </a:rPr>
              <a:t>First</a:t>
            </a:r>
            <a:r>
              <a:rPr lang="en-US" sz="2000">
                <a:latin typeface="Arial" charset="0"/>
              </a:rPr>
              <a:t> pass: while the queue above is not empty, dequeue an item and add it 	    into one of the queues below based on the item’s 3</a:t>
            </a:r>
            <a:r>
              <a:rPr lang="en-US" sz="2000" baseline="30000">
                <a:latin typeface="Arial" charset="0"/>
              </a:rPr>
              <a:t>rd</a:t>
            </a:r>
            <a:r>
              <a:rPr lang="en-US" sz="2000">
                <a:latin typeface="Arial" charset="0"/>
              </a:rPr>
              <a:t> last digit</a:t>
            </a:r>
          </a:p>
        </p:txBody>
      </p:sp>
      <p:sp>
        <p:nvSpPr>
          <p:cNvPr id="117834" name="Text Box 74"/>
          <p:cNvSpPr txBox="1">
            <a:spLocks noChangeArrowheads="1"/>
          </p:cNvSpPr>
          <p:nvPr/>
        </p:nvSpPr>
        <p:spPr bwMode="auto">
          <a:xfrm>
            <a:off x="304800" y="54864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Then, items are moved back to the original queue (first all items from the top queue, then from the 2</a:t>
            </a:r>
            <a:r>
              <a:rPr lang="en-US" sz="2000" baseline="30000">
                <a:latin typeface="Arial" charset="0"/>
              </a:rPr>
              <a:t>nd</a:t>
            </a:r>
            <a:r>
              <a:rPr lang="en-US" sz="2000">
                <a:latin typeface="Arial" charset="0"/>
              </a:rPr>
              <a:t>, 3</a:t>
            </a:r>
            <a:r>
              <a:rPr lang="en-US" sz="2000" baseline="30000">
                <a:latin typeface="Arial" charset="0"/>
              </a:rPr>
              <a:t>rd</a:t>
            </a:r>
            <a:r>
              <a:rPr lang="en-US" sz="2000">
                <a:latin typeface="Arial" charset="0"/>
              </a:rPr>
              <a:t>, and the bottom one):</a:t>
            </a: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81</a:t>
            </a:fld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Example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3505200" y="31845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590800" y="4784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4419600" y="31845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590800" y="4267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3505200" y="4267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3505200" y="47847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2590800" y="31845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>
            <a:off x="15240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>
            <a:off x="1524000" y="49371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838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1752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63246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3" name="Rectangle 19"/>
          <p:cNvSpPr>
            <a:spLocks noChangeArrowheads="1"/>
          </p:cNvSpPr>
          <p:nvPr/>
        </p:nvSpPr>
        <p:spPr bwMode="auto">
          <a:xfrm>
            <a:off x="54102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44958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Rectangle 21"/>
          <p:cNvSpPr>
            <a:spLocks noChangeArrowheads="1"/>
          </p:cNvSpPr>
          <p:nvPr/>
        </p:nvSpPr>
        <p:spPr bwMode="auto">
          <a:xfrm>
            <a:off x="35814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6" name="Rectangle 22"/>
          <p:cNvSpPr>
            <a:spLocks noChangeArrowheads="1"/>
          </p:cNvSpPr>
          <p:nvPr/>
        </p:nvSpPr>
        <p:spPr bwMode="auto">
          <a:xfrm>
            <a:off x="2667000" y="6156325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2667000" y="4784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023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2667000" y="3184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030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2667000" y="4267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222</a:t>
            </a:r>
          </a:p>
        </p:txBody>
      </p: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4495800" y="3184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322</a:t>
            </a:r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3581400" y="4784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100</a:t>
            </a:r>
          </a:p>
        </p:txBody>
      </p:sp>
      <p:sp>
        <p:nvSpPr>
          <p:cNvPr id="118812" name="Text Box 28"/>
          <p:cNvSpPr txBox="1">
            <a:spLocks noChangeArrowheads="1"/>
          </p:cNvSpPr>
          <p:nvPr/>
        </p:nvSpPr>
        <p:spPr bwMode="auto">
          <a:xfrm>
            <a:off x="3581400" y="3184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133</a:t>
            </a:r>
          </a:p>
        </p:txBody>
      </p:sp>
      <p:sp>
        <p:nvSpPr>
          <p:cNvPr id="118813" name="Text Box 29"/>
          <p:cNvSpPr txBox="1">
            <a:spLocks noChangeArrowheads="1"/>
          </p:cNvSpPr>
          <p:nvPr/>
        </p:nvSpPr>
        <p:spPr bwMode="auto">
          <a:xfrm>
            <a:off x="3581400" y="4267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310</a:t>
            </a:r>
          </a:p>
        </p:txBody>
      </p:sp>
      <p:sp>
        <p:nvSpPr>
          <p:cNvPr id="118818" name="Text Box 34"/>
          <p:cNvSpPr txBox="1">
            <a:spLocks noChangeArrowheads="1"/>
          </p:cNvSpPr>
          <p:nvPr/>
        </p:nvSpPr>
        <p:spPr bwMode="auto">
          <a:xfrm>
            <a:off x="5943600" y="37338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Array of queues after the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Arial" charset="0"/>
              </a:rPr>
              <a:t>fourth</a:t>
            </a:r>
            <a:r>
              <a:rPr lang="en-US" sz="2000">
                <a:latin typeface="Arial" charset="0"/>
              </a:rPr>
              <a:t> pass</a:t>
            </a:r>
          </a:p>
        </p:txBody>
      </p:sp>
      <p:sp>
        <p:nvSpPr>
          <p:cNvPr id="118819" name="Text Box 35"/>
          <p:cNvSpPr txBox="1">
            <a:spLocks noChangeArrowheads="1"/>
          </p:cNvSpPr>
          <p:nvPr/>
        </p:nvSpPr>
        <p:spPr bwMode="auto">
          <a:xfrm>
            <a:off x="914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1030</a:t>
            </a:r>
          </a:p>
        </p:txBody>
      </p:sp>
      <p:sp>
        <p:nvSpPr>
          <p:cNvPr id="118820" name="Text Box 36"/>
          <p:cNvSpPr txBox="1">
            <a:spLocks noChangeArrowheads="1"/>
          </p:cNvSpPr>
          <p:nvPr/>
        </p:nvSpPr>
        <p:spPr bwMode="auto">
          <a:xfrm>
            <a:off x="6400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3100</a:t>
            </a:r>
          </a:p>
        </p:txBody>
      </p:sp>
      <p:sp>
        <p:nvSpPr>
          <p:cNvPr id="118821" name="Text Box 37"/>
          <p:cNvSpPr txBox="1">
            <a:spLocks noChangeArrowheads="1"/>
          </p:cNvSpPr>
          <p:nvPr/>
        </p:nvSpPr>
        <p:spPr bwMode="auto">
          <a:xfrm>
            <a:off x="45720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2310</a:t>
            </a:r>
          </a:p>
        </p:txBody>
      </p:sp>
      <p:sp>
        <p:nvSpPr>
          <p:cNvPr id="118822" name="Text Box 38"/>
          <p:cNvSpPr txBox="1">
            <a:spLocks noChangeArrowheads="1"/>
          </p:cNvSpPr>
          <p:nvPr/>
        </p:nvSpPr>
        <p:spPr bwMode="auto">
          <a:xfrm>
            <a:off x="36576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2222</a:t>
            </a:r>
          </a:p>
        </p:txBody>
      </p:sp>
      <p:sp>
        <p:nvSpPr>
          <p:cNvPr id="118823" name="Text Box 39"/>
          <p:cNvSpPr txBox="1">
            <a:spLocks noChangeArrowheads="1"/>
          </p:cNvSpPr>
          <p:nvPr/>
        </p:nvSpPr>
        <p:spPr bwMode="auto">
          <a:xfrm>
            <a:off x="27432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1322</a:t>
            </a:r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5486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3023</a:t>
            </a:r>
          </a:p>
        </p:txBody>
      </p:sp>
      <p:sp>
        <p:nvSpPr>
          <p:cNvPr id="118825" name="Text Box 41"/>
          <p:cNvSpPr txBox="1">
            <a:spLocks noChangeArrowheads="1"/>
          </p:cNvSpPr>
          <p:nvPr/>
        </p:nvSpPr>
        <p:spPr bwMode="auto">
          <a:xfrm>
            <a:off x="18288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1133</a:t>
            </a:r>
          </a:p>
        </p:txBody>
      </p:sp>
      <p:sp>
        <p:nvSpPr>
          <p:cNvPr id="118827" name="Line 43"/>
          <p:cNvSpPr>
            <a:spLocks noChangeShapeType="1"/>
          </p:cNvSpPr>
          <p:nvPr/>
        </p:nvSpPr>
        <p:spPr bwMode="auto">
          <a:xfrm>
            <a:off x="1524000" y="33369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29" name="Rectangle 45"/>
          <p:cNvSpPr>
            <a:spLocks noChangeArrowheads="1"/>
          </p:cNvSpPr>
          <p:nvPr/>
        </p:nvSpPr>
        <p:spPr bwMode="auto">
          <a:xfrm>
            <a:off x="1219200" y="4708525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34" name="Text Box 50"/>
          <p:cNvSpPr txBox="1">
            <a:spLocks noChangeArrowheads="1"/>
          </p:cNvSpPr>
          <p:nvPr/>
        </p:nvSpPr>
        <p:spPr bwMode="auto">
          <a:xfrm>
            <a:off x="1371600" y="3108325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.</a:t>
            </a:r>
          </a:p>
        </p:txBody>
      </p:sp>
      <p:sp>
        <p:nvSpPr>
          <p:cNvPr id="118835" name="Rectangle 51"/>
          <p:cNvSpPr>
            <a:spLocks noChangeArrowheads="1"/>
          </p:cNvSpPr>
          <p:nvPr/>
        </p:nvSpPr>
        <p:spPr bwMode="auto">
          <a:xfrm>
            <a:off x="1219200" y="4154488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36" name="Rectangle 52"/>
          <p:cNvSpPr>
            <a:spLocks noChangeArrowheads="1"/>
          </p:cNvSpPr>
          <p:nvPr/>
        </p:nvSpPr>
        <p:spPr bwMode="auto">
          <a:xfrm>
            <a:off x="1219200" y="360045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37" name="Rectangle 53"/>
          <p:cNvSpPr>
            <a:spLocks noChangeArrowheads="1"/>
          </p:cNvSpPr>
          <p:nvPr/>
        </p:nvSpPr>
        <p:spPr bwMode="auto">
          <a:xfrm>
            <a:off x="1219200" y="3048000"/>
            <a:ext cx="6096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38" name="Rectangle 54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39" name="Rectangle 55"/>
          <p:cNvSpPr>
            <a:spLocks noChangeArrowheads="1"/>
          </p:cNvSpPr>
          <p:nvPr/>
        </p:nvSpPr>
        <p:spPr bwMode="auto">
          <a:xfrm>
            <a:off x="19812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40" name="Rectangle 56"/>
          <p:cNvSpPr>
            <a:spLocks noChangeArrowheads="1"/>
          </p:cNvSpPr>
          <p:nvPr/>
        </p:nvSpPr>
        <p:spPr bwMode="auto">
          <a:xfrm>
            <a:off x="65532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41" name="Rectangle 57"/>
          <p:cNvSpPr>
            <a:spLocks noChangeArrowheads="1"/>
          </p:cNvSpPr>
          <p:nvPr/>
        </p:nvSpPr>
        <p:spPr bwMode="auto">
          <a:xfrm>
            <a:off x="56388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42" name="Rectangle 58"/>
          <p:cNvSpPr>
            <a:spLocks noChangeArrowheads="1"/>
          </p:cNvSpPr>
          <p:nvPr/>
        </p:nvSpPr>
        <p:spPr bwMode="auto">
          <a:xfrm>
            <a:off x="47244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43" name="Rectangle 59"/>
          <p:cNvSpPr>
            <a:spLocks noChangeArrowheads="1"/>
          </p:cNvSpPr>
          <p:nvPr/>
        </p:nvSpPr>
        <p:spPr bwMode="auto">
          <a:xfrm>
            <a:off x="38100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44" name="Rectangle 60"/>
          <p:cNvSpPr>
            <a:spLocks noChangeArrowheads="1"/>
          </p:cNvSpPr>
          <p:nvPr/>
        </p:nvSpPr>
        <p:spPr bwMode="auto">
          <a:xfrm>
            <a:off x="2895600" y="1752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45" name="Text Box 61"/>
          <p:cNvSpPr txBox="1">
            <a:spLocks noChangeArrowheads="1"/>
          </p:cNvSpPr>
          <p:nvPr/>
        </p:nvSpPr>
        <p:spPr bwMode="auto">
          <a:xfrm>
            <a:off x="20574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030</a:t>
            </a:r>
          </a:p>
        </p:txBody>
      </p:sp>
      <p:sp>
        <p:nvSpPr>
          <p:cNvPr id="118846" name="Text Box 62"/>
          <p:cNvSpPr txBox="1">
            <a:spLocks noChangeArrowheads="1"/>
          </p:cNvSpPr>
          <p:nvPr/>
        </p:nvSpPr>
        <p:spPr bwMode="auto">
          <a:xfrm>
            <a:off x="29718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100</a:t>
            </a:r>
          </a:p>
        </p:txBody>
      </p:sp>
      <p:sp>
        <p:nvSpPr>
          <p:cNvPr id="118847" name="Text Box 63"/>
          <p:cNvSpPr txBox="1">
            <a:spLocks noChangeArrowheads="1"/>
          </p:cNvSpPr>
          <p:nvPr/>
        </p:nvSpPr>
        <p:spPr bwMode="auto">
          <a:xfrm>
            <a:off x="57150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310</a:t>
            </a:r>
          </a:p>
        </p:txBody>
      </p:sp>
      <p:sp>
        <p:nvSpPr>
          <p:cNvPr id="118848" name="Text Box 64"/>
          <p:cNvSpPr txBox="1">
            <a:spLocks noChangeArrowheads="1"/>
          </p:cNvSpPr>
          <p:nvPr/>
        </p:nvSpPr>
        <p:spPr bwMode="auto">
          <a:xfrm>
            <a:off x="48006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222</a:t>
            </a:r>
          </a:p>
        </p:txBody>
      </p:sp>
      <p:sp>
        <p:nvSpPr>
          <p:cNvPr id="118849" name="Text Box 65"/>
          <p:cNvSpPr txBox="1">
            <a:spLocks noChangeArrowheads="1"/>
          </p:cNvSpPr>
          <p:nvPr/>
        </p:nvSpPr>
        <p:spPr bwMode="auto">
          <a:xfrm>
            <a:off x="66294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322</a:t>
            </a:r>
          </a:p>
        </p:txBody>
      </p:sp>
      <p:sp>
        <p:nvSpPr>
          <p:cNvPr id="118850" name="Text Box 66"/>
          <p:cNvSpPr txBox="1">
            <a:spLocks noChangeArrowheads="1"/>
          </p:cNvSpPr>
          <p:nvPr/>
        </p:nvSpPr>
        <p:spPr bwMode="auto">
          <a:xfrm>
            <a:off x="11430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023</a:t>
            </a:r>
          </a:p>
        </p:txBody>
      </p:sp>
      <p:sp>
        <p:nvSpPr>
          <p:cNvPr id="118851" name="Text Box 67"/>
          <p:cNvSpPr txBox="1">
            <a:spLocks noChangeArrowheads="1"/>
          </p:cNvSpPr>
          <p:nvPr/>
        </p:nvSpPr>
        <p:spPr bwMode="auto">
          <a:xfrm>
            <a:off x="3886200" y="1752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133</a:t>
            </a:r>
          </a:p>
        </p:txBody>
      </p:sp>
      <p:sp>
        <p:nvSpPr>
          <p:cNvPr id="118853" name="Text Box 69"/>
          <p:cNvSpPr txBox="1">
            <a:spLocks noChangeArrowheads="1"/>
          </p:cNvSpPr>
          <p:nvPr/>
        </p:nvSpPr>
        <p:spPr bwMode="auto">
          <a:xfrm>
            <a:off x="838200" y="316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8854" name="Text Box 70"/>
          <p:cNvSpPr txBox="1">
            <a:spLocks noChangeArrowheads="1"/>
          </p:cNvSpPr>
          <p:nvPr/>
        </p:nvSpPr>
        <p:spPr bwMode="auto">
          <a:xfrm>
            <a:off x="838200" y="3711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118855" name="Text Box 71"/>
          <p:cNvSpPr txBox="1">
            <a:spLocks noChangeArrowheads="1"/>
          </p:cNvSpPr>
          <p:nvPr/>
        </p:nvSpPr>
        <p:spPr bwMode="auto">
          <a:xfrm>
            <a:off x="838200" y="42560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18856" name="Text Box 72"/>
          <p:cNvSpPr txBox="1">
            <a:spLocks noChangeArrowheads="1"/>
          </p:cNvSpPr>
          <p:nvPr/>
        </p:nvSpPr>
        <p:spPr bwMode="auto">
          <a:xfrm>
            <a:off x="838200" y="4800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8857" name="Text Box 73"/>
          <p:cNvSpPr txBox="1">
            <a:spLocks noChangeArrowheads="1"/>
          </p:cNvSpPr>
          <p:nvPr/>
        </p:nvSpPr>
        <p:spPr bwMode="auto">
          <a:xfrm>
            <a:off x="228600" y="22098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Arial" charset="0"/>
              </a:rPr>
              <a:t>First</a:t>
            </a:r>
            <a:r>
              <a:rPr lang="en-US" sz="2000">
                <a:latin typeface="Arial" charset="0"/>
              </a:rPr>
              <a:t> pass: while the queue above is not empty, dequeue an item and add it 	    into one of the queues below based on the item’s first digit</a:t>
            </a:r>
          </a:p>
        </p:txBody>
      </p:sp>
      <p:sp>
        <p:nvSpPr>
          <p:cNvPr id="118858" name="Text Box 74"/>
          <p:cNvSpPr txBox="1">
            <a:spLocks noChangeArrowheads="1"/>
          </p:cNvSpPr>
          <p:nvPr/>
        </p:nvSpPr>
        <p:spPr bwMode="auto">
          <a:xfrm>
            <a:off x="304800" y="54864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Then, items are moved back to the original queue (first all items from the top queue, then from the 2</a:t>
            </a:r>
            <a:r>
              <a:rPr lang="en-US" sz="2000" baseline="30000">
                <a:latin typeface="Arial" charset="0"/>
              </a:rPr>
              <a:t>nd</a:t>
            </a:r>
            <a:r>
              <a:rPr lang="en-US" sz="2000">
                <a:latin typeface="Arial" charset="0"/>
              </a:rPr>
              <a:t>, 3</a:t>
            </a:r>
            <a:r>
              <a:rPr lang="en-US" sz="2000" baseline="30000">
                <a:latin typeface="Arial" charset="0"/>
              </a:rPr>
              <a:t>rd</a:t>
            </a:r>
            <a:r>
              <a:rPr lang="en-US" sz="2000">
                <a:latin typeface="Arial" charset="0"/>
              </a:rPr>
              <a:t>, and the bottom one):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NOW IN ORDER</a:t>
            </a: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82</a:t>
            </a:fld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Radix Sort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We’ll count the total number of enqueue and dequeue operations</a:t>
            </a:r>
          </a:p>
          <a:p>
            <a:pPr>
              <a:lnSpc>
                <a:spcPct val="90000"/>
              </a:lnSpc>
            </a:pPr>
            <a:r>
              <a:rPr lang="en-US"/>
              <a:t>Each time through the outer </a:t>
            </a:r>
            <a:r>
              <a:rPr lang="en-US" i="1">
                <a:solidFill>
                  <a:schemeClr val="accent2"/>
                </a:solidFill>
              </a:rPr>
              <a:t>for</a:t>
            </a:r>
            <a:r>
              <a:rPr lang="en-US"/>
              <a:t> loop:</a:t>
            </a:r>
          </a:p>
          <a:p>
            <a:pPr lvl="1">
              <a:lnSpc>
                <a:spcPct val="90000"/>
              </a:lnSpc>
            </a:pPr>
            <a:r>
              <a:rPr lang="en-US"/>
              <a:t>In the </a:t>
            </a:r>
            <a:r>
              <a:rPr lang="en-US" i="1">
                <a:solidFill>
                  <a:schemeClr val="accent2"/>
                </a:solidFill>
              </a:rPr>
              <a:t>while</a:t>
            </a:r>
            <a:r>
              <a:rPr lang="en-US"/>
              <a:t> loop: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elements are dequeued from </a:t>
            </a:r>
            <a:r>
              <a:rPr lang="en-US">
                <a:solidFill>
                  <a:schemeClr val="accent2"/>
                </a:solidFill>
              </a:rPr>
              <a:t>q</a:t>
            </a:r>
            <a:r>
              <a:rPr lang="en-US"/>
              <a:t> and enqueued somewhere in </a:t>
            </a:r>
            <a:r>
              <a:rPr lang="en-US">
                <a:solidFill>
                  <a:schemeClr val="accent2"/>
                </a:solidFill>
              </a:rPr>
              <a:t>arr</a:t>
            </a:r>
            <a:r>
              <a:rPr lang="en-US"/>
              <a:t>: </a:t>
            </a:r>
            <a:r>
              <a:rPr lang="en-US">
                <a:solidFill>
                  <a:schemeClr val="accent2"/>
                </a:solidFill>
              </a:rPr>
              <a:t>2*n</a:t>
            </a:r>
            <a:r>
              <a:rPr lang="en-US"/>
              <a:t> operations</a:t>
            </a:r>
          </a:p>
          <a:p>
            <a:pPr lvl="1">
              <a:lnSpc>
                <a:spcPct val="90000"/>
              </a:lnSpc>
            </a:pPr>
            <a:r>
              <a:rPr lang="en-US"/>
              <a:t>In the inner </a:t>
            </a:r>
            <a:r>
              <a:rPr lang="en-US" i="1">
                <a:solidFill>
                  <a:schemeClr val="accent2"/>
                </a:solidFill>
              </a:rPr>
              <a:t>for</a:t>
            </a:r>
            <a:r>
              <a:rPr lang="en-US"/>
              <a:t> loop: a total of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elements are dequeued from queues in </a:t>
            </a:r>
            <a:r>
              <a:rPr lang="en-US">
                <a:solidFill>
                  <a:schemeClr val="accent2"/>
                </a:solidFill>
              </a:rPr>
              <a:t>arr</a:t>
            </a:r>
            <a:r>
              <a:rPr lang="en-US"/>
              <a:t> and enqueued in </a:t>
            </a:r>
            <a:r>
              <a:rPr lang="en-US">
                <a:solidFill>
                  <a:schemeClr val="accent2"/>
                </a:solidFill>
              </a:rPr>
              <a:t>q</a:t>
            </a:r>
            <a:r>
              <a:rPr lang="en-US"/>
              <a:t>: </a:t>
            </a:r>
            <a:r>
              <a:rPr lang="en-US">
                <a:solidFill>
                  <a:schemeClr val="accent2"/>
                </a:solidFill>
              </a:rPr>
              <a:t>2*n</a:t>
            </a:r>
            <a:r>
              <a:rPr lang="en-US"/>
              <a:t>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83</a:t>
            </a:fld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Radix Sort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So, we perform </a:t>
            </a:r>
            <a:r>
              <a:rPr lang="en-US" sz="2800">
                <a:solidFill>
                  <a:schemeClr val="accent2"/>
                </a:solidFill>
              </a:rPr>
              <a:t>4*n</a:t>
            </a:r>
            <a:r>
              <a:rPr lang="en-US" sz="2800"/>
              <a:t> enqueue and dequeue operations each time through the outer loop</a:t>
            </a:r>
          </a:p>
          <a:p>
            <a:pPr>
              <a:lnSpc>
                <a:spcPct val="90000"/>
              </a:lnSpc>
            </a:pPr>
            <a:r>
              <a:rPr lang="en-US" sz="2800"/>
              <a:t>Outer for loop is executed </a:t>
            </a:r>
            <a:r>
              <a:rPr lang="en-US" sz="2800">
                <a:solidFill>
                  <a:schemeClr val="accent2"/>
                </a:solidFill>
              </a:rPr>
              <a:t>k</a:t>
            </a:r>
            <a:r>
              <a:rPr lang="en-US" sz="2800"/>
              <a:t> times, so we have </a:t>
            </a:r>
            <a:r>
              <a:rPr lang="en-US" sz="2800">
                <a:solidFill>
                  <a:schemeClr val="accent2"/>
                </a:solidFill>
              </a:rPr>
              <a:t>4*k*n</a:t>
            </a:r>
            <a:r>
              <a:rPr lang="en-US" sz="2800"/>
              <a:t> enqueue and dequeue operations altogether</a:t>
            </a:r>
          </a:p>
          <a:p>
            <a:pPr>
              <a:lnSpc>
                <a:spcPct val="90000"/>
              </a:lnSpc>
            </a:pPr>
            <a:r>
              <a:rPr lang="en-US" sz="2800"/>
              <a:t>But </a:t>
            </a:r>
            <a:r>
              <a:rPr lang="en-US" sz="2800">
                <a:solidFill>
                  <a:schemeClr val="accent2"/>
                </a:solidFill>
              </a:rPr>
              <a:t>k</a:t>
            </a:r>
            <a:r>
              <a:rPr lang="en-US" sz="2800"/>
              <a:t> is a constant, so the time complexity for radix sort is </a:t>
            </a:r>
            <a:r>
              <a:rPr lang="en-US" sz="2800">
                <a:solidFill>
                  <a:schemeClr val="accent2"/>
                </a:solidFill>
              </a:rPr>
              <a:t>O(n)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/>
              <a:t>COMMENT: If the maximum number of digits in each number </a:t>
            </a:r>
            <a:r>
              <a:rPr lang="en-US" sz="2400">
                <a:solidFill>
                  <a:schemeClr val="accent2"/>
                </a:solidFill>
              </a:rPr>
              <a:t>k</a:t>
            </a:r>
            <a:r>
              <a:rPr lang="en-US" sz="2400"/>
              <a:t> is considered as a parameter describing problem input, then complexity can be written in general as</a:t>
            </a:r>
            <a:r>
              <a:rPr lang="en-US" sz="2400">
                <a:solidFill>
                  <a:schemeClr val="accent2"/>
                </a:solidFill>
              </a:rPr>
              <a:t> O(n*k) </a:t>
            </a:r>
            <a:r>
              <a:rPr lang="en-US" sz="2400"/>
              <a:t>or</a:t>
            </a:r>
            <a:r>
              <a:rPr lang="en-US" sz="2400">
                <a:solidFill>
                  <a:schemeClr val="accent2"/>
                </a:solidFill>
              </a:rPr>
              <a:t> O(n*log(max_val))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84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simplify analysis, we sometimes ignore work that takes a </a:t>
            </a:r>
            <a:r>
              <a:rPr lang="en-US" i="1">
                <a:solidFill>
                  <a:schemeClr val="accent2"/>
                </a:solidFill>
              </a:rPr>
              <a:t>constant</a:t>
            </a:r>
            <a:r>
              <a:rPr lang="en-US"/>
              <a:t> amount of time, independent of the problem input size</a:t>
            </a:r>
          </a:p>
          <a:p>
            <a:r>
              <a:rPr lang="en-US"/>
              <a:t>When comparing two algorithms that perform the same task, we often just concentrate on the </a:t>
            </a:r>
            <a:r>
              <a:rPr lang="en-US" i="1">
                <a:solidFill>
                  <a:schemeClr val="accent2"/>
                </a:solidFill>
              </a:rPr>
              <a:t>differences</a:t>
            </a:r>
            <a:r>
              <a:rPr lang="en-US"/>
              <a:t> between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37aTemplate">
  <a:themeElements>
    <a:clrScheme name="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FFCC99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B90000"/>
      </a:accent6>
      <a:hlink>
        <a:srgbClr val="FF3300"/>
      </a:hlink>
      <a:folHlink>
        <a:srgbClr val="CC6600"/>
      </a:folHlink>
    </a:clrScheme>
    <a:fontScheme name="037a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37a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7a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7a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7a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7a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7a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7a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Y:\Users\doug\37a05\037notes05\037aTemplate.pot</Template>
  <TotalTime>6585</TotalTime>
  <Words>5714</Words>
  <Application>Microsoft Office PowerPoint</Application>
  <PresentationFormat>On-screen Show (4:3)</PresentationFormat>
  <Paragraphs>729</Paragraphs>
  <Slides>84</Slides>
  <Notes>1</Notes>
  <HiddenSlides>11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9" baseType="lpstr">
      <vt:lpstr>Arial</vt:lpstr>
      <vt:lpstr>Arial Narrow</vt:lpstr>
      <vt:lpstr>Myriad Pro Light</vt:lpstr>
      <vt:lpstr>Times New Roman</vt:lpstr>
      <vt:lpstr>037aTemplate</vt:lpstr>
      <vt:lpstr>Analysis of Algorithms</vt:lpstr>
      <vt:lpstr>Overview</vt:lpstr>
      <vt:lpstr>Related materials</vt:lpstr>
      <vt:lpstr>Analysis of Algorithms</vt:lpstr>
      <vt:lpstr>Time Complexity</vt:lpstr>
      <vt:lpstr>Time Complexity</vt:lpstr>
      <vt:lpstr>Time Complexity</vt:lpstr>
      <vt:lpstr>Time Complexity</vt:lpstr>
      <vt:lpstr>Time Complexity</vt:lpstr>
      <vt:lpstr>Time Complexity</vt:lpstr>
      <vt:lpstr>Example: Polynomial Evaluation</vt:lpstr>
      <vt:lpstr>Example: Polynomial Evaluation</vt:lpstr>
      <vt:lpstr>Example: Polynomial Evaluation</vt:lpstr>
      <vt:lpstr>Example: Polynomial Evaluation</vt:lpstr>
      <vt:lpstr>Example: Polynomial Evaluation</vt:lpstr>
      <vt:lpstr>Example: Polynomial Evaluation</vt:lpstr>
      <vt:lpstr>Example: Polynomial Evaluation</vt:lpstr>
      <vt:lpstr>Example: Polynomial Evaluation</vt:lpstr>
      <vt:lpstr>Sum of First n Natural Numbers</vt:lpstr>
      <vt:lpstr>Big-O Notation</vt:lpstr>
      <vt:lpstr>Big-O Notation</vt:lpstr>
      <vt:lpstr>Big-O Notation</vt:lpstr>
      <vt:lpstr>Worst Case vs. Average Case</vt:lpstr>
      <vt:lpstr>Big-O Analysis in General</vt:lpstr>
      <vt:lpstr>Big-O Analysis in General</vt:lpstr>
      <vt:lpstr>Big-O Analysis in General</vt:lpstr>
      <vt:lpstr>Order-of-Magnitude Analysis and Big O Notation</vt:lpstr>
      <vt:lpstr>Order-of-Magnitude Analysis and Big O Notation</vt:lpstr>
      <vt:lpstr>Big-O Analysis in General</vt:lpstr>
      <vt:lpstr>Big-O Analysis in General</vt:lpstr>
      <vt:lpstr>Intractable problems</vt:lpstr>
      <vt:lpstr>PowerPoint Presentation</vt:lpstr>
      <vt:lpstr>Constant Time Complexity</vt:lpstr>
      <vt:lpstr>Time Complexities for Data Structure Operations</vt:lpstr>
      <vt:lpstr>Time Complexities for Array Operations</vt:lpstr>
      <vt:lpstr>Time Complexities for Array-Based List Operations</vt:lpstr>
      <vt:lpstr>Time Complexities for Array-Based List Operations</vt:lpstr>
      <vt:lpstr>Time Complexities for Array-Based List Operations</vt:lpstr>
      <vt:lpstr>Time Complexities for Linked List Operations</vt:lpstr>
      <vt:lpstr>Time Complexities for Linked List Operations</vt:lpstr>
      <vt:lpstr>Time Complexities for Linked List Operations </vt:lpstr>
      <vt:lpstr>Time Complexities for Stack Operations</vt:lpstr>
      <vt:lpstr>Time Complexities for Stack Operations</vt:lpstr>
      <vt:lpstr>Time Complexities for Queue Operations</vt:lpstr>
      <vt:lpstr>Time Complexities for Queue Operations</vt:lpstr>
      <vt:lpstr>Time Complexities for Queue Operations</vt:lpstr>
      <vt:lpstr>Time Complexities for OrderedList Operations</vt:lpstr>
      <vt:lpstr>Basic Search Algorithms and  their Complexity Analysis</vt:lpstr>
      <vt:lpstr>Linear Search: Example 1 </vt:lpstr>
      <vt:lpstr>Analysis of Linear Search</vt:lpstr>
      <vt:lpstr>Analysis of Linear Search</vt:lpstr>
      <vt:lpstr>Analysis of Linear Search</vt:lpstr>
      <vt:lpstr>Analysis of Linear Search</vt:lpstr>
      <vt:lpstr>Linear Search for LinkedList</vt:lpstr>
      <vt:lpstr> Binary Search  (on sorted arrays)</vt:lpstr>
      <vt:lpstr>Example: Binary Search For  Ordered List</vt:lpstr>
      <vt:lpstr>Analysis of Binary Search</vt:lpstr>
      <vt:lpstr>Analysis of Binary Search</vt:lpstr>
      <vt:lpstr>Analysis of Binary Search</vt:lpstr>
      <vt:lpstr>Analysis of Binary Search</vt:lpstr>
      <vt:lpstr>Analysis of Binary Search</vt:lpstr>
      <vt:lpstr>Binary vs. Liner Search</vt:lpstr>
      <vt:lpstr>Basic Sorting Algorithms and  their Complexity Analysis</vt:lpstr>
      <vt:lpstr>Analysis: Selection Sort Algorithm</vt:lpstr>
      <vt:lpstr>Analysis: Selection Sort Algorithm</vt:lpstr>
      <vt:lpstr>Analysis: Selection Sort Algorithm</vt:lpstr>
      <vt:lpstr>Selection Sort for  (array-based) List</vt:lpstr>
      <vt:lpstr>Analysis: Selection Sort Algorithm</vt:lpstr>
      <vt:lpstr>Analysis: Selection Sort Algorithm</vt:lpstr>
      <vt:lpstr>Analysis: Selection Sort Algorithm</vt:lpstr>
      <vt:lpstr>Analysis: Selection Sort Algorithm</vt:lpstr>
      <vt:lpstr>Analysis: Selection Sort Algorithm</vt:lpstr>
      <vt:lpstr>Analysis: Selection Sort Algorithm</vt:lpstr>
      <vt:lpstr>Radix Sort</vt:lpstr>
      <vt:lpstr>Radix Sort Algorithm</vt:lpstr>
      <vt:lpstr>Radix Sort Algorithm</vt:lpstr>
      <vt:lpstr>Algorithm: Radix Sort</vt:lpstr>
      <vt:lpstr>Radix Sort Example</vt:lpstr>
      <vt:lpstr>Radix Sort Example</vt:lpstr>
      <vt:lpstr>Radix Sort Example</vt:lpstr>
      <vt:lpstr>Radix Sort Example</vt:lpstr>
      <vt:lpstr>Radix Sort Example</vt:lpstr>
      <vt:lpstr>Analysis: Radix Sort</vt:lpstr>
      <vt:lpstr>Analysis: Radix Sort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Complexity Analysis</dc:title>
  <dc:creator>doug</dc:creator>
  <cp:lastModifiedBy>Spiegel, Daniel</cp:lastModifiedBy>
  <cp:revision>217</cp:revision>
  <dcterms:created xsi:type="dcterms:W3CDTF">2005-10-26T17:43:27Z</dcterms:created>
  <dcterms:modified xsi:type="dcterms:W3CDTF">2019-10-10T17:47:20Z</dcterms:modified>
</cp:coreProperties>
</file>