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3" r:id="rId4"/>
  </p:sldMasterIdLst>
  <p:notesMasterIdLst>
    <p:notesMasterId r:id="rId59"/>
  </p:notesMasterIdLst>
  <p:sldIdLst>
    <p:sldId id="335" r:id="rId5"/>
    <p:sldId id="370" r:id="rId6"/>
    <p:sldId id="397" r:id="rId7"/>
    <p:sldId id="289" r:id="rId8"/>
    <p:sldId id="290" r:id="rId9"/>
    <p:sldId id="256" r:id="rId10"/>
    <p:sldId id="260" r:id="rId11"/>
    <p:sldId id="371" r:id="rId12"/>
    <p:sldId id="292" r:id="rId13"/>
    <p:sldId id="372" r:id="rId14"/>
    <p:sldId id="373" r:id="rId15"/>
    <p:sldId id="374" r:id="rId16"/>
    <p:sldId id="375" r:id="rId17"/>
    <p:sldId id="387" r:id="rId18"/>
    <p:sldId id="376" r:id="rId19"/>
    <p:sldId id="377" r:id="rId20"/>
    <p:sldId id="388" r:id="rId21"/>
    <p:sldId id="295" r:id="rId22"/>
    <p:sldId id="296" r:id="rId23"/>
    <p:sldId id="297" r:id="rId24"/>
    <p:sldId id="298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09" r:id="rId36"/>
    <p:sldId id="310" r:id="rId37"/>
    <p:sldId id="378" r:id="rId38"/>
    <p:sldId id="379" r:id="rId39"/>
    <p:sldId id="385" r:id="rId40"/>
    <p:sldId id="381" r:id="rId41"/>
    <p:sldId id="382" r:id="rId42"/>
    <p:sldId id="325" r:id="rId43"/>
    <p:sldId id="326" r:id="rId44"/>
    <p:sldId id="327" r:id="rId45"/>
    <p:sldId id="383" r:id="rId46"/>
    <p:sldId id="384" r:id="rId47"/>
    <p:sldId id="386" r:id="rId48"/>
    <p:sldId id="389" r:id="rId49"/>
    <p:sldId id="328" r:id="rId50"/>
    <p:sldId id="390" r:id="rId51"/>
    <p:sldId id="391" r:id="rId52"/>
    <p:sldId id="393" r:id="rId53"/>
    <p:sldId id="394" r:id="rId54"/>
    <p:sldId id="395" r:id="rId55"/>
    <p:sldId id="396" r:id="rId56"/>
    <p:sldId id="366" r:id="rId57"/>
    <p:sldId id="334" r:id="rId5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ABDDD3-F318-40C2-840E-31224511305C}" v="35" dt="2021-10-07T18:27:30.5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5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iegel, Daniel" userId="36ab9988-4599-4de5-b991-26629f02c7d1" providerId="ADAL" clId="{99ABDDD3-F318-40C2-840E-31224511305C}"/>
    <pc:docChg chg="modSld">
      <pc:chgData name="Spiegel, Daniel" userId="36ab9988-4599-4de5-b991-26629f02c7d1" providerId="ADAL" clId="{99ABDDD3-F318-40C2-840E-31224511305C}" dt="2021-10-07T18:27:30.583" v="34" actId="20577"/>
      <pc:docMkLst>
        <pc:docMk/>
      </pc:docMkLst>
      <pc:sldChg chg="modSp mod">
        <pc:chgData name="Spiegel, Daniel" userId="36ab9988-4599-4de5-b991-26629f02c7d1" providerId="ADAL" clId="{99ABDDD3-F318-40C2-840E-31224511305C}" dt="2021-10-07T18:27:30.583" v="34" actId="20577"/>
        <pc:sldMkLst>
          <pc:docMk/>
          <pc:sldMk cId="0" sldId="335"/>
        </pc:sldMkLst>
        <pc:spChg chg="mod">
          <ac:chgData name="Spiegel, Daniel" userId="36ab9988-4599-4de5-b991-26629f02c7d1" providerId="ADAL" clId="{99ABDDD3-F318-40C2-840E-31224511305C}" dt="2021-10-07T18:27:30.583" v="34" actId="20577"/>
          <ac:spMkLst>
            <pc:docMk/>
            <pc:sldMk cId="0" sldId="335"/>
            <ac:spMk id="819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84245-4571-4C90-8BD5-DFDBDCB8E868}" type="datetimeFigureOut">
              <a:rPr lang="en-US" smtClean="0"/>
              <a:pPr/>
              <a:t>10/24/2021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485A2-FA6A-46DD-B3E5-15C95E45F6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2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0320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 b="1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572000"/>
            <a:ext cx="4311117" cy="112851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>
                <a:solidFill>
                  <a:schemeClr val="tx1"/>
                </a:solidFill>
                <a:latin typeface="Calibri"/>
                <a:ea typeface="Calibri Bold" charset="0"/>
                <a:cs typeface="Calibri"/>
                <a:sym typeface="Calibri Bold" charset="0"/>
              </a:rPr>
              <a:t>Instructors:</a:t>
            </a:r>
            <a:r>
              <a:rPr lang="en-US" sz="2000" b="1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Randal E. Bryant and David R. </a:t>
            </a:r>
            <a:r>
              <a:rPr lang="en-US" sz="2000" err="1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O’Hallaron</a:t>
            </a:r>
            <a:endParaRPr lang="en-US" sz="2000">
              <a:solidFill>
                <a:schemeClr val="tx1"/>
              </a:solidFill>
              <a:latin typeface="Calibri"/>
              <a:ea typeface="Calibri" charset="0"/>
              <a:cs typeface="Calibri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Updated for </a:t>
            </a:r>
            <a:r>
              <a:rPr lang="en-US" sz="2000" err="1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CSc</a:t>
            </a:r>
            <a:r>
              <a:rPr lang="en-US" sz="2000">
                <a:solidFill>
                  <a:schemeClr val="tx1"/>
                </a:solidFill>
                <a:latin typeface="Calibri"/>
                <a:ea typeface="Calibri" charset="0"/>
                <a:cs typeface="Calibri"/>
                <a:sym typeface="Calibri" charset="0"/>
              </a:rPr>
              <a:t> 235 by Dr. Spiegel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8356600" cy="25908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Subprograms</a:t>
            </a:r>
            <a:br>
              <a:rPr lang="en-US" b="1" dirty="0"/>
            </a:br>
            <a:br>
              <a:rPr lang="en-US" b="1" dirty="0"/>
            </a:br>
            <a:endParaRPr lang="en-US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Flow Example #1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0x400544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/>
              <a:t>•</a:t>
            </a:r>
          </a:p>
          <a:p>
            <a:r>
              <a:rPr lang="en-US" sz="2400"/>
              <a:t>•</a:t>
            </a:r>
          </a:p>
          <a:p>
            <a:r>
              <a:rPr lang="en-US" sz="240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572000" y="2362200"/>
            <a:ext cx="1676400" cy="13335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47516962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Flow Example #2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0x400550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/>
              <a:t>•</a:t>
            </a:r>
          </a:p>
          <a:p>
            <a:r>
              <a:rPr lang="en-US" sz="2400"/>
              <a:t>•</a:t>
            </a:r>
          </a:p>
          <a:p>
            <a:r>
              <a:rPr lang="en-US" sz="240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4038600" y="3695700"/>
            <a:ext cx="2209800" cy="723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4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7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1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9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430417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Flow Example #3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0x400557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0x118</a:t>
            </a:r>
          </a:p>
        </p:txBody>
      </p:sp>
      <p:sp>
        <p:nvSpPr>
          <p:cNvPr id="17" name="Rectangle 14"/>
          <p:cNvSpPr>
            <a:spLocks/>
          </p:cNvSpPr>
          <p:nvPr/>
        </p:nvSpPr>
        <p:spPr bwMode="auto">
          <a:xfrm>
            <a:off x="6248400" y="2286000"/>
            <a:ext cx="13462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/>
              <a:t>•</a:t>
            </a:r>
          </a:p>
          <a:p>
            <a:r>
              <a:rPr lang="en-US" sz="2400"/>
              <a:t>•</a:t>
            </a:r>
          </a:p>
          <a:p>
            <a:r>
              <a:rPr lang="en-US" sz="240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438400"/>
            <a:ext cx="1676400" cy="685800"/>
          </a:xfrm>
          <a:prstGeom prst="arc">
            <a:avLst>
              <a:gd name="adj1" fmla="val 17108922"/>
              <a:gd name="adj2" fmla="val 4394693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>
            <a:off x="2362200" y="3695700"/>
            <a:ext cx="3886200" cy="15621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114800" y="2514600"/>
            <a:ext cx="21336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1" name="Group 20"/>
          <p:cNvGrpSpPr/>
          <p:nvPr/>
        </p:nvGrpSpPr>
        <p:grpSpPr>
          <a:xfrm>
            <a:off x="5334000" y="1143000"/>
            <a:ext cx="776287" cy="2743200"/>
            <a:chOff x="5334000" y="1143000"/>
            <a:chExt cx="776287" cy="2743200"/>
          </a:xfrm>
        </p:grpSpPr>
        <p:sp>
          <p:nvSpPr>
            <p:cNvPr id="23" name="Rectangle 3"/>
            <p:cNvSpPr>
              <a:spLocks/>
            </p:cNvSpPr>
            <p:nvPr/>
          </p:nvSpPr>
          <p:spPr bwMode="auto">
            <a:xfrm>
              <a:off x="5472112" y="28956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10"/>
            <p:cNvSpPr>
              <a:spLocks/>
            </p:cNvSpPr>
            <p:nvPr/>
          </p:nvSpPr>
          <p:spPr bwMode="auto">
            <a:xfrm>
              <a:off x="5334000" y="1905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0x120</a:t>
              </a:r>
            </a:p>
          </p:txBody>
        </p:sp>
        <p:sp>
          <p:nvSpPr>
            <p:cNvPr id="25" name="Rectangle 11"/>
            <p:cNvSpPr>
              <a:spLocks/>
            </p:cNvSpPr>
            <p:nvPr/>
          </p:nvSpPr>
          <p:spPr bwMode="auto">
            <a:xfrm>
              <a:off x="5334000" y="1524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0x128</a:t>
              </a:r>
            </a:p>
          </p:txBody>
        </p:sp>
        <p:sp>
          <p:nvSpPr>
            <p:cNvPr id="26" name="Rectangle 12"/>
            <p:cNvSpPr>
              <a:spLocks/>
            </p:cNvSpPr>
            <p:nvPr/>
          </p:nvSpPr>
          <p:spPr bwMode="auto">
            <a:xfrm>
              <a:off x="5334000" y="1143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0x130</a:t>
              </a:r>
            </a:p>
          </p:txBody>
        </p:sp>
        <p:sp>
          <p:nvSpPr>
            <p:cNvPr id="27" name="Rectangle 11"/>
            <p:cNvSpPr>
              <a:spLocks/>
            </p:cNvSpPr>
            <p:nvPr/>
          </p:nvSpPr>
          <p:spPr bwMode="auto">
            <a:xfrm>
              <a:off x="5334000" y="2286000"/>
              <a:ext cx="776287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0x118</a:t>
              </a:r>
            </a:p>
          </p:txBody>
        </p:sp>
        <p:sp>
          <p:nvSpPr>
            <p:cNvPr id="28" name="Rectangle 4"/>
            <p:cNvSpPr>
              <a:spLocks/>
            </p:cNvSpPr>
            <p:nvPr/>
          </p:nvSpPr>
          <p:spPr bwMode="auto">
            <a:xfrm>
              <a:off x="5472112" y="3505200"/>
              <a:ext cx="638175" cy="3810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 anchor="ctr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%rip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313769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Flow Example #4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8600" y="3962400"/>
            <a:ext cx="44958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  <a:endParaRPr lang="ro-RO" sz="180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28600" y="1295400"/>
            <a:ext cx="4495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</p:txBody>
      </p:sp>
      <p:sp>
        <p:nvSpPr>
          <p:cNvPr id="11" name="Rectangle 8"/>
          <p:cNvSpPr>
            <a:spLocks/>
          </p:cNvSpPr>
          <p:nvPr/>
        </p:nvSpPr>
        <p:spPr bwMode="auto">
          <a:xfrm>
            <a:off x="6248400" y="3505200"/>
            <a:ext cx="1346200" cy="381000"/>
          </a:xfrm>
          <a:prstGeom prst="rect">
            <a:avLst/>
          </a:prstGeom>
          <a:solidFill>
            <a:srgbClr val="FFCCCC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0x400549</a:t>
            </a:r>
          </a:p>
        </p:txBody>
      </p:sp>
      <p:sp>
        <p:nvSpPr>
          <p:cNvPr id="12" name="Rectangle 9"/>
          <p:cNvSpPr>
            <a:spLocks/>
          </p:cNvSpPr>
          <p:nvPr/>
        </p:nvSpPr>
        <p:spPr bwMode="auto">
          <a:xfrm>
            <a:off x="6248400" y="28956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248400" y="381000"/>
            <a:ext cx="1346200" cy="1905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/>
              <a:t>•</a:t>
            </a:r>
          </a:p>
          <a:p>
            <a:r>
              <a:rPr lang="en-US" sz="2400"/>
              <a:t>•</a:t>
            </a:r>
          </a:p>
          <a:p>
            <a:r>
              <a:rPr lang="en-US" sz="2400"/>
              <a:t>•</a:t>
            </a:r>
          </a:p>
        </p:txBody>
      </p:sp>
      <p:sp>
        <p:nvSpPr>
          <p:cNvPr id="20" name="Arc 19"/>
          <p:cNvSpPr/>
          <p:nvPr/>
        </p:nvSpPr>
        <p:spPr bwMode="auto">
          <a:xfrm flipV="1">
            <a:off x="6629400" y="2133600"/>
            <a:ext cx="1676400" cy="990600"/>
          </a:xfrm>
          <a:prstGeom prst="arc">
            <a:avLst>
              <a:gd name="adj1" fmla="val 17108922"/>
              <a:gd name="adj2" fmla="val 4768750"/>
            </a:avLst>
          </a:prstGeom>
          <a:noFill/>
          <a:ln w="254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cxnSp>
        <p:nvCxnSpPr>
          <p:cNvPr id="22" name="Straight Arrow Connector 21"/>
          <p:cNvCxnSpPr>
            <a:stCxn id="11" idx="1"/>
          </p:cNvCxnSpPr>
          <p:nvPr/>
        </p:nvCxnSpPr>
        <p:spPr bwMode="auto">
          <a:xfrm flipH="1" flipV="1">
            <a:off x="4114800" y="2590800"/>
            <a:ext cx="2133600" cy="11049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3"/>
          <p:cNvSpPr>
            <a:spLocks/>
          </p:cNvSpPr>
          <p:nvPr/>
        </p:nvSpPr>
        <p:spPr bwMode="auto">
          <a:xfrm>
            <a:off x="5472112" y="28956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3" name="Rectangle 10"/>
          <p:cNvSpPr>
            <a:spLocks/>
          </p:cNvSpPr>
          <p:nvPr/>
        </p:nvSpPr>
        <p:spPr bwMode="auto">
          <a:xfrm>
            <a:off x="5334000" y="1905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0x120</a:t>
            </a: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5334000" y="1524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0x128</a:t>
            </a:r>
          </a:p>
        </p:txBody>
      </p:sp>
      <p:sp>
        <p:nvSpPr>
          <p:cNvPr id="25" name="Rectangle 12"/>
          <p:cNvSpPr>
            <a:spLocks/>
          </p:cNvSpPr>
          <p:nvPr/>
        </p:nvSpPr>
        <p:spPr bwMode="auto">
          <a:xfrm>
            <a:off x="5334000" y="1143000"/>
            <a:ext cx="776287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0x130</a:t>
            </a:r>
          </a:p>
        </p:txBody>
      </p:sp>
      <p:sp>
        <p:nvSpPr>
          <p:cNvPr id="27" name="Rectangle 4"/>
          <p:cNvSpPr>
            <a:spLocks/>
          </p:cNvSpPr>
          <p:nvPr/>
        </p:nvSpPr>
        <p:spPr bwMode="auto">
          <a:xfrm>
            <a:off x="5472112" y="3505200"/>
            <a:ext cx="638175" cy="381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%rip</a:t>
            </a:r>
          </a:p>
        </p:txBody>
      </p:sp>
    </p:spTree>
    <p:extLst>
      <p:ext uri="{BB962C8B-B14F-4D97-AF65-F5344CB8AC3E}">
        <p14:creationId xmlns:p14="http://schemas.microsoft.com/office/powerpoint/2010/main" val="36625658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Procedures</a:t>
            </a:r>
          </a:p>
          <a:p>
            <a:pPr lvl="1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/>
              <a:t>Passing data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>
                <a:solidFill>
                  <a:srgbClr val="7F7F7F"/>
                </a:solidFill>
              </a:rPr>
              <a:t>Illustrations of Recursion &amp; Pointers</a:t>
            </a:r>
          </a:p>
        </p:txBody>
      </p:sp>
    </p:spTree>
    <p:extLst>
      <p:ext uri="{BB962C8B-B14F-4D97-AF65-F5344CB8AC3E}">
        <p14:creationId xmlns:p14="http://schemas.microsoft.com/office/powerpoint/2010/main" val="11031544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Data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Registers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First 6 arguments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Return value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Stack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5791199"/>
            <a:ext cx="4041775" cy="334963"/>
          </a:xfrm>
        </p:spPr>
        <p:txBody>
          <a:bodyPr/>
          <a:lstStyle/>
          <a:p>
            <a:r>
              <a:rPr lang="en-US"/>
              <a:t>Only allocate stack space when needed</a:t>
            </a:r>
          </a:p>
        </p:txBody>
      </p:sp>
      <p:sp>
        <p:nvSpPr>
          <p:cNvPr id="9" name="Rectangle 9"/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/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638800" y="2438400"/>
            <a:ext cx="1346200" cy="2667000"/>
            <a:chOff x="5943600" y="2057400"/>
            <a:chExt cx="1346200" cy="2667000"/>
          </a:xfrm>
        </p:grpSpPr>
        <p:sp>
          <p:nvSpPr>
            <p:cNvPr id="16" name="Rectangle 14"/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7" name="Rectangle 15"/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/>
                <a:t>• • •</a:t>
              </a:r>
            </a:p>
          </p:txBody>
        </p:sp>
        <p:sp>
          <p:nvSpPr>
            <p:cNvPr id="18" name="Rectangle 14"/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19" name="Rectangle 14"/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0" name="Rectangle 15"/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/>
                <a:t>• • 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5504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Flow</a:t>
            </a:r>
            <a:br>
              <a:rPr lang="en-US"/>
            </a:br>
            <a:r>
              <a:rPr lang="en-US"/>
              <a:t>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1524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sk-SK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a in %rdi, b in %rsi</a:t>
            </a:r>
          </a:p>
          <a:p>
            <a:pPr algn="l"/>
            <a:r>
              <a:rPr lang="ro-RO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sk-SK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s in %rax</a:t>
            </a:r>
            <a:endParaRPr lang="ro-RO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ro-RO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286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# x in %rdi, y in %rsi, dest in %rdx</a:t>
            </a:r>
          </a:p>
          <a:p>
            <a:pPr algn="l"/>
            <a:r>
              <a:rPr lang="sk-SK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/>
              <a:t>• • •</a:t>
            </a:r>
            <a:endParaRPr lang="sk-SK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sk-SK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# t in %rax</a:t>
            </a:r>
            <a:endParaRPr lang="sk-SK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sk-SK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/>
              <a:t>• • •</a:t>
            </a:r>
            <a:endParaRPr lang="sk-SK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9657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Procedures</a:t>
            </a:r>
          </a:p>
          <a:p>
            <a:pPr lvl="1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>
                <a:solidFill>
                  <a:srgbClr val="7F7F7F"/>
                </a:solidFill>
              </a:rPr>
              <a:t>Passing data</a:t>
            </a:r>
          </a:p>
          <a:p>
            <a:pPr lvl="2"/>
            <a:r>
              <a:rPr lang="en-US" b="1"/>
              <a:t>Managing local data</a:t>
            </a:r>
          </a:p>
          <a:p>
            <a:pPr lvl="1"/>
            <a:r>
              <a:rPr lang="en-US" b="1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38313009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Stack-Based Languages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/>
              <a:t>Languages that support recursion</a:t>
            </a:r>
          </a:p>
          <a:p>
            <a:pPr marL="552450" lvl="1"/>
            <a:r>
              <a:rPr lang="en-US"/>
              <a:t>e.g., C, Pascal, Java</a:t>
            </a:r>
          </a:p>
          <a:p>
            <a:pPr marL="552450" lvl="1"/>
            <a:r>
              <a:rPr lang="en-US"/>
              <a:t>Code must be “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/>
              <a:t>”</a:t>
            </a:r>
          </a:p>
          <a:p>
            <a:pPr marL="838200" lvl="2"/>
            <a:r>
              <a:rPr lang="en-US"/>
              <a:t>Multiple simultaneous instantiations of single procedure</a:t>
            </a:r>
          </a:p>
          <a:p>
            <a:pPr marL="552450" lvl="1"/>
            <a:r>
              <a:rPr lang="en-US"/>
              <a:t>Need some place to store state of each instantiation</a:t>
            </a:r>
          </a:p>
          <a:p>
            <a:pPr marL="838200" lvl="2"/>
            <a:r>
              <a:rPr lang="en-US"/>
              <a:t>Arguments</a:t>
            </a:r>
          </a:p>
          <a:p>
            <a:pPr marL="838200" lvl="2"/>
            <a:r>
              <a:rPr lang="en-US"/>
              <a:t>Local variables</a:t>
            </a:r>
          </a:p>
          <a:p>
            <a:pPr marL="838200" lvl="2"/>
            <a:r>
              <a:rPr lang="en-US"/>
              <a:t>Return pointer</a:t>
            </a:r>
          </a:p>
          <a:p>
            <a:r>
              <a:rPr lang="en-US"/>
              <a:t>Stack discipline</a:t>
            </a:r>
          </a:p>
          <a:p>
            <a:pPr marL="552450" lvl="1"/>
            <a:r>
              <a:rPr lang="en-US"/>
              <a:t>State for given procedure needed for limited time</a:t>
            </a:r>
          </a:p>
          <a:p>
            <a:pPr marL="838200" lvl="2"/>
            <a:r>
              <a:rPr lang="en-US"/>
              <a:t>From when called to when return</a:t>
            </a:r>
          </a:p>
          <a:p>
            <a:pPr marL="552450" lvl="1"/>
            <a:r>
              <a:rPr lang="en-US" err="1"/>
              <a:t>Callee</a:t>
            </a:r>
            <a:r>
              <a:rPr lang="en-US"/>
              <a:t> returns before caller does</a:t>
            </a:r>
          </a:p>
          <a:p>
            <a:r>
              <a:rPr lang="en-US"/>
              <a:t>Stack allocated in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/>
          </a:p>
          <a:p>
            <a:pPr marL="552450" lvl="1"/>
            <a:r>
              <a:rPr lang="en-US"/>
              <a:t>state for single procedure instantiation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Call Chain Example</a:t>
            </a:r>
          </a:p>
        </p:txBody>
      </p:sp>
      <p:sp>
        <p:nvSpPr>
          <p:cNvPr id="49156" name="Rectangle 4"/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49157" name="Rectangle 5"/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8" name="Rectangle 6"/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9159" name="Rectangle 7"/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0" name="Rectangle 8"/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49161" name="Rectangle 9"/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49162" name="Rectangle 10"/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3" name="Rectangle 11"/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4" name="Rectangle 12"/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402513" y="3581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Rectangle 17"/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49170" name="Rectangle 18"/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Rectangle 20"/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Mechanisms in Procedures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5257800" cy="5435600"/>
          </a:xfrm>
        </p:spPr>
        <p:txBody>
          <a:bodyPr/>
          <a:lstStyle/>
          <a:p>
            <a:r>
              <a:rPr lang="en-US"/>
              <a:t>Passing control</a:t>
            </a:r>
          </a:p>
          <a:p>
            <a:pPr lvl="1"/>
            <a:r>
              <a:rPr lang="en-US"/>
              <a:t>To beginning of procedure code</a:t>
            </a:r>
          </a:p>
          <a:p>
            <a:pPr lvl="1"/>
            <a:r>
              <a:rPr lang="en-US"/>
              <a:t>Back to return point</a:t>
            </a:r>
          </a:p>
          <a:p>
            <a:r>
              <a:rPr lang="en-US"/>
              <a:t>Passing data</a:t>
            </a:r>
          </a:p>
          <a:p>
            <a:pPr lvl="1"/>
            <a:r>
              <a:rPr lang="en-US"/>
              <a:t>Procedure arguments</a:t>
            </a:r>
          </a:p>
          <a:p>
            <a:pPr lvl="1"/>
            <a:r>
              <a:rPr lang="en-US"/>
              <a:t>Return value</a:t>
            </a:r>
          </a:p>
          <a:p>
            <a:r>
              <a:rPr lang="en-US"/>
              <a:t>Memory management</a:t>
            </a:r>
          </a:p>
          <a:p>
            <a:pPr lvl="1"/>
            <a:r>
              <a:rPr lang="en-US"/>
              <a:t>Allocate during procedure execution</a:t>
            </a:r>
          </a:p>
          <a:p>
            <a:pPr lvl="1"/>
            <a:r>
              <a:rPr lang="en-US" err="1"/>
              <a:t>Deallocate</a:t>
            </a:r>
            <a:r>
              <a:rPr lang="en-US"/>
              <a:t> upon return</a:t>
            </a:r>
          </a:p>
          <a:p>
            <a:r>
              <a:rPr lang="en-US"/>
              <a:t>Mechanisms all implemented with machine instructions</a:t>
            </a:r>
          </a:p>
          <a:p>
            <a:r>
              <a:rPr lang="en-US"/>
              <a:t>x86-64 implementation of a procedure uses only those mechanisms required</a:t>
            </a:r>
          </a:p>
        </p:txBody>
      </p:sp>
      <p:sp>
        <p:nvSpPr>
          <p:cNvPr id="8" name="Rectangle 4"/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334000" y="2057400"/>
            <a:ext cx="3352800" cy="3352800"/>
            <a:chOff x="5334000" y="2057400"/>
            <a:chExt cx="3352800" cy="3352800"/>
          </a:xfrm>
        </p:grpSpPr>
        <p:sp>
          <p:nvSpPr>
            <p:cNvPr id="10" name="Arc 9"/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Arc 10"/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248400" y="2133600"/>
            <a:ext cx="990600" cy="3200400"/>
            <a:chOff x="6248400" y="2133600"/>
            <a:chExt cx="990600" cy="320040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0" name="Rectangle 19"/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33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6535737" y="2271713"/>
            <a:ext cx="717550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0" name="Rectangle 4"/>
          <p:cNvSpPr>
            <a:spLocks/>
          </p:cNvSpPr>
          <p:nvPr/>
        </p:nvSpPr>
        <p:spPr bwMode="auto">
          <a:xfrm>
            <a:off x="4019550" y="2084388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Stack Frames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648200" cy="5435600"/>
          </a:xfrm>
          <a:ln/>
        </p:spPr>
        <p:txBody>
          <a:bodyPr/>
          <a:lstStyle/>
          <a:p>
            <a:r>
              <a:rPr lang="en-US"/>
              <a:t>Contents</a:t>
            </a:r>
          </a:p>
          <a:p>
            <a:pPr marL="552450" lvl="1"/>
            <a:r>
              <a:rPr lang="en-US"/>
              <a:t>Return information</a:t>
            </a:r>
          </a:p>
          <a:p>
            <a:pPr marL="552450" lvl="1"/>
            <a:r>
              <a:rPr lang="en-US"/>
              <a:t>Local storage (if needed)</a:t>
            </a:r>
          </a:p>
          <a:p>
            <a:pPr marL="552450" lvl="1"/>
            <a:r>
              <a:rPr lang="en-US"/>
              <a:t>Temporary space (if needed)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r>
              <a:rPr lang="en-US"/>
              <a:t>Management</a:t>
            </a:r>
          </a:p>
          <a:p>
            <a:pPr marL="552450" lvl="1"/>
            <a:r>
              <a:rPr lang="en-US"/>
              <a:t>Space allocated when enter procedure</a:t>
            </a:r>
          </a:p>
          <a:p>
            <a:pPr marL="838200" lvl="2"/>
            <a:r>
              <a:rPr lang="en-US"/>
              <a:t>“Set-up” code</a:t>
            </a:r>
          </a:p>
          <a:p>
            <a:pPr marL="838200" lvl="2"/>
            <a:r>
              <a:rPr lang="en-US"/>
              <a:t>Includes push by </a:t>
            </a:r>
            <a:r>
              <a:rPr lang="en-US" b="1">
                <a:latin typeface="Courier New"/>
                <a:cs typeface="Courier New"/>
              </a:rPr>
              <a:t>call</a:t>
            </a:r>
            <a:r>
              <a:rPr lang="en-US"/>
              <a:t> instruction</a:t>
            </a:r>
          </a:p>
          <a:p>
            <a:pPr marL="552450" lvl="1"/>
            <a:r>
              <a:rPr lang="en-US" err="1"/>
              <a:t>Deallocated</a:t>
            </a:r>
            <a:r>
              <a:rPr lang="en-US"/>
              <a:t> when return</a:t>
            </a:r>
          </a:p>
          <a:p>
            <a:pPr marL="838200" lvl="2"/>
            <a:r>
              <a:rPr lang="en-US"/>
              <a:t>“Finish” code</a:t>
            </a:r>
          </a:p>
          <a:p>
            <a:pPr marL="838200" lvl="2"/>
            <a:r>
              <a:rPr lang="en-US"/>
              <a:t>Includes pop by </a:t>
            </a:r>
            <a:r>
              <a:rPr lang="en-US" b="1">
                <a:latin typeface="Courier New"/>
                <a:cs typeface="Courier New"/>
              </a:rPr>
              <a:t>ret</a:t>
            </a:r>
            <a:r>
              <a:rPr lang="en-US"/>
              <a:t> instruction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6545262" y="3641725"/>
            <a:ext cx="71755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4" name="Rectangle 8"/>
          <p:cNvSpPr>
            <a:spLocks/>
          </p:cNvSpPr>
          <p:nvPr/>
        </p:nvSpPr>
        <p:spPr bwMode="auto">
          <a:xfrm>
            <a:off x="4068762" y="3452813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0185" name="Rectangle 9"/>
          <p:cNvSpPr>
            <a:spLocks/>
          </p:cNvSpPr>
          <p:nvPr/>
        </p:nvSpPr>
        <p:spPr bwMode="auto">
          <a:xfrm>
            <a:off x="7205662" y="42799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50186" name="AutoShape 10"/>
          <p:cNvSpPr>
            <a:spLocks/>
          </p:cNvSpPr>
          <p:nvPr/>
        </p:nvSpPr>
        <p:spPr bwMode="auto">
          <a:xfrm rot="10800000" flipH="1">
            <a:off x="7672387" y="39020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50187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923245"/>
              </p:ext>
            </p:extLst>
          </p:nvPr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4"/>
          <p:cNvSpPr>
            <a:spLocks/>
          </p:cNvSpPr>
          <p:nvPr/>
        </p:nvSpPr>
        <p:spPr bwMode="auto">
          <a:xfrm>
            <a:off x="4021137" y="236537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120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122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122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254" name="AutoShape 54"/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" name="Rectangle 4"/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222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222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223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24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224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224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2279" name="AutoShape 55"/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4"/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32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32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325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325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325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3264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326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7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327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304" name="AutoShape 56"/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" name="Rectangle 6"/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42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427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427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427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7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8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428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429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429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29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429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52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5301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5302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5303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4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5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0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2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5313" name="Group 17"/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55314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5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317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5318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5319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5320" name="Group 24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1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4" name="AutoShape 56"/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5" name="Rectangle 6"/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63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6324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6325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6326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7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8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3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35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6336" name="Group 16"/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38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6340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6341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6342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6343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0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Rectangle 6"/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" name="AutoShape 56"/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73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7348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7349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7350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1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2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7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59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7360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2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7364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7365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366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7367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2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83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8372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5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6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1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83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6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8387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388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8389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8390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8391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93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59396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59397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59398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399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0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5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07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59408" name="Group 16"/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0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9412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59413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9414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59415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8" name="Rectangle 4"/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9" name="Rectangle 5"/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Rectangle 6"/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1" name="AutoShape 56"/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Procedures</a:t>
            </a:r>
          </a:p>
          <a:p>
            <a:pPr lvl="1"/>
            <a:r>
              <a:rPr lang="en-US" b="1"/>
              <a:t>Stack Structure</a:t>
            </a:r>
          </a:p>
          <a:p>
            <a:pPr lvl="1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>
                <a:solidFill>
                  <a:srgbClr val="7F7F7F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28889082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04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0420" name="Rectangle 4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0421" name="Rectangle 5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0422" name="Rectangle 6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3" name="Rectangle 7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4" name="Rectangle 8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29" name="Rectangle 13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1" name="Rectangle 15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0432" name="Group 16"/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4" name="Rectangle 18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0436" name="Rectangle 20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0437" name="Rectangle 21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0438" name="Rectangle 22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0439" name="Group 23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7" name="Rectangle 4"/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Rectangle 5"/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0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1443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1446" name="Rectangle 6"/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61447" name="Rectangle 7"/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8" name="Rectangle 8"/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49" name="Rectangle 9"/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4" name="Rectangle 14"/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56" name="Rectangle 16"/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61458" name="Line 18"/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59" name="Rectangle 19"/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61460" name="Line 20"/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61" name="Rectangle 21"/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61462" name="Rectangle 22"/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1463" name="Rectangle 23"/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61465" name="Group 25"/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6" name="Rectangle 4"/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8" name="AutoShape 56"/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24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x86-64/Linux Stack Frame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5372100" cy="5435600"/>
          </a:xfrm>
          <a:ln/>
        </p:spPr>
        <p:txBody>
          <a:bodyPr/>
          <a:lstStyle/>
          <a:p>
            <a:r>
              <a:rPr lang="en-US"/>
              <a:t>Current Stack Frame (“Top” to Bottom)</a:t>
            </a:r>
          </a:p>
          <a:p>
            <a:pPr marL="552450" lvl="1"/>
            <a:r>
              <a:rPr lang="en-US"/>
              <a:t>“Argument build:”</a:t>
            </a:r>
            <a:br>
              <a:rPr lang="en-US"/>
            </a:br>
            <a:r>
              <a:rPr lang="en-US"/>
              <a:t>Parameters for function about to call</a:t>
            </a:r>
          </a:p>
          <a:p>
            <a:pPr marL="552450" lvl="1"/>
            <a:r>
              <a:rPr lang="en-US"/>
              <a:t>Local variables</a:t>
            </a:r>
            <a:br>
              <a:rPr lang="en-US"/>
            </a:br>
            <a:r>
              <a:rPr lang="en-US"/>
              <a:t>If can’t keep in registers</a:t>
            </a:r>
          </a:p>
          <a:p>
            <a:pPr marL="552450" lvl="1"/>
            <a:r>
              <a:rPr lang="en-US"/>
              <a:t>Saved register context</a:t>
            </a:r>
          </a:p>
          <a:p>
            <a:pPr marL="552450" lvl="1"/>
            <a:r>
              <a:rPr lang="en-US"/>
              <a:t>Old frame pointer (optional)</a:t>
            </a:r>
          </a:p>
          <a:p>
            <a:endParaRPr lang="en-US"/>
          </a:p>
          <a:p>
            <a:r>
              <a:rPr lang="en-US"/>
              <a:t>Caller Stack Frame</a:t>
            </a:r>
          </a:p>
          <a:p>
            <a:pPr marL="552450" lvl="1"/>
            <a:r>
              <a:rPr lang="en-US"/>
              <a:t>Return address</a:t>
            </a:r>
          </a:p>
          <a:p>
            <a:pPr marL="838200" lvl="2"/>
            <a:r>
              <a:rPr lang="en-US"/>
              <a:t>Pushed by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/>
              <a:t> instruction</a:t>
            </a:r>
          </a:p>
          <a:p>
            <a:pPr marL="552450" lvl="1"/>
            <a:r>
              <a:rPr lang="en-US"/>
              <a:t>Arguments for this call</a:t>
            </a:r>
          </a:p>
        </p:txBody>
      </p:sp>
      <p:sp>
        <p:nvSpPr>
          <p:cNvPr id="62469" name="Rectangle 5"/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62470" name="Rectangle 6"/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62471" name="Rectangle 7"/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62472" name="Rectangle 8"/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3" name="Rectangle 9"/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62474" name="Rectangle 10"/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62475" name="Rectangle 11"/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62476" name="AutoShape 12"/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78" name="Rectangle 14"/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2480" name="Rectangle 16"/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/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Example: 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1371600"/>
            <a:ext cx="48768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(long *p, 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x = *p;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y = x +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val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*p = y;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4" name="Rectangle 6"/>
          <p:cNvSpPr>
            <a:spLocks/>
          </p:cNvSpPr>
          <p:nvPr/>
        </p:nvSpPr>
        <p:spPr bwMode="auto">
          <a:xfrm>
            <a:off x="381000" y="4038600"/>
            <a:ext cx="4279900" cy="1524000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(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</a:t>
            </a:r>
            <a:r>
              <a:rPr lang="en-US" sz="18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rgbClr val="008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  <a:tab pos="457200" algn="l"/>
                <a:tab pos="1485900" algn="l"/>
                <a:tab pos="23495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571314"/>
              </p:ext>
            </p:extLst>
          </p:nvPr>
        </p:nvGraphicFramePr>
        <p:xfrm>
          <a:off x="5257800" y="4114800"/>
          <a:ext cx="33528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>
                          <a:latin typeface="Courier New"/>
                          <a:cs typeface="Courier New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val</a:t>
                      </a:r>
                      <a:r>
                        <a:rPr lang="en-US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x</a:t>
                      </a:r>
                      <a:r>
                        <a:rPr lang="en-US">
                          <a:latin typeface="Calibri"/>
                          <a:cs typeface="Calibri"/>
                        </a:rPr>
                        <a:t>, Return value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Example: Calling 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/>
              <a:t> #1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330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02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886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419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334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15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</p:spTree>
    <p:extLst>
      <p:ext uri="{BB962C8B-B14F-4D97-AF65-F5344CB8AC3E}">
        <p14:creationId xmlns:p14="http://schemas.microsoft.com/office/powerpoint/2010/main" val="2643422931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Example: Calling 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/>
              <a:t> #2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38014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71323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Example: Calling 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/>
              <a:t> #3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v2 =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>
                <a:solidFill>
                  <a:srgbClr val="FF0000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352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587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359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1143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676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00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971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26936"/>
              </p:ext>
            </p:extLst>
          </p:nvPr>
        </p:nvGraphicFramePr>
        <p:xfrm>
          <a:off x="5257800" y="4114800"/>
          <a:ext cx="33528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&amp;v1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>
                          <a:latin typeface="Courier New"/>
                          <a:cs typeface="Courier New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6401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Example: Calling 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/>
              <a:t> #4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2590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b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18213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2971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2067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29781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762000"/>
            <a:ext cx="16606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2954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098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28194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25908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20560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477000" y="6324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6983413" y="6096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5943600" y="4648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1816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181600" y="609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</p:spTree>
    <p:extLst>
      <p:ext uri="{BB962C8B-B14F-4D97-AF65-F5344CB8AC3E}">
        <p14:creationId xmlns:p14="http://schemas.microsoft.com/office/powerpoint/2010/main" val="264785875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Example: Calling 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incr</a:t>
            </a:r>
            <a:r>
              <a:rPr lang="en-US"/>
              <a:t> #5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581400"/>
            <a:ext cx="4419600" cy="2971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return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v1+v2;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917685"/>
              </p:ext>
            </p:extLst>
          </p:nvPr>
        </p:nvGraphicFramePr>
        <p:xfrm>
          <a:off x="5257800" y="3733800"/>
          <a:ext cx="3352800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Return value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6553200" y="2895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11"/>
          <p:cNvSpPr>
            <a:spLocks/>
          </p:cNvSpPr>
          <p:nvPr/>
        </p:nvSpPr>
        <p:spPr bwMode="auto">
          <a:xfrm>
            <a:off x="7059613" y="2667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1" name="Rectangle 12"/>
          <p:cNvSpPr>
            <a:spLocks/>
          </p:cNvSpPr>
          <p:nvPr/>
        </p:nvSpPr>
        <p:spPr bwMode="auto">
          <a:xfrm>
            <a:off x="6019800" y="1219200"/>
            <a:ext cx="2623840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Updated Stack Structure</a:t>
            </a:r>
          </a:p>
        </p:txBody>
      </p:sp>
      <p:sp>
        <p:nvSpPr>
          <p:cNvPr id="32" name="Rectangle 13"/>
          <p:cNvSpPr>
            <a:spLocks/>
          </p:cNvSpPr>
          <p:nvPr/>
        </p:nvSpPr>
        <p:spPr bwMode="auto">
          <a:xfrm>
            <a:off x="5257800" y="1752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36" name="Rectangle 9"/>
          <p:cNvSpPr>
            <a:spLocks/>
          </p:cNvSpPr>
          <p:nvPr/>
        </p:nvSpPr>
        <p:spPr bwMode="auto">
          <a:xfrm>
            <a:off x="52578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flipH="1">
            <a:off x="65532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059613" y="57150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33" name="Rectangle 12"/>
          <p:cNvSpPr>
            <a:spLocks/>
          </p:cNvSpPr>
          <p:nvPr/>
        </p:nvSpPr>
        <p:spPr bwMode="auto">
          <a:xfrm>
            <a:off x="6019800" y="4648200"/>
            <a:ext cx="2211818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Final Stack Structure</a:t>
            </a:r>
          </a:p>
        </p:txBody>
      </p:sp>
      <p:sp>
        <p:nvSpPr>
          <p:cNvPr id="34" name="Rectangle 13"/>
          <p:cNvSpPr>
            <a:spLocks/>
          </p:cNvSpPr>
          <p:nvPr/>
        </p:nvSpPr>
        <p:spPr bwMode="auto">
          <a:xfrm>
            <a:off x="5257800" y="518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78748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47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Register Saving Conventions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When procedure 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/>
              <a:t> calls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/>
              <a:t>:</a:t>
            </a:r>
          </a:p>
          <a:p>
            <a:pPr marL="552450" lvl="1"/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/>
              <a:t> is the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/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/>
              <a:t> is the </a:t>
            </a:r>
            <a:r>
              <a:rPr lang="en-US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/>
          </a:p>
          <a:p>
            <a:pPr>
              <a:spcBef>
                <a:spcPts val="1200"/>
              </a:spcBef>
            </a:pPr>
            <a:r>
              <a:rPr lang="en-US"/>
              <a:t>Can register be used for temporary storage?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552450" lvl="1"/>
            <a:r>
              <a:rPr lang="en-US"/>
              <a:t>Contents of register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r>
              <a:rPr lang="en-US"/>
              <a:t> overwritten by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552450" lvl="1"/>
            <a:r>
              <a:rPr lang="en-US">
                <a:ea typeface="Zapf Dingbats" charset="0"/>
                <a:cs typeface="Zapf Dingbats" charset="0"/>
              </a:rPr>
              <a:t>This could be trouble ➙ something should be done!</a:t>
            </a:r>
            <a:endParaRPr lang="en-US" sz="1800"/>
          </a:p>
          <a:p>
            <a:pPr marL="838200" lvl="2"/>
            <a:r>
              <a:rPr lang="en-US"/>
              <a:t>Need some coordination</a:t>
            </a:r>
          </a:p>
        </p:txBody>
      </p:sp>
      <p:sp>
        <p:nvSpPr>
          <p:cNvPr id="74757" name="Rectangle 5"/>
          <p:cNvSpPr>
            <a:spLocks/>
          </p:cNvSpPr>
          <p:nvPr/>
        </p:nvSpPr>
        <p:spPr bwMode="auto">
          <a:xfrm>
            <a:off x="760413" y="3200400"/>
            <a:ext cx="3797300" cy="1976438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$15213,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call who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  <p:sp>
        <p:nvSpPr>
          <p:cNvPr id="74758" name="Rectangle 6"/>
          <p:cNvSpPr>
            <a:spLocks/>
          </p:cNvSpPr>
          <p:nvPr/>
        </p:nvSpPr>
        <p:spPr bwMode="auto">
          <a:xfrm>
            <a:off x="4751388" y="3200400"/>
            <a:ext cx="3797300" cy="1981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who: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$18213, </a:t>
            </a:r>
            <a:r>
              <a:rPr lang="en-US" sz="1800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sz="1800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rdx</a:t>
            </a:r>
            <a:endParaRPr lang="en-US" sz="2400" b="1">
              <a:solidFill>
                <a:srgbClr val="C00000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• • •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tabLst>
                <a:tab pos="457200" algn="l"/>
                <a:tab pos="457200" algn="l"/>
                <a:tab pos="457200" algn="l"/>
                <a:tab pos="457200" algn="l"/>
                <a:tab pos="457200" algn="l"/>
                <a:tab pos="4572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Stack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457700" cy="5435600"/>
          </a:xfrm>
          <a:ln/>
        </p:spPr>
        <p:txBody>
          <a:bodyPr/>
          <a:lstStyle/>
          <a:p>
            <a:r>
              <a:rPr lang="en-US"/>
              <a:t>Region of memory managed with stack discipline</a:t>
            </a:r>
          </a:p>
          <a:p>
            <a:r>
              <a:rPr lang="en-US"/>
              <a:t>Grows toward lower addresses</a:t>
            </a:r>
          </a:p>
          <a:p>
            <a:endParaRPr lang="en-US"/>
          </a:p>
          <a:p>
            <a:r>
              <a:rPr lang="en-US"/>
              <a:t>Register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/>
              <a:t> contains </a:t>
            </a:r>
            <a:br>
              <a:rPr lang="en-US"/>
            </a:br>
            <a:r>
              <a:rPr lang="en-US"/>
              <a:t>lowest  stack address</a:t>
            </a:r>
          </a:p>
          <a:p>
            <a:pPr marL="552450" lvl="1"/>
            <a:r>
              <a:rPr lang="en-US"/>
              <a:t>address of “top” element</a:t>
            </a:r>
          </a:p>
        </p:txBody>
      </p:sp>
      <p:grpSp>
        <p:nvGrpSpPr>
          <p:cNvPr id="41989" name="Group 5"/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41990" name="Line 6"/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1" name="Rectangle 7"/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1992" name="Rectangle 8"/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6" name="Rectangle 12"/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41997" name="Rectangle 13"/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999" name="Rectangle 15"/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42000" name="AutoShape 16"/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01" name="AutoShape 17"/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57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Register Saving Conventions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When procedure 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/>
              <a:t> calls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/>
              <a:t>:</a:t>
            </a:r>
          </a:p>
          <a:p>
            <a:pPr marL="552450" lvl="1"/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yoo</a:t>
            </a:r>
            <a:r>
              <a:rPr lang="en-US"/>
              <a:t> is the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caller</a:t>
            </a:r>
            <a:endParaRPr lang="en-US"/>
          </a:p>
          <a:p>
            <a:pPr marL="552450" lvl="1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who</a:t>
            </a:r>
            <a:r>
              <a:rPr lang="en-US"/>
              <a:t> is the </a:t>
            </a:r>
            <a:r>
              <a:rPr lang="en-US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endParaRPr lang="en-US"/>
          </a:p>
          <a:p>
            <a:pPr>
              <a:spcBef>
                <a:spcPts val="1200"/>
              </a:spcBef>
            </a:pPr>
            <a:r>
              <a:rPr lang="en-US"/>
              <a:t>Can register be used for temporary storage?</a:t>
            </a:r>
          </a:p>
          <a:p>
            <a:r>
              <a:rPr lang="en-US"/>
              <a:t>Conventions</a:t>
            </a:r>
          </a:p>
          <a:p>
            <a:pPr marL="552450" lvl="1"/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“Caller Saved”</a:t>
            </a:r>
            <a:endParaRPr lang="en-US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/>
              <a:t>Caller saves temporary values in its frame before the call</a:t>
            </a:r>
          </a:p>
          <a:p>
            <a:pPr marL="552450" lvl="1"/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“</a:t>
            </a:r>
            <a:r>
              <a:rPr lang="en-US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Callee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Saved”</a:t>
            </a:r>
            <a:endParaRPr lang="en-US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838200" lvl="2"/>
            <a:r>
              <a:rPr lang="en-US" err="1"/>
              <a:t>Callee</a:t>
            </a:r>
            <a:r>
              <a:rPr lang="en-US"/>
              <a:t> saves temporary values in its frame before using</a:t>
            </a:r>
          </a:p>
          <a:p>
            <a:pPr marL="838200" lvl="2"/>
            <a:r>
              <a:rPr lang="en-US" err="1"/>
              <a:t>Callee</a:t>
            </a:r>
            <a:r>
              <a:rPr lang="en-US"/>
              <a:t> restores them before returning to caller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4770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x86-64 Linux Register Usage #1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5435600"/>
          </a:xfrm>
          <a:ln/>
        </p:spPr>
        <p:txBody>
          <a:bodyPr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/>
              <a:t>Return value</a:t>
            </a:r>
          </a:p>
          <a:p>
            <a:pPr marL="552450" lvl="1"/>
            <a:r>
              <a:rPr lang="en-US"/>
              <a:t>Also caller-saved</a:t>
            </a:r>
          </a:p>
          <a:p>
            <a:pPr marL="552450" lvl="1"/>
            <a:r>
              <a:rPr lang="en-US"/>
              <a:t>Can be modified by procedure</a:t>
            </a:r>
          </a:p>
          <a:p>
            <a:pPr marL="29210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r>
              <a:rPr lang="en-US" b="0">
                <a:cs typeface="Courier New Bold" charset="0"/>
                <a:sym typeface="Courier New Bold" charset="0"/>
              </a:rPr>
              <a:t>, ...,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%r9</a:t>
            </a:r>
            <a:endParaRPr lang="en-US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/>
              <a:t>Arguments</a:t>
            </a:r>
          </a:p>
          <a:p>
            <a:pPr marL="552450" lvl="1"/>
            <a:r>
              <a:rPr lang="en-US"/>
              <a:t>Also caller-saved</a:t>
            </a:r>
          </a:p>
          <a:p>
            <a:pPr marL="552450" lvl="1"/>
            <a:r>
              <a:rPr lang="en-US"/>
              <a:t>Can be modified by procedure</a:t>
            </a:r>
          </a:p>
          <a:p>
            <a:pPr marL="29210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  <a:r>
              <a:rPr lang="en-US" b="0">
                <a:cs typeface="Courier New Bold" charset="0"/>
                <a:sym typeface="Courier New Bold" charset="0"/>
              </a:rPr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  <a:endParaRPr lang="en-US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/>
              <a:t>Caller-saved</a:t>
            </a:r>
          </a:p>
          <a:p>
            <a:pPr marL="552450" lvl="1"/>
            <a:r>
              <a:rPr lang="en-US"/>
              <a:t>Can be modified by procedure</a:t>
            </a:r>
          </a:p>
          <a:p>
            <a:pPr marL="552450" lvl="1"/>
            <a:endParaRPr lang="en-US"/>
          </a:p>
          <a:p>
            <a:pPr marL="552450" lvl="1"/>
            <a:endParaRPr lang="en-US"/>
          </a:p>
          <a:p>
            <a:pPr marL="552450" lvl="1"/>
            <a:endParaRPr lang="en-US"/>
          </a:p>
        </p:txBody>
      </p:sp>
      <p:sp>
        <p:nvSpPr>
          <p:cNvPr id="76805" name="Rectangle 5"/>
          <p:cNvSpPr>
            <a:spLocks/>
          </p:cNvSpPr>
          <p:nvPr/>
        </p:nvSpPr>
        <p:spPr bwMode="auto">
          <a:xfrm>
            <a:off x="6324600" y="1600200"/>
            <a:ext cx="2540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6" name="Rectangle 6"/>
          <p:cNvSpPr>
            <a:spLocks/>
          </p:cNvSpPr>
          <p:nvPr/>
        </p:nvSpPr>
        <p:spPr bwMode="auto">
          <a:xfrm>
            <a:off x="6324600" y="29718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07" name="Rectangle 7"/>
          <p:cNvSpPr>
            <a:spLocks/>
          </p:cNvSpPr>
          <p:nvPr/>
        </p:nvSpPr>
        <p:spPr bwMode="auto">
          <a:xfrm>
            <a:off x="6324600" y="34290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3" name="AutoShape 13"/>
          <p:cNvSpPr>
            <a:spLocks/>
          </p:cNvSpPr>
          <p:nvPr/>
        </p:nvSpPr>
        <p:spPr bwMode="auto">
          <a:xfrm>
            <a:off x="5867400" y="20574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6" name="Rectangle 16"/>
          <p:cNvSpPr>
            <a:spLocks/>
          </p:cNvSpPr>
          <p:nvPr/>
        </p:nvSpPr>
        <p:spPr bwMode="auto">
          <a:xfrm>
            <a:off x="4522513" y="1600200"/>
            <a:ext cx="1273598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value</a:t>
            </a:r>
          </a:p>
        </p:txBody>
      </p:sp>
      <p:sp>
        <p:nvSpPr>
          <p:cNvPr id="20" name="Rectangle 7"/>
          <p:cNvSpPr>
            <a:spLocks/>
          </p:cNvSpPr>
          <p:nvPr/>
        </p:nvSpPr>
        <p:spPr bwMode="auto">
          <a:xfrm>
            <a:off x="6324600" y="38862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6324600" y="4343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22" name="Rectangle 7"/>
          <p:cNvSpPr>
            <a:spLocks/>
          </p:cNvSpPr>
          <p:nvPr/>
        </p:nvSpPr>
        <p:spPr bwMode="auto">
          <a:xfrm>
            <a:off x="6324600" y="48006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%r10</a:t>
            </a:r>
          </a:p>
        </p:txBody>
      </p:sp>
      <p:sp>
        <p:nvSpPr>
          <p:cNvPr id="23" name="Rectangle 7"/>
          <p:cNvSpPr>
            <a:spLocks/>
          </p:cNvSpPr>
          <p:nvPr/>
        </p:nvSpPr>
        <p:spPr bwMode="auto">
          <a:xfrm>
            <a:off x="6324600" y="5257800"/>
            <a:ext cx="25400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%r11</a:t>
            </a:r>
          </a:p>
        </p:txBody>
      </p:sp>
      <p:sp>
        <p:nvSpPr>
          <p:cNvPr id="24" name="Rectangle 5"/>
          <p:cNvSpPr>
            <a:spLocks/>
          </p:cNvSpPr>
          <p:nvPr/>
        </p:nvSpPr>
        <p:spPr bwMode="auto">
          <a:xfrm>
            <a:off x="6324600" y="2057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5"/>
          <p:cNvSpPr>
            <a:spLocks/>
          </p:cNvSpPr>
          <p:nvPr/>
        </p:nvSpPr>
        <p:spPr bwMode="auto">
          <a:xfrm>
            <a:off x="6324600" y="25146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6" name="Rectangle 16"/>
          <p:cNvSpPr>
            <a:spLocks/>
          </p:cNvSpPr>
          <p:nvPr/>
        </p:nvSpPr>
        <p:spPr bwMode="auto">
          <a:xfrm>
            <a:off x="4687071" y="3200400"/>
            <a:ext cx="1109040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</p:txBody>
      </p:sp>
      <p:sp>
        <p:nvSpPr>
          <p:cNvPr id="27" name="Rectangle 16"/>
          <p:cNvSpPr>
            <a:spLocks/>
          </p:cNvSpPr>
          <p:nvPr/>
        </p:nvSpPr>
        <p:spPr bwMode="auto">
          <a:xfrm>
            <a:off x="4486772" y="5029200"/>
            <a:ext cx="1270468" cy="63094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Caller-saved</a:t>
            </a: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28" name="AutoShape 13"/>
          <p:cNvSpPr>
            <a:spLocks/>
          </p:cNvSpPr>
          <p:nvPr/>
        </p:nvSpPr>
        <p:spPr bwMode="auto">
          <a:xfrm>
            <a:off x="5867400" y="48006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68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6019800" cy="1143000"/>
          </a:xfrm>
          <a:ln/>
        </p:spPr>
        <p:txBody>
          <a:bodyPr/>
          <a:lstStyle/>
          <a:p>
            <a:pPr marL="119063" indent="-119063"/>
            <a:r>
              <a:rPr lang="en-US"/>
              <a:t>x86-64 Linux Register Usage #2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4064000" cy="4394200"/>
          </a:xfrm>
          <a:ln/>
        </p:spPr>
        <p:txBody>
          <a:bodyPr/>
          <a:lstStyle/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  <a:endParaRPr lang="en-US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err="1"/>
              <a:t>Callee</a:t>
            </a:r>
            <a:r>
              <a:rPr lang="en-US"/>
              <a:t>-saved</a:t>
            </a:r>
          </a:p>
          <a:p>
            <a:pPr marL="552450" lvl="1"/>
            <a:r>
              <a:rPr lang="en-US" err="1"/>
              <a:t>Callee</a:t>
            </a:r>
            <a:r>
              <a:rPr lang="en-US"/>
              <a:t> must save &amp; restore</a:t>
            </a:r>
          </a:p>
          <a:p>
            <a:pPr marL="29210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/>
          </a:p>
          <a:p>
            <a:pPr marL="552450" lvl="1"/>
            <a:r>
              <a:rPr lang="en-US" err="1"/>
              <a:t>Callee</a:t>
            </a:r>
            <a:r>
              <a:rPr lang="en-US"/>
              <a:t>-saved</a:t>
            </a:r>
          </a:p>
          <a:p>
            <a:pPr marL="552450" lvl="1"/>
            <a:r>
              <a:rPr lang="en-US" err="1"/>
              <a:t>Callee</a:t>
            </a:r>
            <a:r>
              <a:rPr lang="en-US"/>
              <a:t> must save &amp; restore</a:t>
            </a:r>
          </a:p>
          <a:p>
            <a:pPr marL="552450" lvl="1"/>
            <a:r>
              <a:rPr lang="en-US"/>
              <a:t>May be used as frame pointer</a:t>
            </a:r>
          </a:p>
          <a:p>
            <a:pPr marL="552450" lvl="1"/>
            <a:r>
              <a:rPr lang="en-US"/>
              <a:t>Can mix &amp; match</a:t>
            </a:r>
          </a:p>
          <a:p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/>
              <a:t>Special form of </a:t>
            </a:r>
            <a:r>
              <a:rPr lang="en-US" err="1"/>
              <a:t>callee</a:t>
            </a:r>
            <a:r>
              <a:rPr lang="en-US"/>
              <a:t> save</a:t>
            </a:r>
          </a:p>
          <a:p>
            <a:pPr marL="552450" lvl="1"/>
            <a:r>
              <a:rPr lang="en-US"/>
              <a:t>Restored to original value upon exit from procedure</a:t>
            </a:r>
          </a:p>
        </p:txBody>
      </p:sp>
      <p:sp>
        <p:nvSpPr>
          <p:cNvPr id="76808" name="Rectangle 8"/>
          <p:cNvSpPr>
            <a:spLocks/>
          </p:cNvSpPr>
          <p:nvPr/>
        </p:nvSpPr>
        <p:spPr bwMode="auto">
          <a:xfrm>
            <a:off x="6400800" y="13716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rbx</a:t>
            </a:r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1" name="Rectangle 11"/>
          <p:cNvSpPr>
            <a:spLocks/>
          </p:cNvSpPr>
          <p:nvPr/>
        </p:nvSpPr>
        <p:spPr bwMode="auto">
          <a:xfrm>
            <a:off x="6400800" y="3657600"/>
            <a:ext cx="2540000" cy="3810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76814" name="AutoShape 14"/>
          <p:cNvSpPr>
            <a:spLocks/>
          </p:cNvSpPr>
          <p:nvPr/>
        </p:nvSpPr>
        <p:spPr bwMode="auto">
          <a:xfrm>
            <a:off x="5943600" y="1371600"/>
            <a:ext cx="304800" cy="22098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40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5" name="AutoShape 15"/>
          <p:cNvSpPr>
            <a:spLocks/>
          </p:cNvSpPr>
          <p:nvPr/>
        </p:nvSpPr>
        <p:spPr bwMode="auto">
          <a:xfrm>
            <a:off x="5715000" y="3200400"/>
            <a:ext cx="304800" cy="8382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139"/>
                  <a:pt x="10800" y="20571"/>
                </a:cubicBezTo>
                <a:lnTo>
                  <a:pt x="10800" y="11829"/>
                </a:lnTo>
                <a:cubicBezTo>
                  <a:pt x="10800" y="11261"/>
                  <a:pt x="5965" y="10800"/>
                  <a:pt x="0" y="10800"/>
                </a:cubicBezTo>
                <a:cubicBezTo>
                  <a:pt x="5965" y="10800"/>
                  <a:pt x="10800" y="10339"/>
                  <a:pt x="10800" y="9771"/>
                </a:cubicBezTo>
                <a:lnTo>
                  <a:pt x="10800" y="1029"/>
                </a:lnTo>
                <a:cubicBezTo>
                  <a:pt x="10800" y="461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6817" name="Rectangle 17"/>
          <p:cNvSpPr>
            <a:spLocks/>
          </p:cNvSpPr>
          <p:nvPr/>
        </p:nvSpPr>
        <p:spPr bwMode="auto">
          <a:xfrm>
            <a:off x="4572000" y="1981200"/>
            <a:ext cx="126206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Callee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-saved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Temporaries</a:t>
            </a:r>
          </a:p>
        </p:txBody>
      </p:sp>
      <p:sp>
        <p:nvSpPr>
          <p:cNvPr id="76818" name="Rectangle 18"/>
          <p:cNvSpPr>
            <a:spLocks/>
          </p:cNvSpPr>
          <p:nvPr/>
        </p:nvSpPr>
        <p:spPr bwMode="auto">
          <a:xfrm>
            <a:off x="4933950" y="3429000"/>
            <a:ext cx="755650" cy="355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Special</a:t>
            </a:r>
          </a:p>
        </p:txBody>
      </p:sp>
      <p:sp>
        <p:nvSpPr>
          <p:cNvPr id="24" name="Rectangle 8"/>
          <p:cNvSpPr>
            <a:spLocks/>
          </p:cNvSpPr>
          <p:nvPr/>
        </p:nvSpPr>
        <p:spPr bwMode="auto">
          <a:xfrm>
            <a:off x="6400800" y="3200400"/>
            <a:ext cx="2540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6400800" y="18288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%r12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6400800" y="22860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%r13</a:t>
            </a:r>
          </a:p>
        </p:txBody>
      </p:sp>
      <p:sp>
        <p:nvSpPr>
          <p:cNvPr id="27" name="Rectangle 8"/>
          <p:cNvSpPr>
            <a:spLocks/>
          </p:cNvSpPr>
          <p:nvPr/>
        </p:nvSpPr>
        <p:spPr bwMode="auto">
          <a:xfrm>
            <a:off x="6400800" y="2743200"/>
            <a:ext cx="254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%r14</a:t>
            </a:r>
          </a:p>
        </p:txBody>
      </p:sp>
    </p:spTree>
    <p:extLst>
      <p:ext uri="{BB962C8B-B14F-4D97-AF65-F5344CB8AC3E}">
        <p14:creationId xmlns:p14="http://schemas.microsoft.com/office/powerpoint/2010/main" val="18535651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err="1"/>
              <a:t>Callee</a:t>
            </a:r>
            <a:r>
              <a:rPr lang="en-US"/>
              <a:t>-Saved Example #1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505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274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25844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1066800"/>
            <a:ext cx="230148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Initial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1600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251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5791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6172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64071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61785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35814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41148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5029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60198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57912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54102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791463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634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err="1"/>
              <a:t>Callee</a:t>
            </a:r>
            <a:r>
              <a:rPr lang="en-US"/>
              <a:t>-Saved Example #2</a:t>
            </a:r>
            <a:endParaRPr lang="en-US">
              <a:latin typeface="Courier New Bold" charset="0"/>
              <a:sym typeface="Courier New Bold" charset="0"/>
            </a:endParaRPr>
          </a:p>
        </p:txBody>
      </p:sp>
      <p:sp>
        <p:nvSpPr>
          <p:cNvPr id="63492" name="Rectangle 4"/>
          <p:cNvSpPr>
            <a:spLocks/>
          </p:cNvSpPr>
          <p:nvPr/>
        </p:nvSpPr>
        <p:spPr bwMode="auto">
          <a:xfrm>
            <a:off x="381000" y="3200400"/>
            <a:ext cx="44196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call_incr2: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$15213,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$3000,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8(%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$16,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rsp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</a:t>
            </a:r>
          </a:p>
        </p:txBody>
      </p:sp>
      <p:sp>
        <p:nvSpPr>
          <p:cNvPr id="63493" name="Rectangle 5"/>
          <p:cNvSpPr>
            <a:spLocks/>
          </p:cNvSpPr>
          <p:nvPr/>
        </p:nvSpPr>
        <p:spPr bwMode="auto">
          <a:xfrm>
            <a:off x="381000" y="1371600"/>
            <a:ext cx="4343400" cy="1600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call_incr2(long x) 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v1 = 15213;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v2 =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incr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(&amp;v1, 3000);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x+v2;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 flipH="1">
            <a:off x="6477000" y="5943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3499" name="Rectangle 11"/>
          <p:cNvSpPr>
            <a:spLocks/>
          </p:cNvSpPr>
          <p:nvPr/>
        </p:nvSpPr>
        <p:spPr bwMode="auto">
          <a:xfrm>
            <a:off x="6983413" y="57848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3500" name="Rectangle 12"/>
          <p:cNvSpPr>
            <a:spLocks/>
          </p:cNvSpPr>
          <p:nvPr/>
        </p:nvSpPr>
        <p:spPr bwMode="auto">
          <a:xfrm>
            <a:off x="5943600" y="4267200"/>
            <a:ext cx="2808561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Pre-return Stack Structure</a:t>
            </a:r>
          </a:p>
        </p:txBody>
      </p:sp>
      <p:sp>
        <p:nvSpPr>
          <p:cNvPr id="63501" name="Rectangle 13"/>
          <p:cNvSpPr>
            <a:spLocks/>
          </p:cNvSpPr>
          <p:nvPr/>
        </p:nvSpPr>
        <p:spPr bwMode="auto">
          <a:xfrm>
            <a:off x="5181600" y="4800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181600" y="5715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7" name="Rectangle 7"/>
          <p:cNvSpPr>
            <a:spLocks/>
          </p:cNvSpPr>
          <p:nvPr/>
        </p:nvSpPr>
        <p:spPr bwMode="auto">
          <a:xfrm>
            <a:off x="5181600" y="3048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15213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181600" y="3429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Unused</a:t>
            </a:r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6503987" y="366395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11"/>
          <p:cNvSpPr>
            <a:spLocks/>
          </p:cNvSpPr>
          <p:nvPr/>
        </p:nvSpPr>
        <p:spPr bwMode="auto">
          <a:xfrm>
            <a:off x="7010400" y="343535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21" name="Rectangle 12"/>
          <p:cNvSpPr>
            <a:spLocks/>
          </p:cNvSpPr>
          <p:nvPr/>
        </p:nvSpPr>
        <p:spPr bwMode="auto">
          <a:xfrm>
            <a:off x="5943600" y="838200"/>
            <a:ext cx="2677816" cy="384721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Resulting Stack Structure</a:t>
            </a:r>
          </a:p>
        </p:txBody>
      </p:sp>
      <p:sp>
        <p:nvSpPr>
          <p:cNvPr id="22" name="Rectangle 13"/>
          <p:cNvSpPr>
            <a:spLocks/>
          </p:cNvSpPr>
          <p:nvPr/>
        </p:nvSpPr>
        <p:spPr bwMode="auto">
          <a:xfrm>
            <a:off x="5181600" y="13716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23" name="Rectangle 9"/>
          <p:cNvSpPr>
            <a:spLocks/>
          </p:cNvSpPr>
          <p:nvPr/>
        </p:nvSpPr>
        <p:spPr bwMode="auto">
          <a:xfrm>
            <a:off x="5181600" y="2286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6477000" y="32766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11"/>
          <p:cNvSpPr>
            <a:spLocks/>
          </p:cNvSpPr>
          <p:nvPr/>
        </p:nvSpPr>
        <p:spPr bwMode="auto">
          <a:xfrm>
            <a:off x="6983413" y="3048000"/>
            <a:ext cx="90807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%rsp+8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5181600" y="26670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9213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Procedures</a:t>
            </a:r>
          </a:p>
          <a:p>
            <a:pPr lvl="1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Passing control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>
                <a:solidFill>
                  <a:srgbClr val="000000"/>
                </a:solidFill>
              </a:rPr>
              <a:t>Illustration of Recursion</a:t>
            </a:r>
          </a:p>
        </p:txBody>
      </p:sp>
    </p:spTree>
    <p:extLst>
      <p:ext uri="{BB962C8B-B14F-4D97-AF65-F5344CB8AC3E}">
        <p14:creationId xmlns:p14="http://schemas.microsoft.com/office/powerpoint/2010/main" val="1777357063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Recursive Function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7620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if (x == 0)</a:t>
            </a:r>
          </a:p>
          <a:p>
            <a:pPr algn="l"/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Recursive Function Terminal Case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76898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>
                          <a:latin typeface="+mn-lt"/>
                          <a:cs typeface="Courier New"/>
                        </a:rPr>
                        <a:t>Return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7680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Recursive Function Register Save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391809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>
                          <a:latin typeface="+mn-lt"/>
                          <a:cs typeface="Courier New"/>
                        </a:rPr>
                        <a:t>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6553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6324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  <p:sp>
        <p:nvSpPr>
          <p:cNvPr id="13" name="Rectangle 9"/>
          <p:cNvSpPr>
            <a:spLocks/>
          </p:cNvSpPr>
          <p:nvPr/>
        </p:nvSpPr>
        <p:spPr bwMode="auto">
          <a:xfrm>
            <a:off x="5791200" y="5943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Rtn</a:t>
            </a:r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address</a:t>
            </a:r>
          </a:p>
        </p:txBody>
      </p:sp>
      <p:sp>
        <p:nvSpPr>
          <p:cNvPr id="16" name="Rectangle 9"/>
          <p:cNvSpPr>
            <a:spLocks/>
          </p:cNvSpPr>
          <p:nvPr/>
        </p:nvSpPr>
        <p:spPr bwMode="auto">
          <a:xfrm>
            <a:off x="5791200" y="6324600"/>
            <a:ext cx="12954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 </a:t>
            </a:r>
            <a:r>
              <a:rPr lang="en-US" sz="1800" b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err="1">
                <a:solidFill>
                  <a:schemeClr val="tx1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8703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&amp; 1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Recursive Function Call Setup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11879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x &gt;&gt;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>
                          <a:latin typeface="+mn-lt"/>
                          <a:cs typeface="Courier New"/>
                        </a:rPr>
                        <a:t>Rec. argument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458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Stack: Push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/>
              <a:t>Fetch operand at </a:t>
            </a:r>
            <a:r>
              <a:rPr lang="en-US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/>
          </a:p>
          <a:p>
            <a:pPr marL="552450" lvl="1"/>
            <a:r>
              <a:rPr lang="en-US"/>
              <a:t>Decrement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/>
              <a:t> by 8</a:t>
            </a:r>
          </a:p>
          <a:p>
            <a:pPr marL="552450" lvl="1"/>
            <a:r>
              <a:rPr lang="en-US"/>
              <a:t>Write operand at address given by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43020" name="Rectangle 12"/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</a:p>
          </p:txBody>
        </p:sp>
        <p:sp>
          <p:nvSpPr>
            <p:cNvPr id="43023" name="AutoShape 15"/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Rectangle 17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Rectangle 19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Rectangle 21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Rectangle 23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3032" name="AutoShape 24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3033" name="Group 25"/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43034" name="Rectangle 26"/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43035" name="Rectangle 27"/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43036" name="AutoShape 28"/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 &gt;&gt; 1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Recursive Function Call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  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005193"/>
              </p:ext>
            </p:extLst>
          </p:nvPr>
        </p:nvGraphicFramePr>
        <p:xfrm>
          <a:off x="228600" y="4724400"/>
          <a:ext cx="5181601" cy="138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>
                          <a:latin typeface="+mn-lt"/>
                          <a:cs typeface="Courier New"/>
                        </a:rPr>
                        <a:t>Recursive</a:t>
                      </a:r>
                      <a:r>
                        <a:rPr lang="en-US" b="0" i="0" baseline="0">
                          <a:latin typeface="+mn-lt"/>
                          <a:cs typeface="Courier New"/>
                        </a:rPr>
                        <a:t> call return value</a:t>
                      </a:r>
                      <a:endParaRPr lang="en-US" b="0" i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12263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Recursive Function Result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12954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04821"/>
              </p:ext>
            </p:extLst>
          </p:nvPr>
        </p:nvGraphicFramePr>
        <p:xfrm>
          <a:off x="228600" y="4724400"/>
          <a:ext cx="5181601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rbx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>
                          <a:latin typeface="Courier New"/>
                          <a:cs typeface="Courier New"/>
                        </a:rPr>
                        <a:t>x &amp; 1</a:t>
                      </a:r>
                      <a:endParaRPr lang="en-US" b="0" i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err="1">
                          <a:latin typeface="+mn-lt"/>
                          <a:cs typeface="Courier New"/>
                        </a:rPr>
                        <a:t>Callee</a:t>
                      </a:r>
                      <a:r>
                        <a:rPr lang="en-US" b="0" i="0">
                          <a:latin typeface="+mn-lt"/>
                          <a:cs typeface="Courier New"/>
                        </a:rPr>
                        <a:t>-saved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>
                          <a:latin typeface="+mn-lt"/>
                          <a:cs typeface="Courier New"/>
                        </a:rPr>
                        <a:t>R</a:t>
                      </a:r>
                      <a:r>
                        <a:rPr lang="en-US" b="0" i="0" baseline="0">
                          <a:latin typeface="+mn-lt"/>
                          <a:cs typeface="Courier New"/>
                        </a:rPr>
                        <a:t>eturn value</a:t>
                      </a:r>
                      <a:endParaRPr lang="en-US" b="0" i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i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906176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3" name="Rectangle 9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77834" name="Rectangle 10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7835" name="Rectangle 11"/>
          <p:cNvSpPr>
            <a:spLocks/>
          </p:cNvSpPr>
          <p:nvPr/>
        </p:nvSpPr>
        <p:spPr bwMode="auto">
          <a:xfrm>
            <a:off x="228600" y="1295400"/>
            <a:ext cx="49530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/* Recursive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popcount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*/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(unsigned long x) {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if (x == 0)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0;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else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return (x &amp; 1) 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     +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(x &gt;&gt; 1);</a:t>
            </a:r>
          </a:p>
          <a:p>
            <a:pPr algn="l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7836" name="Rectangle 1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Recursive Function Completion</a:t>
            </a:r>
          </a:p>
        </p:txBody>
      </p:sp>
      <p:sp>
        <p:nvSpPr>
          <p:cNvPr id="77838" name="Rectangle 14"/>
          <p:cNvSpPr>
            <a:spLocks/>
          </p:cNvSpPr>
          <p:nvPr/>
        </p:nvSpPr>
        <p:spPr bwMode="auto">
          <a:xfrm>
            <a:off x="5486400" y="990600"/>
            <a:ext cx="3447406" cy="403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$0,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testq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latin typeface="Courier New" pitchFamily="49" charset="0"/>
                <a:cs typeface="Courier New" pitchFamily="49" charset="0"/>
                <a:sym typeface="Courier New Bold" charset="0"/>
              </a:rPr>
              <a:t>je      .L6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pushq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movq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andl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$1,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ebx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call  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pcount_r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rax</a:t>
            </a:r>
            <a:endParaRPr lang="en-US" sz="18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popq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%</a:t>
            </a:r>
            <a:r>
              <a:rPr lang="en-US" sz="1800" b="1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rbx</a:t>
            </a:r>
            <a:endParaRPr lang="en-US" sz="1800" b="1">
              <a:solidFill>
                <a:srgbClr val="FF0000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.L6:</a:t>
            </a:r>
          </a:p>
          <a:p>
            <a:pPr algn="l">
              <a:tabLst>
                <a:tab pos="520700" algn="l"/>
                <a:tab pos="5207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520700" algn="l"/>
                <a:tab pos="1079500" algn="l"/>
                <a:tab pos="1371600" algn="l"/>
              </a:tabLst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rep; ret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85376"/>
              </p:ext>
            </p:extLst>
          </p:nvPr>
        </p:nvGraphicFramePr>
        <p:xfrm>
          <a:off x="228600" y="4724400"/>
          <a:ext cx="5181601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Calibri"/>
                          <a:cs typeface="Calibri"/>
                        </a:rPr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b="1" i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>
                          <a:latin typeface="+mn-lt"/>
                          <a:cs typeface="Courier New"/>
                        </a:rPr>
                        <a:t>Return</a:t>
                      </a:r>
                      <a:r>
                        <a:rPr lang="en-US" b="0" i="0" baseline="0">
                          <a:latin typeface="+mn-lt"/>
                          <a:cs typeface="Courier New"/>
                        </a:rPr>
                        <a:t> value</a:t>
                      </a:r>
                      <a:endParaRPr lang="en-US" b="0" i="0">
                        <a:latin typeface="+mn-lt"/>
                        <a:cs typeface="Courier Ne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0"/>
          <p:cNvSpPr>
            <a:spLocks noChangeShapeType="1"/>
          </p:cNvSpPr>
          <p:nvPr/>
        </p:nvSpPr>
        <p:spPr bwMode="auto">
          <a:xfrm flipH="1">
            <a:off x="7086600" y="5791200"/>
            <a:ext cx="457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7593013" y="5562600"/>
            <a:ext cx="654025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5791200" y="5029200"/>
            <a:ext cx="1295400" cy="914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817057790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Observations About Recursion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/>
              <a:t>Handled Without Special Consideration</a:t>
            </a:r>
          </a:p>
          <a:p>
            <a:pPr lvl="1"/>
            <a:r>
              <a:rPr lang="en-US"/>
              <a:t>Stack frames mean that each function call has private storage</a:t>
            </a:r>
          </a:p>
          <a:p>
            <a:pPr lvl="2"/>
            <a:r>
              <a:rPr lang="en-US"/>
              <a:t>Saved registers &amp; local variables</a:t>
            </a:r>
          </a:p>
          <a:p>
            <a:pPr lvl="2"/>
            <a:r>
              <a:rPr lang="en-US"/>
              <a:t>Saved return pointer</a:t>
            </a:r>
          </a:p>
          <a:p>
            <a:pPr lvl="1"/>
            <a:r>
              <a:rPr lang="en-US"/>
              <a:t>Register saving conventions prevent one function call from corrupting another’s data</a:t>
            </a:r>
          </a:p>
          <a:p>
            <a:pPr lvl="2"/>
            <a:r>
              <a:rPr lang="en-US"/>
              <a:t>Unless the C code explicitly does so (e.g., buffer overflow in Lecture 9)</a:t>
            </a:r>
          </a:p>
          <a:p>
            <a:pPr lvl="1"/>
            <a:r>
              <a:rPr lang="en-US"/>
              <a:t>Stack discipline follows call / return pattern</a:t>
            </a:r>
          </a:p>
          <a:p>
            <a:pPr lvl="2"/>
            <a:r>
              <a:rPr lang="en-US"/>
              <a:t>If P calls Q, then Q returns before P</a:t>
            </a:r>
          </a:p>
          <a:p>
            <a:pPr lvl="2"/>
            <a:r>
              <a:rPr lang="en-US"/>
              <a:t>Last-In, First-Out</a:t>
            </a:r>
          </a:p>
          <a:p>
            <a:r>
              <a:rPr lang="en-US"/>
              <a:t>Also works for mutual recursion</a:t>
            </a:r>
          </a:p>
          <a:p>
            <a:pPr lvl="1"/>
            <a:r>
              <a:rPr lang="en-US"/>
              <a:t>P calls Q; Q calls P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Procedure Summary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81000" y="1397000"/>
            <a:ext cx="5867400" cy="5232400"/>
          </a:xfrm>
        </p:spPr>
        <p:txBody>
          <a:bodyPr/>
          <a:lstStyle/>
          <a:p>
            <a:r>
              <a:rPr lang="en-US"/>
              <a:t>Important Points</a:t>
            </a:r>
          </a:p>
          <a:p>
            <a:pPr lvl="1"/>
            <a:r>
              <a:rPr lang="en-US"/>
              <a:t>Stack is the right data structure for procedure call / return</a:t>
            </a:r>
          </a:p>
          <a:p>
            <a:pPr lvl="2"/>
            <a:r>
              <a:rPr lang="en-US"/>
              <a:t>If P calls Q, then Q returns before P</a:t>
            </a:r>
          </a:p>
          <a:p>
            <a:r>
              <a:rPr lang="en-US"/>
              <a:t>Recursion (&amp; mutual recursion) handled by normal calling conventions</a:t>
            </a:r>
          </a:p>
          <a:p>
            <a:pPr lvl="1"/>
            <a:r>
              <a:rPr lang="en-US"/>
              <a:t>Can safely store values in local stack frame and in </a:t>
            </a:r>
            <a:r>
              <a:rPr lang="en-US" err="1"/>
              <a:t>callee</a:t>
            </a:r>
            <a:r>
              <a:rPr lang="en-US"/>
              <a:t>-saved registers</a:t>
            </a:r>
          </a:p>
          <a:p>
            <a:pPr lvl="1"/>
            <a:r>
              <a:rPr lang="en-US"/>
              <a:t>Put function arguments at top of stack</a:t>
            </a:r>
          </a:p>
          <a:p>
            <a:pPr lvl="1"/>
            <a:r>
              <a:rPr lang="en-US"/>
              <a:t>Result return in </a:t>
            </a:r>
            <a:r>
              <a:rPr lang="en-US">
                <a:latin typeface="Courier New Bold"/>
              </a:rPr>
              <a:t>%</a:t>
            </a:r>
            <a:r>
              <a:rPr lang="en-US" err="1">
                <a:latin typeface="Courier New Bold"/>
              </a:rPr>
              <a:t>rax</a:t>
            </a:r>
            <a:endParaRPr lang="en-US">
              <a:latin typeface="Courier New Bold"/>
            </a:endParaRPr>
          </a:p>
          <a:p>
            <a:r>
              <a:rPr lang="en-US" b="0"/>
              <a:t>Pointers are addresses of values</a:t>
            </a:r>
          </a:p>
          <a:p>
            <a:pPr lvl="1"/>
            <a:r>
              <a:rPr lang="en-US">
                <a:latin typeface="+mn-lt"/>
              </a:rPr>
              <a:t>On stack or global</a:t>
            </a:r>
          </a:p>
        </p:txBody>
      </p:sp>
      <p:sp>
        <p:nvSpPr>
          <p:cNvPr id="81924" name="Rectangle 4"/>
          <p:cNvSpPr>
            <a:spLocks/>
          </p:cNvSpPr>
          <p:nvPr/>
        </p:nvSpPr>
        <p:spPr bwMode="auto">
          <a:xfrm>
            <a:off x="7620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Addr</a:t>
            </a:r>
          </a:p>
        </p:txBody>
      </p:sp>
      <p:sp>
        <p:nvSpPr>
          <p:cNvPr id="81925" name="Rectangle 5"/>
          <p:cNvSpPr>
            <a:spLocks/>
          </p:cNvSpPr>
          <p:nvPr/>
        </p:nvSpPr>
        <p:spPr bwMode="auto">
          <a:xfrm>
            <a:off x="7620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1926" name="Rectangle 6"/>
          <p:cNvSpPr>
            <a:spLocks/>
          </p:cNvSpPr>
          <p:nvPr/>
        </p:nvSpPr>
        <p:spPr bwMode="auto">
          <a:xfrm>
            <a:off x="7620000" y="5699125"/>
            <a:ext cx="1270000" cy="7366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  <a:endParaRPr lang="en-US" sz="240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</p:txBody>
      </p:sp>
      <p:sp>
        <p:nvSpPr>
          <p:cNvPr id="81927" name="Rectangle 7"/>
          <p:cNvSpPr>
            <a:spLocks/>
          </p:cNvSpPr>
          <p:nvPr/>
        </p:nvSpPr>
        <p:spPr bwMode="auto">
          <a:xfrm>
            <a:off x="7620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28" name="Rectangle 8"/>
          <p:cNvSpPr>
            <a:spLocks/>
          </p:cNvSpPr>
          <p:nvPr/>
        </p:nvSpPr>
        <p:spPr bwMode="auto">
          <a:xfrm>
            <a:off x="7620000" y="3581400"/>
            <a:ext cx="1270000" cy="304800"/>
          </a:xfrm>
          <a:prstGeom prst="rect">
            <a:avLst/>
          </a:prstGeom>
          <a:solidFill>
            <a:srgbClr val="D9D9D9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%</a:t>
            </a:r>
            <a:r>
              <a:rPr lang="en-US" sz="1800" err="1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rbp</a:t>
            </a:r>
            <a:endParaRPr lang="en-US" sz="1800">
              <a:solidFill>
                <a:srgbClr val="7F7F7F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81929" name="Rectangle 9"/>
          <p:cNvSpPr>
            <a:spLocks/>
          </p:cNvSpPr>
          <p:nvPr/>
        </p:nvSpPr>
        <p:spPr bwMode="auto">
          <a:xfrm>
            <a:off x="7620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81930" name="Rectangle 10"/>
          <p:cNvSpPr>
            <a:spLocks/>
          </p:cNvSpPr>
          <p:nvPr/>
        </p:nvSpPr>
        <p:spPr bwMode="auto">
          <a:xfrm>
            <a:off x="6535738" y="2125663"/>
            <a:ext cx="684212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81931" name="AutoShape 11"/>
          <p:cNvSpPr>
            <a:spLocks/>
          </p:cNvSpPr>
          <p:nvPr/>
        </p:nvSpPr>
        <p:spPr bwMode="auto">
          <a:xfrm>
            <a:off x="7283450" y="1295400"/>
            <a:ext cx="228600" cy="2286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>
            <a:off x="7207250" y="3732213"/>
            <a:ext cx="280988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3" name="Rectangle 13"/>
          <p:cNvSpPr>
            <a:spLocks/>
          </p:cNvSpPr>
          <p:nvPr/>
        </p:nvSpPr>
        <p:spPr bwMode="auto">
          <a:xfrm>
            <a:off x="5646738" y="3552825"/>
            <a:ext cx="15621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+mn-lt"/>
                <a:cs typeface="Courier New Bold" charset="0"/>
                <a:sym typeface="Courier New Bold" charset="0"/>
              </a:rPr>
              <a:t>(Optional)</a:t>
            </a:r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>
            <a:off x="7207250" y="6365875"/>
            <a:ext cx="290513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1935" name="Rectangle 15"/>
          <p:cNvSpPr>
            <a:spLocks/>
          </p:cNvSpPr>
          <p:nvPr/>
        </p:nvSpPr>
        <p:spPr bwMode="auto">
          <a:xfrm>
            <a:off x="5765800" y="6184900"/>
            <a:ext cx="14859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AutoShape 1"/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4" name="Line 2"/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5" name="Rectangle 3"/>
          <p:cNvSpPr>
            <a:spLocks/>
          </p:cNvSpPr>
          <p:nvPr/>
        </p:nvSpPr>
        <p:spPr bwMode="auto">
          <a:xfrm>
            <a:off x="2559593" y="4797425"/>
            <a:ext cx="2539457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44041" name="Rectangle 9"/>
          <p:cNvSpPr>
            <a:spLocks/>
          </p:cNvSpPr>
          <p:nvPr/>
        </p:nvSpPr>
        <p:spPr bwMode="auto">
          <a:xfrm>
            <a:off x="5630863" y="5635625"/>
            <a:ext cx="1555750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3" name="Rectangle 11"/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44044" name="AutoShape 12"/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5" name="Rectangle 13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46" name="Rectangle 14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x86-64 Stack: Pop</a:t>
            </a:r>
          </a:p>
        </p:txBody>
      </p:sp>
      <p:sp>
        <p:nvSpPr>
          <p:cNvPr id="44052" name="Rectangle 20"/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</a:p>
          </p:txBody>
        </p:sp>
        <p:sp>
          <p:nvSpPr>
            <p:cNvPr id="44057" name="AutoShape 25"/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4058" name="Rectangle 26"/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9" name="Rectangle 27"/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/>
          <p:cNvSpPr txBox="1">
            <a:spLocks noChangeArrowheads="1"/>
          </p:cNvSpPr>
          <p:nvPr/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popq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Dest</a:t>
            </a:r>
            <a:endParaRPr lang="en-US"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/>
              <a:t>Read value at address given by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>
              <a:latin typeface="Courier New Bold" charset="0"/>
              <a:cs typeface="Courier New Bold" charset="0"/>
              <a:sym typeface="Courier New Bold" charset="0"/>
            </a:endParaRPr>
          </a:p>
          <a:p>
            <a:pPr marL="552450" lvl="1"/>
            <a:r>
              <a:rPr lang="en-US"/>
              <a:t>Increment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err="1"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/>
              <a:t> by 8</a:t>
            </a:r>
          </a:p>
          <a:p>
            <a:pPr marL="552450" lvl="1"/>
            <a:r>
              <a:rPr lang="en-US"/>
              <a:t>Store value at </a:t>
            </a:r>
            <a:r>
              <a:rPr lang="en-US" err="1"/>
              <a:t>Dest</a:t>
            </a:r>
            <a:r>
              <a:rPr lang="en-US"/>
              <a:t> (must be register)</a:t>
            </a:r>
            <a:endParaRPr lang="en-US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Procedures</a:t>
            </a:r>
          </a:p>
          <a:p>
            <a:pPr lvl="1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Stack Structure</a:t>
            </a:r>
          </a:p>
          <a:p>
            <a:pPr lvl="1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Calling Conventions</a:t>
            </a:r>
          </a:p>
          <a:p>
            <a:pPr lvl="2"/>
            <a:r>
              <a:rPr lang="en-US" b="1"/>
              <a:t>Passing control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Passing data</a:t>
            </a:r>
          </a:p>
          <a:p>
            <a:pPr lvl="2"/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Managing local data</a:t>
            </a:r>
          </a:p>
          <a:p>
            <a:pPr lvl="1"/>
            <a:r>
              <a:rPr lang="en-US" b="1">
                <a:solidFill>
                  <a:srgbClr val="7F7F7F"/>
                </a:solidFill>
              </a:rPr>
              <a:t>Illustration of Recursion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Examples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76200" y="4800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3505200" y="381000"/>
            <a:ext cx="4267200" cy="18288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void 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multstore</a:t>
            </a:r>
            <a:endParaRPr lang="en-US" sz="180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(long x, long y, long *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long t = mult2(x, y);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*</a:t>
            </a:r>
            <a:r>
              <a:rPr lang="en-US" sz="180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dest</a:t>
            </a:r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971800" y="4800600"/>
            <a:ext cx="58674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0000000000400550 &lt;mult2&gt;: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400550:  mov    %rdi,%rax	# a 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400553:  imul   %rsi,%rax	# a * b</a:t>
            </a:r>
          </a:p>
          <a:p>
            <a:pPr algn="l"/>
            <a:r>
              <a:rPr lang="ro-RO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400557:  retq			# Return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1066800" y="2362200"/>
            <a:ext cx="6781800" cy="2057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0000000000400540 &lt;multstore&gt;: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400540: push   %rbx		# Save %rbx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400541: mov    %rdx,%rbx		# Save dest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400544: callq  400550 &lt;mult2&gt;	# mult2(x,y)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400549: mov    %rax,(%rbx)	# Save at dest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40054c: pop    %rbx		# Restore %rbx</a:t>
            </a:r>
          </a:p>
          <a:p>
            <a:pPr algn="l"/>
            <a:r>
              <a:rPr lang="sk-SK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40054d: retq			# Return</a:t>
            </a:r>
          </a:p>
        </p:txBody>
      </p:sp>
    </p:spTree>
    <p:extLst>
      <p:ext uri="{BB962C8B-B14F-4D97-AF65-F5344CB8AC3E}">
        <p14:creationId xmlns:p14="http://schemas.microsoft.com/office/powerpoint/2010/main" val="37338847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Procedure Control Flow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Use stack to support procedure call and return</a:t>
            </a:r>
          </a:p>
          <a:p>
            <a:r>
              <a:rPr lang="en-US">
                <a:solidFill>
                  <a:srgbClr val="980002"/>
                </a:solidFill>
              </a:rPr>
              <a:t>Procedure call:</a:t>
            </a:r>
            <a:r>
              <a:rPr lang="en-US"/>
              <a:t> </a:t>
            </a:r>
            <a:r>
              <a:rPr lang="en-US" b="1"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/>
              <a:t>Push return address on stack</a:t>
            </a:r>
          </a:p>
          <a:p>
            <a:pPr marL="552450" lvl="1"/>
            <a:r>
              <a:rPr lang="en-US"/>
              <a:t>Jump to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/>
          </a:p>
          <a:p>
            <a:r>
              <a:rPr lang="en-US"/>
              <a:t>Return address:</a:t>
            </a:r>
          </a:p>
          <a:p>
            <a:pPr marL="552450" lvl="1"/>
            <a:r>
              <a:rPr lang="en-US"/>
              <a:t>Address of the next instruction right after call</a:t>
            </a:r>
          </a:p>
          <a:p>
            <a:pPr marL="552450" lvl="1"/>
            <a:r>
              <a:rPr lang="en-US"/>
              <a:t>Example from disassembly</a:t>
            </a:r>
          </a:p>
          <a:p>
            <a:r>
              <a:rPr lang="en-US">
                <a:solidFill>
                  <a:srgbClr val="980002"/>
                </a:solidFill>
              </a:rPr>
              <a:t>Procedure return:</a:t>
            </a:r>
            <a:r>
              <a:rPr lang="en-US"/>
              <a:t> </a:t>
            </a:r>
            <a:r>
              <a:rPr lang="en-US" b="1"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/>
              <a:t>Pop address from stack</a:t>
            </a:r>
          </a:p>
          <a:p>
            <a:pPr marL="552450" lvl="1"/>
            <a:r>
              <a:rPr lang="en-US"/>
              <a:t>Jump to address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4475</Words>
  <Application>Microsoft Office PowerPoint</Application>
  <PresentationFormat>On-screen Show (4:3)</PresentationFormat>
  <Paragraphs>1382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54</vt:i4>
      </vt:variant>
    </vt:vector>
  </HeadingPairs>
  <TitlesOfParts>
    <vt:vector size="70" baseType="lpstr">
      <vt:lpstr>Gill Sans</vt:lpstr>
      <vt:lpstr>Arial Narrow</vt:lpstr>
      <vt:lpstr>Arial Narrow Bold</vt:lpstr>
      <vt:lpstr>Calibri</vt:lpstr>
      <vt:lpstr>Calibri Bold</vt:lpstr>
      <vt:lpstr>Calibri Bold Italic</vt:lpstr>
      <vt:lpstr>Calibri Italic</vt:lpstr>
      <vt:lpstr>Courier New</vt:lpstr>
      <vt:lpstr>Courier New Bold</vt:lpstr>
      <vt:lpstr>Times New Roman</vt:lpstr>
      <vt:lpstr>Wingdings</vt:lpstr>
      <vt:lpstr>Wingdings 2</vt:lpstr>
      <vt:lpstr>Title Slide</vt:lpstr>
      <vt:lpstr>Title and Content</vt:lpstr>
      <vt:lpstr>Title Only</vt:lpstr>
      <vt:lpstr>Title and Content: Build</vt:lpstr>
      <vt:lpstr>Subprograms  </vt:lpstr>
      <vt:lpstr>Mechanisms in Procedures</vt:lpstr>
      <vt:lpstr>Today</vt:lpstr>
      <vt:lpstr>x86-64 Stack</vt:lpstr>
      <vt:lpstr>x86-64 Stack: Push</vt:lpstr>
      <vt:lpstr>x86-64 Stack: Pop</vt:lpstr>
      <vt:lpstr>Today</vt:lpstr>
      <vt:lpstr>Code Examples</vt:lpstr>
      <vt:lpstr>Procedure Control Flow</vt:lpstr>
      <vt:lpstr>Control Flow Example #1</vt:lpstr>
      <vt:lpstr>Control Flow Example #2</vt:lpstr>
      <vt:lpstr>Control Flow Example #3</vt:lpstr>
      <vt:lpstr>Control Flow Example #4</vt:lpstr>
      <vt:lpstr>Today</vt:lpstr>
      <vt:lpstr>Procedure Data Flow</vt:lpstr>
      <vt:lpstr>Data Flow Examples</vt:lpstr>
      <vt:lpstr>Today</vt:lpstr>
      <vt:lpstr>Stack-Based Languages</vt:lpstr>
      <vt:lpstr>Call Chain Example</vt:lpstr>
      <vt:lpstr>Stack Frames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x86-64/Linux Stack Frame</vt:lpstr>
      <vt:lpstr>Example: incr</vt:lpstr>
      <vt:lpstr>Example: Calling incr #1</vt:lpstr>
      <vt:lpstr>Example: Calling incr #2</vt:lpstr>
      <vt:lpstr>Example: Calling incr #3</vt:lpstr>
      <vt:lpstr>Example: Calling incr #4</vt:lpstr>
      <vt:lpstr>Example: Calling incr #5</vt:lpstr>
      <vt:lpstr>Register Saving Conventions</vt:lpstr>
      <vt:lpstr>Register Saving Conventions</vt:lpstr>
      <vt:lpstr>x86-64 Linux Register Usage #1</vt:lpstr>
      <vt:lpstr>x86-64 Linux Register Usage #2</vt:lpstr>
      <vt:lpstr>Callee-Saved Example #1</vt:lpstr>
      <vt:lpstr>Callee-Saved Example #2</vt:lpstr>
      <vt:lpstr>Today</vt:lpstr>
      <vt:lpstr>Recursive Function</vt:lpstr>
      <vt:lpstr>Recursive Function Terminal Case</vt:lpstr>
      <vt:lpstr>Recursive Function Register Save</vt:lpstr>
      <vt:lpstr>Recursive Function Call Setup</vt:lpstr>
      <vt:lpstr>Recursive Function Call</vt:lpstr>
      <vt:lpstr>Recursive Function Result</vt:lpstr>
      <vt:lpstr>Recursive Function Completion</vt:lpstr>
      <vt:lpstr>Observations About Recursion</vt:lpstr>
      <vt:lpstr>x86-64 Procedure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Spiegel, Daniel</cp:lastModifiedBy>
  <cp:revision>2</cp:revision>
  <dcterms:created xsi:type="dcterms:W3CDTF">2012-09-18T14:16:22Z</dcterms:created>
  <dcterms:modified xsi:type="dcterms:W3CDTF">2021-10-24T21:15:11Z</dcterms:modified>
</cp:coreProperties>
</file>