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42" r:id="rId2"/>
    <p:sldId id="827" r:id="rId3"/>
    <p:sldId id="260" r:id="rId4"/>
    <p:sldId id="261" r:id="rId5"/>
    <p:sldId id="259" r:id="rId6"/>
    <p:sldId id="939" r:id="rId7"/>
    <p:sldId id="940" r:id="rId8"/>
    <p:sldId id="941" r:id="rId9"/>
    <p:sldId id="943" r:id="rId10"/>
    <p:sldId id="942" r:id="rId11"/>
    <p:sldId id="944" r:id="rId12"/>
    <p:sldId id="282" r:id="rId13"/>
    <p:sldId id="283" r:id="rId14"/>
    <p:sldId id="284" r:id="rId15"/>
    <p:sldId id="286" r:id="rId16"/>
    <p:sldId id="285" r:id="rId17"/>
    <p:sldId id="287" r:id="rId18"/>
    <p:sldId id="288" r:id="rId19"/>
    <p:sldId id="945" r:id="rId20"/>
    <p:sldId id="303" r:id="rId21"/>
    <p:sldId id="304" r:id="rId22"/>
    <p:sldId id="306" r:id="rId23"/>
    <p:sldId id="305" r:id="rId24"/>
    <p:sldId id="856" r:id="rId25"/>
    <p:sldId id="908" r:id="rId26"/>
    <p:sldId id="911" r:id="rId27"/>
    <p:sldId id="912" r:id="rId28"/>
    <p:sldId id="914" r:id="rId29"/>
    <p:sldId id="91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51366-85CD-44CD-ABDC-1B3EFD631B1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E4E86-348A-4C32-80B8-18A32B16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D724-9381-408B-BF01-6EC6CEAEF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32D06-D6A5-4C38-B4A6-0272B4CDE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8B304-C022-4D31-9646-BD102748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B4A24-9AAE-46CC-9E60-B462344B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32878-3050-4892-853B-9F390326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FBEF-B9EE-4E10-862F-70CA3724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40695-7C46-440D-94DA-A3AAB8C74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11472-22DD-424B-89CC-C315226A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4CAEC-5369-4BE3-BA5E-BF95FF08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1761-A1C4-45AA-8BD6-31251C1C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B47AC-E8AE-49C5-910A-1B39CCDF0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40BF2-4D48-4C65-B17B-07D52AB1F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814BA-4FA8-4753-A69E-DACF1DA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BAFF7-A4DC-4A73-B311-E1B462E2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8AB9C-6C20-4FF7-8733-F42CE762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6805-24F3-478A-AE77-6E9DAB81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4678C-DDFB-427F-8F62-506F81088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4914F-C38C-4711-9D26-56C3AAFC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6D45-E5F4-4AEE-A139-134520D9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67880-9738-4C6D-BE60-D2BA2EAA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E1A9-CBE7-4F32-8ABA-0F4DBE41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A8452-653D-4952-B9E4-25174E80C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BD7F-563E-42B5-8348-5D54398C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A314B-79A7-438C-8585-8FD2A4B5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C7B85-D704-43C1-9B27-C6923E39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ECFF9-3F54-45CE-9F43-479651C9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C7DE-971E-4852-B9B7-1882456C6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3E0E6-C217-4E2C-852E-68B8854B2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06D49-9807-440D-9A51-EBC70AE1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AF6EF-1341-4FCA-8545-F5E0531C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19328-C625-49BB-A33A-072FCCA6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4FE3-D0F7-4ACF-AD83-82362399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5DC1C-9515-4103-A86F-8AFBE614C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06C19-E75B-4246-8F08-BA5C723DC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32016-DF62-4276-B951-B3D6D3AE6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78FE2-440C-437C-A403-41F834AF2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0A2BD-EBA3-4C3B-B0EC-EB9B41D4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B8ED4-379F-40C3-A4B5-17C12774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28D74-D204-4380-AB31-8682C2ED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6FA9-0677-4FFC-9CF9-D5230519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59F35-5AF2-40F8-B230-15C84119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8B694-90D8-4BF3-8392-45B25AAE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04E32-B308-49BA-B72D-72F3362E8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8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AE69A-3F02-42F4-8BD5-B55E7049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835D4-575B-486E-8F97-75D36AD0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72E69-2626-4819-88E5-C64EEFBB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8031-47EF-48BB-BC6E-CEF21C92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E0BFB-5040-4E4B-8F87-D7E0528FA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B0EA4-67F5-4FA2-9BCE-3734C0C84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23CE6-E451-443A-91B8-BAC6721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8ADB8-812C-429E-B6E6-938A2D86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07D03-135C-42A5-BCEE-9103156A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CD005-D838-447C-A0DD-5AC4BFC4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7D470-A8FC-48C0-AD2B-F61F2EE32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57492-1FC0-473F-B771-5BBAC9110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8E1F6-9970-4082-B274-CDA4B7C3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A5ACD-5171-4E6C-888C-17B91F7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9F447-6270-4863-AB37-698CA259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26307-BC92-423B-9C30-BE18C989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FBF30-2E3E-47A3-A61A-137E25E8C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73DF1-EDF0-4263-8028-6C75AADC2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7D41-D282-4AC4-98A8-F8499E1B235F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17541-DE0F-4DC1-B3A6-C1E0811EB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ED0AC-0241-480A-B0BC-6DDE1B2DE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CD2E-578A-4906-A0B7-105054760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6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1040441" y="801711"/>
            <a:ext cx="10017456" cy="2405513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lang="en-US" dirty="0" err="1">
                <a:latin typeface="Calibri" pitchFamily="-96" charset="0"/>
              </a:rPr>
              <a:t>CSc</a:t>
            </a:r>
            <a:r>
              <a:rPr lang="en-US" dirty="0">
                <a:latin typeface="Calibri" pitchFamily="-96" charset="0"/>
              </a:rPr>
              <a:t> 235: Stacks &amp; Frames</a:t>
            </a:r>
            <a:br>
              <a:rPr lang="en-US" dirty="0">
                <a:latin typeface="Calibri" pitchFamily="-96" charset="0"/>
              </a:rPr>
            </a:br>
            <a:r>
              <a:rPr lang="en-US" sz="4400" b="0" dirty="0">
                <a:latin typeface="Calibri" pitchFamily="-96" charset="0"/>
              </a:rPr>
              <a:t>Allocation of Automatic Variables</a:t>
            </a:r>
            <a:endParaRPr lang="en-US" sz="1300" dirty="0">
              <a:latin typeface="Calibri" pitchFamily="-96" charset="0"/>
            </a:endParaRP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7678738" cy="1752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itchFamily="-96" charset="0"/>
              </a:rPr>
              <a:t>Author:</a:t>
            </a:r>
            <a:r>
              <a:rPr lang="en-US" sz="4000" dirty="0">
                <a:latin typeface="Calibri" pitchFamily="-96" charset="0"/>
              </a:rPr>
              <a:t> </a:t>
            </a:r>
          </a:p>
          <a:p>
            <a:r>
              <a:rPr lang="en-US" sz="4000" dirty="0">
                <a:latin typeface="Calibri" pitchFamily="-96" charset="0"/>
              </a:rPr>
              <a:t>Dr. Spiegel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52C6-C31B-4372-A245-EB8DB990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(local) Variables in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7E59-80FC-45EF-A348-61D0F26B5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allocate space for local variables</a:t>
            </a:r>
          </a:p>
          <a:p>
            <a:pPr lvl="1"/>
            <a:r>
              <a:rPr lang="en-US" dirty="0"/>
              <a:t>Subtract required space from %</a:t>
            </a:r>
            <a:r>
              <a:rPr lang="en-US" dirty="0" err="1"/>
              <a:t>rsp</a:t>
            </a:r>
            <a:endParaRPr lang="en-US" dirty="0"/>
          </a:p>
          <a:p>
            <a:pPr lvl="2"/>
            <a:r>
              <a:rPr lang="en-US" dirty="0"/>
              <a:t>Must be next multiple of 16 to keep stack properly aligned</a:t>
            </a:r>
          </a:p>
          <a:p>
            <a:pPr lvl="1"/>
            <a:r>
              <a:rPr lang="en-US" dirty="0"/>
              <a:t>Designate space within allocated memory for each variable</a:t>
            </a:r>
          </a:p>
          <a:p>
            <a:pPr lvl="2"/>
            <a:r>
              <a:rPr lang="en-US" dirty="0"/>
              <a:t>Must be aligned</a:t>
            </a:r>
          </a:p>
          <a:p>
            <a:pPr lvl="2"/>
            <a:r>
              <a:rPr lang="en-US" dirty="0"/>
              <a:t>Best to have some sort of legend</a:t>
            </a:r>
          </a:p>
          <a:p>
            <a:pPr lvl="3"/>
            <a:r>
              <a:rPr lang="en-US" dirty="0"/>
              <a:t>Offset forward from %</a:t>
            </a:r>
            <a:r>
              <a:rPr lang="en-US" dirty="0" err="1"/>
              <a:t>rsp</a:t>
            </a:r>
            <a:endParaRPr lang="en-US" dirty="0"/>
          </a:p>
          <a:p>
            <a:pPr lvl="3"/>
            <a:r>
              <a:rPr lang="en-US" dirty="0"/>
              <a:t>Good reason to use m4 preprocessor</a:t>
            </a:r>
          </a:p>
          <a:p>
            <a:r>
              <a:rPr lang="en-US" dirty="0"/>
              <a:t>To access a local variable</a:t>
            </a:r>
          </a:p>
          <a:p>
            <a:pPr lvl="1"/>
            <a:r>
              <a:rPr lang="en-US" dirty="0"/>
              <a:t>The address is the offset from the stack pointer </a:t>
            </a:r>
          </a:p>
          <a:p>
            <a:pPr lvl="2"/>
            <a:r>
              <a:rPr lang="en-US" dirty="0"/>
              <a:t>Recorded in your legend</a:t>
            </a:r>
          </a:p>
          <a:p>
            <a:pPr lvl="2"/>
            <a:r>
              <a:rPr lang="en-US" dirty="0"/>
              <a:t>Use of define()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FA97-2A0A-43C0-B605-239B9B75E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7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52C6-C31B-4372-A245-EB8DB990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Variables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97E59-80FC-45EF-A348-61D0F26B5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AddXY.m</a:t>
            </a:r>
            <a:endParaRPr lang="en-US" dirty="0"/>
          </a:p>
          <a:p>
            <a:pPr lvl="1"/>
            <a:r>
              <a:rPr lang="en-US" dirty="0"/>
              <a:t>Uses define() to explicitly name offsets and registers</a:t>
            </a:r>
          </a:p>
          <a:p>
            <a:pPr lvl="1"/>
            <a:r>
              <a:rPr lang="en-US" dirty="0"/>
              <a:t>Allocates space on run-time stack for two integers</a:t>
            </a:r>
          </a:p>
          <a:p>
            <a:pPr lvl="2"/>
            <a:r>
              <a:rPr lang="en-US" dirty="0"/>
              <a:t>Must allocate 16 bytes to keep stack aligned</a:t>
            </a:r>
          </a:p>
          <a:p>
            <a:pPr lvl="3"/>
            <a:r>
              <a:rPr lang="en-US" dirty="0"/>
              <a:t>Unaligned access results in a bus error</a:t>
            </a:r>
          </a:p>
          <a:p>
            <a:pPr lvl="3"/>
            <a:r>
              <a:rPr lang="en-US" dirty="0"/>
              <a:t>Only need four bytes per integer</a:t>
            </a:r>
          </a:p>
          <a:p>
            <a:pPr lvl="1"/>
            <a:r>
              <a:rPr lang="en-US" dirty="0"/>
              <a:t>Reads directly to stack frame</a:t>
            </a:r>
          </a:p>
          <a:p>
            <a:pPr lvl="1"/>
            <a:r>
              <a:rPr lang="en-US" dirty="0"/>
              <a:t>Use of define () complicates instructions for loading variables</a:t>
            </a:r>
          </a:p>
          <a:p>
            <a:pPr lvl="2"/>
            <a:r>
              <a:rPr lang="en-US" dirty="0"/>
              <a:t>Can’t use </a:t>
            </a:r>
            <a:r>
              <a:rPr lang="en-US" dirty="0" err="1"/>
              <a:t>leaq</a:t>
            </a:r>
            <a:r>
              <a:rPr lang="en-US" dirty="0"/>
              <a:t> nor displacement prefix</a:t>
            </a:r>
          </a:p>
          <a:p>
            <a:r>
              <a:rPr lang="en-US" dirty="0" err="1"/>
              <a:t>AddXY_NoDefine.s</a:t>
            </a:r>
            <a:endParaRPr lang="en-US" dirty="0"/>
          </a:p>
          <a:p>
            <a:pPr lvl="1"/>
            <a:r>
              <a:rPr lang="en-US" dirty="0"/>
              <a:t>Doesn’t use define()</a:t>
            </a:r>
          </a:p>
          <a:p>
            <a:pPr lvl="2"/>
            <a:r>
              <a:rPr lang="en-US" dirty="0"/>
              <a:t>MUCH harder to follow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FA97-2A0A-43C0-B605-239B9B75E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4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13C93E2-1991-4A31-93D1-8B6560B72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Array Storage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71124F-E19B-4B18-A9D8-5A7FA7CDE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848600" cy="4495800"/>
          </a:xfrm>
        </p:spPr>
        <p:txBody>
          <a:bodyPr/>
          <a:lstStyle/>
          <a:p>
            <a:r>
              <a:rPr lang="en-US" altLang="en-US" b="1" dirty="0"/>
              <a:t>Consider an array A in C defined as follows:</a:t>
            </a:r>
          </a:p>
          <a:p>
            <a:pPr>
              <a:buFont typeface="Monotype Sorts" pitchFamily="2" charset="2"/>
              <a:buNone/>
            </a:pP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	</a:t>
            </a:r>
            <a:r>
              <a:rPr lang="en-US" altLang="en-US" b="1" dirty="0" err="1"/>
              <a:t>some_type</a:t>
            </a:r>
            <a:r>
              <a:rPr lang="en-US" altLang="en-US" b="1" dirty="0"/>
              <a:t>   A[</a:t>
            </a:r>
            <a:r>
              <a:rPr lang="en-US" altLang="en-US" b="1" dirty="0" err="1"/>
              <a:t>array_size</a:t>
            </a:r>
            <a:r>
              <a:rPr lang="en-US" altLang="en-US" b="1" dirty="0"/>
              <a:t>]</a:t>
            </a:r>
          </a:p>
          <a:p>
            <a:pPr>
              <a:buFont typeface="Monotype Sorts" pitchFamily="2" charset="2"/>
              <a:buNone/>
            </a:pPr>
            <a:endParaRPr lang="en-US" altLang="en-US" b="1" dirty="0"/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A compiler would need to set aside enough storage for the entire array.  The following formula is used by the compiler: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bytes_needed</a:t>
            </a:r>
            <a:r>
              <a:rPr lang="en-US" altLang="en-US" b="1" dirty="0"/>
              <a:t> = </a:t>
            </a:r>
            <a:r>
              <a:rPr lang="en-US" altLang="en-US" b="1" dirty="0" err="1"/>
              <a:t>array_size</a:t>
            </a:r>
            <a:r>
              <a:rPr lang="en-US" altLang="en-US" b="1" dirty="0"/>
              <a:t> * size of </a:t>
            </a:r>
            <a:r>
              <a:rPr lang="en-US" altLang="en-US" b="1" dirty="0" err="1"/>
              <a:t>some_type</a:t>
            </a:r>
            <a:endParaRPr lang="en-US" altLang="en-US" b="1" dirty="0"/>
          </a:p>
          <a:p>
            <a:pPr>
              <a:buFont typeface="Monotype Sorts" pitchFamily="2" charset="2"/>
              <a:buNone/>
            </a:pPr>
            <a:endParaRPr lang="en-US" altLang="en-US" b="1" dirty="0"/>
          </a:p>
        </p:txBody>
      </p:sp>
      <p:sp>
        <p:nvSpPr>
          <p:cNvPr id="30725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7612E65-366C-4D74-A65E-CD488896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8580A58-7B2C-4F78-95A8-1781380C1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F3C99F8-01B4-4F4F-8179-EB4005331B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Assume automatic storage is desired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int a[10] requires 40 bytes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double  f[25] requires 200 bytes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char ch[25] usually requires 28 bytes (why?)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customertype customers[100] requires 8000 bytes assuming a customertype needs 80 bytes.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3174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9D04D8A-2A2E-472F-9837-1462504C3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60F52E-DCA1-4F8D-874E-FD0548DF3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Array Addressing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E5A41DF-0908-4C75-A7A9-E38C6ECEC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Once stored, how is the address of a component computed?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Depends on how the elements are stored: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 dirty="0"/>
              <a:t>	big-endian		little-endian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Big-endian stores the low index in lower memory and the higher indices in high memory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Little-endian stores the low index in high memory and the high indices in low memory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Comes from the way numbers are stored</a:t>
            </a:r>
          </a:p>
          <a:p>
            <a:pPr>
              <a:lnSpc>
                <a:spcPct val="90000"/>
              </a:lnSpc>
            </a:pPr>
            <a:endParaRPr lang="en-US" altLang="en-US" b="1" dirty="0"/>
          </a:p>
        </p:txBody>
      </p:sp>
      <p:sp>
        <p:nvSpPr>
          <p:cNvPr id="32773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4EC893D-7840-420B-A699-6F3008B48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8910240-C2B8-4DC9-8597-77CB2D2C1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Big-endian vs Little-endian</a:t>
            </a:r>
            <a:br>
              <a:rPr lang="en-US" altLang="en-US" b="1"/>
            </a:br>
            <a:r>
              <a:rPr lang="en-US" altLang="en-US" b="1"/>
              <a:t>Storing 0x12345678</a:t>
            </a:r>
          </a:p>
        </p:txBody>
      </p:sp>
      <p:graphicFrame>
        <p:nvGraphicFramePr>
          <p:cNvPr id="34866" name="Group 50">
            <a:extLst>
              <a:ext uri="{FF2B5EF4-FFF2-40B4-BE49-F238E27FC236}">
                <a16:creationId xmlns:a16="http://schemas.microsoft.com/office/drawing/2014/main" id="{CF96C9D8-CA2B-4A56-8EBC-D46B97FEBC9B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2971801"/>
          <a:ext cx="2209800" cy="2322513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56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4867" name="Group 51">
            <a:extLst>
              <a:ext uri="{FF2B5EF4-FFF2-40B4-BE49-F238E27FC236}">
                <a16:creationId xmlns:a16="http://schemas.microsoft.com/office/drawing/2014/main" id="{63D47E23-6536-428E-B827-32038980156E}"/>
              </a:ext>
            </a:extLst>
          </p:cNvPr>
          <p:cNvGraphicFramePr>
            <a:graphicFrameLocks noGrp="1"/>
          </p:cNvGraphicFramePr>
          <p:nvPr/>
        </p:nvGraphicFramePr>
        <p:xfrm>
          <a:off x="5638800" y="2971801"/>
          <a:ext cx="2133600" cy="2322513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55" name="AutoShape 39">
            <a:extLst>
              <a:ext uri="{FF2B5EF4-FFF2-40B4-BE49-F238E27FC236}">
                <a16:creationId xmlns:a16="http://schemas.microsoft.com/office/drawing/2014/main" id="{192740A7-D967-4466-8D1B-AAA01C4D4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1148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4856" name="Text Box 40">
            <a:extLst>
              <a:ext uri="{FF2B5EF4-FFF2-40B4-BE49-F238E27FC236}">
                <a16:creationId xmlns:a16="http://schemas.microsoft.com/office/drawing/2014/main" id="{A4D9A1F0-CDD6-4DFF-B8DD-8B415A51D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7150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memory</a:t>
            </a:r>
          </a:p>
        </p:txBody>
      </p:sp>
      <p:sp>
        <p:nvSpPr>
          <p:cNvPr id="34857" name="Text Box 41">
            <a:extLst>
              <a:ext uri="{FF2B5EF4-FFF2-40B4-BE49-F238E27FC236}">
                <a16:creationId xmlns:a16="http://schemas.microsoft.com/office/drawing/2014/main" id="{61F2F3B3-3FD5-4E9D-85FA-3235A093C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2098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 memory</a:t>
            </a:r>
          </a:p>
        </p:txBody>
      </p:sp>
      <p:sp>
        <p:nvSpPr>
          <p:cNvPr id="34858" name="Text Box 42">
            <a:extLst>
              <a:ext uri="{FF2B5EF4-FFF2-40B4-BE49-F238E27FC236}">
                <a16:creationId xmlns:a16="http://schemas.microsoft.com/office/drawing/2014/main" id="{F9AE21DE-469B-42E4-9726-518AFEA2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34000"/>
            <a:ext cx="13131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Big-Endian</a:t>
            </a:r>
          </a:p>
        </p:txBody>
      </p:sp>
      <p:sp>
        <p:nvSpPr>
          <p:cNvPr id="34859" name="Text Box 43">
            <a:extLst>
              <a:ext uri="{FF2B5EF4-FFF2-40B4-BE49-F238E27FC236}">
                <a16:creationId xmlns:a16="http://schemas.microsoft.com/office/drawing/2014/main" id="{086F0762-ACE4-465F-8701-40DF7DB32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14670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Little-Endian</a:t>
            </a:r>
          </a:p>
        </p:txBody>
      </p:sp>
      <p:sp>
        <p:nvSpPr>
          <p:cNvPr id="34869" name="AutoShape 5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E8F3CC5-9310-4CB6-97B5-49D4B17BC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46AB924-2E9C-4850-A7CD-818693BD7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Big-endian vs Little-endian</a:t>
            </a:r>
          </a:p>
        </p:txBody>
      </p:sp>
      <p:graphicFrame>
        <p:nvGraphicFramePr>
          <p:cNvPr id="34000" name="Group 208">
            <a:extLst>
              <a:ext uri="{FF2B5EF4-FFF2-40B4-BE49-F238E27FC236}">
                <a16:creationId xmlns:a16="http://schemas.microsoft.com/office/drawing/2014/main" id="{361846C8-84F3-464C-9F67-D8C82BA735BC}"/>
              </a:ext>
            </a:extLst>
          </p:cNvPr>
          <p:cNvGraphicFramePr>
            <a:graphicFrameLocks noGrp="1"/>
          </p:cNvGraphicFramePr>
          <p:nvPr/>
        </p:nvGraphicFramePr>
        <p:xfrm>
          <a:off x="2667000" y="2209801"/>
          <a:ext cx="2209800" cy="4064001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A[0]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A[1]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A[size-1]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4026" name="Group 234">
            <a:extLst>
              <a:ext uri="{FF2B5EF4-FFF2-40B4-BE49-F238E27FC236}">
                <a16:creationId xmlns:a16="http://schemas.microsoft.com/office/drawing/2014/main" id="{58657A18-BDA2-426F-9FED-EFD2A7A13FC8}"/>
              </a:ext>
            </a:extLst>
          </p:cNvPr>
          <p:cNvGraphicFramePr>
            <a:graphicFrameLocks noGrp="1"/>
          </p:cNvGraphicFramePr>
          <p:nvPr/>
        </p:nvGraphicFramePr>
        <p:xfrm>
          <a:off x="5562600" y="2209801"/>
          <a:ext cx="2209800" cy="4038601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A[size-1]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78" name="AutoShape 86">
            <a:extLst>
              <a:ext uri="{FF2B5EF4-FFF2-40B4-BE49-F238E27FC236}">
                <a16:creationId xmlns:a16="http://schemas.microsoft.com/office/drawing/2014/main" id="{D59C5821-5089-4928-94C3-1FB0D32DA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1148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879" name="Text Box 87">
            <a:extLst>
              <a:ext uri="{FF2B5EF4-FFF2-40B4-BE49-F238E27FC236}">
                <a16:creationId xmlns:a16="http://schemas.microsoft.com/office/drawing/2014/main" id="{CBC68E7A-6D86-4528-BF6D-3F2D989F2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7150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memory</a:t>
            </a:r>
          </a:p>
        </p:txBody>
      </p:sp>
      <p:sp>
        <p:nvSpPr>
          <p:cNvPr id="33880" name="Text Box 88">
            <a:extLst>
              <a:ext uri="{FF2B5EF4-FFF2-40B4-BE49-F238E27FC236}">
                <a16:creationId xmlns:a16="http://schemas.microsoft.com/office/drawing/2014/main" id="{D317690C-1457-4861-A18B-AF9031584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2098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 memory</a:t>
            </a:r>
          </a:p>
        </p:txBody>
      </p:sp>
      <p:sp>
        <p:nvSpPr>
          <p:cNvPr id="34027" name="Text Box 235">
            <a:extLst>
              <a:ext uri="{FF2B5EF4-FFF2-40B4-BE49-F238E27FC236}">
                <a16:creationId xmlns:a16="http://schemas.microsoft.com/office/drawing/2014/main" id="{3904808E-F1B1-4737-86E3-13BE83C94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400800"/>
            <a:ext cx="13131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Big-Endian</a:t>
            </a:r>
          </a:p>
        </p:txBody>
      </p:sp>
      <p:sp>
        <p:nvSpPr>
          <p:cNvPr id="34028" name="Text Box 236">
            <a:extLst>
              <a:ext uri="{FF2B5EF4-FFF2-40B4-BE49-F238E27FC236}">
                <a16:creationId xmlns:a16="http://schemas.microsoft.com/office/drawing/2014/main" id="{A906B7FB-3839-409A-98C6-940BB4EB2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400800"/>
            <a:ext cx="146706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Little-Endian</a:t>
            </a:r>
          </a:p>
        </p:txBody>
      </p:sp>
      <p:sp>
        <p:nvSpPr>
          <p:cNvPr id="34030" name="AutoShape 23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FD61AAF-F52C-4654-B5E6-040601E7D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F9183A0-6F8B-4943-B1C0-DED972D31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Big Endian Array Storage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C4F106B-C42F-4E96-A95B-A39851ED98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Most compilers store arrays in big endian order</a:t>
            </a:r>
          </a:p>
          <a:p>
            <a:r>
              <a:rPr lang="en-US" altLang="en-US" b="1" dirty="0"/>
              <a:t>Address of a component A[I] is then computed using the following formula: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address(A[</a:t>
            </a:r>
            <a:r>
              <a:rPr lang="en-US" altLang="en-US" b="1" dirty="0" err="1">
                <a:solidFill>
                  <a:srgbClr val="FF0000"/>
                </a:solidFill>
              </a:rPr>
              <a:t>i</a:t>
            </a:r>
            <a:r>
              <a:rPr lang="en-US" altLang="en-US" b="1" dirty="0">
                <a:solidFill>
                  <a:srgbClr val="FF0000"/>
                </a:solidFill>
              </a:rPr>
              <a:t>]) = address(A)  +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				   </a:t>
            </a:r>
            <a:r>
              <a:rPr lang="en-US" altLang="en-US" b="1" dirty="0" err="1">
                <a:solidFill>
                  <a:srgbClr val="FF0000"/>
                </a:solidFill>
              </a:rPr>
              <a:t>i</a:t>
            </a:r>
            <a:r>
              <a:rPr lang="en-US" altLang="en-US" b="1" dirty="0">
                <a:solidFill>
                  <a:srgbClr val="FF0000"/>
                </a:solidFill>
              </a:rPr>
              <a:t>*(size of component)</a:t>
            </a:r>
          </a:p>
          <a:p>
            <a:endParaRPr lang="en-US" altLang="en-US" b="1" dirty="0">
              <a:solidFill>
                <a:srgbClr val="FF0000"/>
              </a:solidFill>
            </a:endParaRPr>
          </a:p>
          <a:p>
            <a:r>
              <a:rPr lang="en-US" altLang="en-US" b="1" dirty="0"/>
              <a:t>We are writing in assembler so we can choose big or little endian</a:t>
            </a:r>
          </a:p>
          <a:p>
            <a:pPr lvl="1"/>
            <a:endParaRPr lang="en-US" altLang="en-US" b="1" dirty="0"/>
          </a:p>
        </p:txBody>
      </p:sp>
      <p:sp>
        <p:nvSpPr>
          <p:cNvPr id="35845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D6529DE-6114-44A5-B1DE-068419F77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3C05435-E057-4C4B-9434-3F944D63B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Computing Address of A[i]</a:t>
            </a:r>
          </a:p>
        </p:txBody>
      </p:sp>
      <p:graphicFrame>
        <p:nvGraphicFramePr>
          <p:cNvPr id="36868" name="Group 4">
            <a:extLst>
              <a:ext uri="{FF2B5EF4-FFF2-40B4-BE49-F238E27FC236}">
                <a16:creationId xmlns:a16="http://schemas.microsoft.com/office/drawing/2014/main" id="{E77FEAF4-F955-4938-AC94-CEBEF19662B7}"/>
              </a:ext>
            </a:extLst>
          </p:cNvPr>
          <p:cNvGraphicFramePr>
            <a:graphicFrameLocks noGrp="1"/>
          </p:cNvGraphicFramePr>
          <p:nvPr/>
        </p:nvGraphicFramePr>
        <p:xfrm>
          <a:off x="4991100" y="1905001"/>
          <a:ext cx="2209800" cy="4064001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A[0]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A[1]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A[I]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A[size-1]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86" name="Text Box 22">
            <a:extLst>
              <a:ext uri="{FF2B5EF4-FFF2-40B4-BE49-F238E27FC236}">
                <a16:creationId xmlns:a16="http://schemas.microsoft.com/office/drawing/2014/main" id="{2716BAD6-5DDF-460C-BF00-779618480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362200"/>
            <a:ext cx="2286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F20D0FCB-F963-47B2-AB6D-1D94BD741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0"/>
            <a:ext cx="2971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Address of   A</a:t>
            </a: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53DED174-B68D-47BD-8F41-FC1C79C1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2819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Address of A[I]</a:t>
            </a:r>
          </a:p>
        </p:txBody>
      </p:sp>
      <p:sp>
        <p:nvSpPr>
          <p:cNvPr id="36889" name="AutoShape 25">
            <a:extLst>
              <a:ext uri="{FF2B5EF4-FFF2-40B4-BE49-F238E27FC236}">
                <a16:creationId xmlns:a16="http://schemas.microsoft.com/office/drawing/2014/main" id="{90EA24A7-5746-43C1-8320-59418E995B11}"/>
              </a:ext>
            </a:extLst>
          </p:cNvPr>
          <p:cNvSpPr>
            <a:spLocks/>
          </p:cNvSpPr>
          <p:nvPr/>
        </p:nvSpPr>
        <p:spPr bwMode="auto">
          <a:xfrm>
            <a:off x="7543800" y="19050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EF3B3AC1-B3B1-4E95-84C9-6BFF4FA43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819400"/>
            <a:ext cx="155683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 components</a:t>
            </a:r>
          </a:p>
        </p:txBody>
      </p:sp>
      <p:sp>
        <p:nvSpPr>
          <p:cNvPr id="36891" name="AutoShape 27">
            <a:extLst>
              <a:ext uri="{FF2B5EF4-FFF2-40B4-BE49-F238E27FC236}">
                <a16:creationId xmlns:a16="http://schemas.microsoft.com/office/drawing/2014/main" id="{24C2C1F0-C92F-4628-92EB-CB28F9183321}"/>
              </a:ext>
            </a:extLst>
          </p:cNvPr>
          <p:cNvSpPr>
            <a:spLocks/>
          </p:cNvSpPr>
          <p:nvPr/>
        </p:nvSpPr>
        <p:spPr bwMode="auto">
          <a:xfrm rot="5400000">
            <a:off x="5905500" y="5067300"/>
            <a:ext cx="457200" cy="2209800"/>
          </a:xfrm>
          <a:prstGeom prst="rightBrace">
            <a:avLst>
              <a:gd name="adj1" fmla="val 402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64514068-56FE-43DD-B565-7422470E5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6400800"/>
            <a:ext cx="2971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Size of 1 component</a:t>
            </a:r>
          </a:p>
        </p:txBody>
      </p:sp>
      <p:sp>
        <p:nvSpPr>
          <p:cNvPr id="36894" name="AutoShape 3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93F06F-C760-4203-B9C5-BF36A0D6F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13C93E2-1991-4A31-93D1-8B6560B72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Array Storage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71124F-E19B-4B18-A9D8-5A7FA7CDE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848600" cy="4495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dirty="0"/>
              <a:t>Setting aside enough storage for the entire array </a:t>
            </a:r>
          </a:p>
          <a:p>
            <a:r>
              <a:rPr lang="en-US" altLang="en-US" b="1" dirty="0"/>
              <a:t>Must also maintain stack alignment</a:t>
            </a:r>
          </a:p>
          <a:p>
            <a:r>
              <a:rPr lang="en-US" altLang="en-US" b="1" dirty="0"/>
              <a:t>Each frame must be word addressable</a:t>
            </a:r>
          </a:p>
          <a:p>
            <a:pPr lvl="1"/>
            <a:r>
              <a:rPr lang="en-US" altLang="en-US" b="1" dirty="0"/>
              <a:t>%</a:t>
            </a:r>
            <a:r>
              <a:rPr lang="en-US" altLang="en-US" b="1" dirty="0" err="1"/>
              <a:t>rsp</a:t>
            </a:r>
            <a:r>
              <a:rPr lang="en-US" altLang="en-US" b="1" dirty="0"/>
              <a:t> MUST be divisible by 16</a:t>
            </a:r>
          </a:p>
          <a:p>
            <a:pPr lvl="1"/>
            <a:endParaRPr lang="en-US" altLang="en-US" b="1" dirty="0"/>
          </a:p>
          <a:p>
            <a:pPr lvl="1"/>
            <a:r>
              <a:rPr lang="en-US" altLang="en-US" b="1" dirty="0"/>
              <a:t>The formula used by the compiler is modified:</a:t>
            </a:r>
          </a:p>
          <a:p>
            <a:pPr lvl="2"/>
            <a:r>
              <a:rPr lang="en-US" altLang="en-US" b="1" dirty="0"/>
              <a:t>Bytes needed is next multiple of 16 past(local variables’ size)</a:t>
            </a:r>
          </a:p>
          <a:p>
            <a:pPr>
              <a:buFont typeface="Monotype Sorts" pitchFamily="2" charset="2"/>
              <a:buNone/>
            </a:pPr>
            <a:r>
              <a:rPr lang="en-US" altLang="en-US" b="1" dirty="0"/>
              <a:t>Example</a:t>
            </a:r>
          </a:p>
          <a:p>
            <a:r>
              <a:rPr lang="en-US" altLang="en-US" b="1" dirty="0"/>
              <a:t>ArrayEx1.s</a:t>
            </a:r>
          </a:p>
        </p:txBody>
      </p:sp>
      <p:sp>
        <p:nvSpPr>
          <p:cNvPr id="30725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7612E65-366C-4D74-A65E-CD488896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7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881189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Topics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itchFamily="-96" charset="0"/>
              </a:rPr>
              <a:t>Stack Frame (Activation Record)</a:t>
            </a:r>
          </a:p>
          <a:p>
            <a:pPr lvl="1"/>
            <a:r>
              <a:rPr lang="en-US" dirty="0">
                <a:latin typeface="Calibri" pitchFamily="-96" charset="0"/>
              </a:rPr>
              <a:t>SPARC vs x86</a:t>
            </a:r>
          </a:p>
          <a:p>
            <a:r>
              <a:rPr lang="en-US" dirty="0">
                <a:latin typeface="Calibri" pitchFamily="-96" charset="0"/>
              </a:rPr>
              <a:t>Automatic Variables</a:t>
            </a:r>
          </a:p>
          <a:p>
            <a:pPr lvl="1"/>
            <a:r>
              <a:rPr lang="en-US" dirty="0">
                <a:latin typeface="Calibri" pitchFamily="-96" charset="0"/>
              </a:rPr>
              <a:t>Local declarations</a:t>
            </a:r>
          </a:p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Alignment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C33485D-42A7-4929-A5BB-8D85ABE7F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Structures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2C09830-FED5-4ED9-A4C6-4B02F1764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A structure is similar to a class, where all data members are public.  In C structures do not have member functions.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The data members of a structure are stored as a composite unit.  Each member has a address (offset) measured from the beginning of the structure</a:t>
            </a:r>
          </a:p>
        </p:txBody>
      </p:sp>
      <p:sp>
        <p:nvSpPr>
          <p:cNvPr id="52229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3049AF9-1610-4931-86BA-CA5356DF3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F8F6A0D-C15B-48B9-970B-D5827627C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1E8674A-D13F-4C68-97F4-8154EC395F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Consider the customer structure defined below: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typedef struct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{  char  name[24];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       int     age;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       int     salary;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     }  customer_type;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     customer_type  customer;		</a:t>
            </a:r>
          </a:p>
        </p:txBody>
      </p:sp>
      <p:sp>
        <p:nvSpPr>
          <p:cNvPr id="53253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74BB4A1-EAA8-47DA-A93B-F34B38D36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FCAC5A6-C4E0-43DE-A5A0-4DC9083B9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Addressing Structure Components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AE6104F-AA13-4626-B04A-AE294A3B59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	</a:t>
            </a:r>
            <a:r>
              <a:rPr lang="en-US" altLang="en-US" b="1"/>
              <a:t>To address a component of a structure, we use the formula: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addr(component) = addr(structure)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			       + offset of component				           from beginning of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                                      structure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	It is customary to use Big Endian storage for structures, so the offset is positive.</a:t>
            </a:r>
            <a:endParaRPr lang="en-US" altLang="en-US"/>
          </a:p>
        </p:txBody>
      </p:sp>
      <p:sp>
        <p:nvSpPr>
          <p:cNvPr id="55301" name="AutoShape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7EB6AF8-B749-47E3-BC55-02B105F88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0" y="6248400"/>
            <a:ext cx="609600" cy="609600"/>
          </a:xfrm>
          <a:prstGeom prst="actionButtonBlank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829A821-6F22-4760-AC3B-4140CD88A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Customer Struct</a:t>
            </a:r>
          </a:p>
        </p:txBody>
      </p:sp>
      <p:graphicFrame>
        <p:nvGraphicFramePr>
          <p:cNvPr id="54316" name="Group 44">
            <a:extLst>
              <a:ext uri="{FF2B5EF4-FFF2-40B4-BE49-F238E27FC236}">
                <a16:creationId xmlns:a16="http://schemas.microsoft.com/office/drawing/2014/main" id="{CA99852E-558A-4070-B96D-4671E7298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16201"/>
              </p:ext>
            </p:extLst>
          </p:nvPr>
        </p:nvGraphicFramePr>
        <p:xfrm>
          <a:off x="6096000" y="1448845"/>
          <a:ext cx="2590800" cy="387039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name</a:t>
                      </a:r>
                    </a:p>
                  </a:txBody>
                  <a:tcPr marT="45713" marB="45713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age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charset="0"/>
                        </a:rPr>
                        <a:t>salary</a:t>
                      </a: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4304" name="Text Box 32">
            <a:extLst>
              <a:ext uri="{FF2B5EF4-FFF2-40B4-BE49-F238E27FC236}">
                <a16:creationId xmlns:a16="http://schemas.microsoft.com/office/drawing/2014/main" id="{05E4FCB3-2212-4A81-B571-5F2B349C9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915444"/>
            <a:ext cx="173037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Customer</a:t>
            </a:r>
          </a:p>
        </p:txBody>
      </p:sp>
      <p:sp>
        <p:nvSpPr>
          <p:cNvPr id="54305" name="Text Box 33">
            <a:extLst>
              <a:ext uri="{FF2B5EF4-FFF2-40B4-BE49-F238E27FC236}">
                <a16:creationId xmlns:a16="http://schemas.microsoft.com/office/drawing/2014/main" id="{40FEDF14-FD16-411E-882A-CB7413606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448844"/>
            <a:ext cx="19502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Offset of name: 0</a:t>
            </a:r>
          </a:p>
        </p:txBody>
      </p:sp>
      <p:sp>
        <p:nvSpPr>
          <p:cNvPr id="54306" name="Text Box 34">
            <a:extLst>
              <a:ext uri="{FF2B5EF4-FFF2-40B4-BE49-F238E27FC236}">
                <a16:creationId xmlns:a16="http://schemas.microsoft.com/office/drawing/2014/main" id="{7A60254F-C238-49FB-A713-C49FF77F3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8244"/>
            <a:ext cx="18860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Offset of age: 24</a:t>
            </a:r>
          </a:p>
        </p:txBody>
      </p:sp>
      <p:sp>
        <p:nvSpPr>
          <p:cNvPr id="54307" name="Text Box 35">
            <a:extLst>
              <a:ext uri="{FF2B5EF4-FFF2-40B4-BE49-F238E27FC236}">
                <a16:creationId xmlns:a16="http://schemas.microsoft.com/office/drawing/2014/main" id="{9DE1D361-DF73-49B8-B1C1-84F72A015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01644"/>
            <a:ext cx="21169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Offset of salary: 28</a:t>
            </a:r>
          </a:p>
        </p:txBody>
      </p:sp>
      <p:sp>
        <p:nvSpPr>
          <p:cNvPr id="54312" name="AutoShape 40">
            <a:extLst>
              <a:ext uri="{FF2B5EF4-FFF2-40B4-BE49-F238E27FC236}">
                <a16:creationId xmlns:a16="http://schemas.microsoft.com/office/drawing/2014/main" id="{D9760E81-9D21-43D5-A15E-03A1F2A03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201444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4313" name="Text Box 41">
            <a:extLst>
              <a:ext uri="{FF2B5EF4-FFF2-40B4-BE49-F238E27FC236}">
                <a16:creationId xmlns:a16="http://schemas.microsoft.com/office/drawing/2014/main" id="{251A8FAF-49F1-4A01-96D0-9BEF79747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801644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memory</a:t>
            </a:r>
          </a:p>
        </p:txBody>
      </p:sp>
      <p:sp>
        <p:nvSpPr>
          <p:cNvPr id="54314" name="Text Box 42">
            <a:extLst>
              <a:ext uri="{FF2B5EF4-FFF2-40B4-BE49-F238E27FC236}">
                <a16:creationId xmlns:a16="http://schemas.microsoft.com/office/drawing/2014/main" id="{FCBCD88A-8762-48E8-A935-3821D0495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1296444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 memory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F3AB0B-67F0-4197-9BD8-2B01E20B8A06}"/>
              </a:ext>
            </a:extLst>
          </p:cNvPr>
          <p:cNvSpPr txBox="1"/>
          <p:nvPr/>
        </p:nvSpPr>
        <p:spPr>
          <a:xfrm>
            <a:off x="1375862" y="5170976"/>
            <a:ext cx="182453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StructEx.m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305800" cy="5730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itchFamily="-96" charset="0"/>
              </a:rPr>
              <a:t>Structure Containing an Array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1814513" y="3170238"/>
            <a:ext cx="7737871" cy="28638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pPr lvl="2"/>
            <a:r>
              <a:rPr lang="en-US" b="1" dirty="0">
                <a:latin typeface="Calibri" pitchFamily="-96" charset="0"/>
                <a:cs typeface="Courier New"/>
              </a:rPr>
              <a:t>Only when the code is a result of compilation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07969" y="1024922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2252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6" y="1297013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6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of each element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1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89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1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6" y="49657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6" y="49657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1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1" y="21463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3" y="21463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1" y="21463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1" y="21463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5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1920876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469313" y="1357313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1905000" y="1343024"/>
            <a:ext cx="8382000" cy="2974976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1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89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1" y="4965701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6" y="49657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6" y="49657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1881019" y="435678"/>
            <a:ext cx="8359945" cy="7620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593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1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38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1170490" y="2743898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xfrm>
            <a:off x="1905000" y="1397000"/>
            <a:ext cx="4508500" cy="9779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8166100" y="1213554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72482"/>
              </p:ext>
            </p:extLst>
          </p:nvPr>
        </p:nvGraphicFramePr>
        <p:xfrm>
          <a:off x="840291" y="4750498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59096"/>
              </p:ext>
            </p:extLst>
          </p:nvPr>
        </p:nvGraphicFramePr>
        <p:xfrm>
          <a:off x="1640390" y="2350198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63C0790-82A0-47C0-BB62-E96833A1EDF3}"/>
              </a:ext>
            </a:extLst>
          </p:cNvPr>
          <p:cNvSpPr txBox="1">
            <a:spLocks noChangeArrowheads="1"/>
          </p:cNvSpPr>
          <p:nvPr/>
        </p:nvSpPr>
        <p:spPr>
          <a:xfrm>
            <a:off x="8609797" y="3245993"/>
            <a:ext cx="3051934" cy="977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Example</a:t>
            </a:r>
          </a:p>
          <a:p>
            <a:r>
              <a:rPr lang="en-US" dirty="0" err="1"/>
              <a:t>ArrayOfStruct.m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F9537-ABAA-48C3-967E-153E06A88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Program Address Space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94647C4B-D8DD-409D-BDCF-F4B020EC7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133600"/>
            <a:ext cx="3962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</a:rPr>
              <a:t>Code Section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Code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Static variables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OS information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351FA798-7B8A-4A0E-B1BA-687D99C40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29064"/>
            <a:ext cx="3962400" cy="14811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</a:rPr>
              <a:t>Heap Section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Dynamic variables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39769A62-A667-4861-B55A-BFA80200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334000"/>
            <a:ext cx="3962400" cy="1143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Tahoma" panose="020B0604030504040204" pitchFamily="34" charset="0"/>
              </a:rPr>
              <a:t>Stack Section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Automatic variables</a:t>
            </a: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4963A478-B108-4C19-997C-6144E19D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744A7F3C-91E7-4C18-AF90-B6E939077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0198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memory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7C6F132B-DC0F-4D7C-919A-AEAD5AACF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336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 memory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9189C1-3ED9-4035-A3DC-3369171A2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Stack section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ACC058-6010-4D25-BCFD-2EA5F07D06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Contains automatic variables of the functions</a:t>
            </a:r>
          </a:p>
          <a:p>
            <a:r>
              <a:rPr lang="en-US" altLang="en-US" b="1" dirty="0"/>
              <a:t>Contains frame information for each call of a function</a:t>
            </a:r>
          </a:p>
          <a:p>
            <a:r>
              <a:rPr lang="en-US" altLang="en-US" b="1" dirty="0"/>
              <a:t>Stack grows from high memory to low memory</a:t>
            </a:r>
          </a:p>
          <a:p>
            <a:pPr lvl="1"/>
            <a:r>
              <a:rPr lang="en-US" altLang="en-US" b="1" dirty="0"/>
              <a:t>Frames are allocated backwards in memory</a:t>
            </a:r>
          </a:p>
          <a:p>
            <a:pPr lvl="1"/>
            <a:r>
              <a:rPr lang="en-US" altLang="en-US" b="1" dirty="0"/>
              <a:t>The stack pointer is at the beginning of the frame, at its lowest address.</a:t>
            </a:r>
          </a:p>
          <a:p>
            <a:pPr lvl="1"/>
            <a:r>
              <a:rPr lang="en-US" altLang="en-US" b="1" dirty="0"/>
              <a:t>In x86, local variables are allocated at the beginning of the frame</a:t>
            </a:r>
          </a:p>
          <a:p>
            <a:pPr lvl="2"/>
            <a:r>
              <a:rPr lang="en-US" altLang="en-US" b="1" dirty="0"/>
              <a:t>The stack pointer is moved backwards to make room</a:t>
            </a:r>
          </a:p>
          <a:p>
            <a:r>
              <a:rPr lang="en-US" altLang="en-US" b="1" dirty="0"/>
              <a:t>Really a stack of Frames</a:t>
            </a:r>
          </a:p>
          <a:p>
            <a:pPr>
              <a:buFont typeface="Monotype Sorts" pitchFamily="2" charset="2"/>
              <a:buNone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3B96076-C2D8-41A7-9BDC-70B2AFA01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Stack View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F0CC937-CD8A-4474-8759-027D1F277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28800"/>
            <a:ext cx="3048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Stack Top  %sp -&gt;</a:t>
            </a:r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A81AA9F2-B15A-4E40-B448-1BDFF32ED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1148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08BE0CA6-2054-4112-AB85-9129A0E16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7150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memory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62D6B45F-DF85-4D76-BBED-415AB5F4A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209800"/>
            <a:ext cx="2057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 memory</a:t>
            </a: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D3F4EC01-48D8-4769-B347-25076D454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1981200"/>
            <a:ext cx="23622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23B5227C-3541-4881-B08F-A465F8027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3124200"/>
            <a:ext cx="2362200" cy="1143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BE660AA3-234A-4D4A-A269-BFC9CD7E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267200"/>
            <a:ext cx="2362200" cy="1143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410E2C23-546C-4583-9D69-5023F0F59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5410200"/>
            <a:ext cx="2362200" cy="1143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E0640484-8643-42FC-9F23-4F88DEE5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867400"/>
            <a:ext cx="141577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Main Frame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9E2AC05F-753F-4955-8823-E1555006E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4419600"/>
            <a:ext cx="19928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 Frame 1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C7FB3084-ADCF-4817-9264-33E18D67F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3429000"/>
            <a:ext cx="19928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 Frame 2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A21EA223-50BA-411E-9E42-21AC91C07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2362200"/>
            <a:ext cx="199285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 Frame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EA58-4955-40A1-90F1-8C418D40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SPARC Stack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8C657-AA2C-4B78-8E83-5B35336CB7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DC0B03-4D66-4607-8935-6D82B3B05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285875"/>
            <a:ext cx="5715000" cy="487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9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D1749-7802-4DF2-82A4-271C23C7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x86 Stack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BB0A4-1885-4191-BAA2-955D1DD54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DB4DC4-6090-4647-8424-C3D64FEFC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185" y="1412777"/>
            <a:ext cx="7923631" cy="465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0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7DF38-31EF-4364-A9E7-642D96B7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SPARC vs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9F8F-F913-4DB0-9C05-7BB5C07B5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Register Set</a:t>
            </a:r>
          </a:p>
          <a:p>
            <a:pPr lvl="1"/>
            <a:r>
              <a:rPr lang="en-US" dirty="0"/>
              <a:t>SPARC has 128 general use 32-bit registers</a:t>
            </a:r>
          </a:p>
          <a:p>
            <a:pPr lvl="2"/>
            <a:r>
              <a:rPr lang="en-US" dirty="0"/>
              <a:t>Each function has 24 of those registers available</a:t>
            </a:r>
          </a:p>
          <a:p>
            <a:pPr lvl="3"/>
            <a:r>
              <a:rPr lang="en-US" dirty="0"/>
              <a:t>8 shared with caller and 8 with callee</a:t>
            </a:r>
          </a:p>
          <a:p>
            <a:pPr lvl="1"/>
            <a:r>
              <a:rPr lang="en-US" dirty="0"/>
              <a:t>X86 has no similar mechanism</a:t>
            </a:r>
          </a:p>
          <a:p>
            <a:pPr lvl="2"/>
            <a:r>
              <a:rPr lang="en-US" dirty="0"/>
              <a:t>16 general purpose registers</a:t>
            </a:r>
          </a:p>
          <a:p>
            <a:pPr lvl="3"/>
            <a:r>
              <a:rPr lang="en-US" dirty="0"/>
              <a:t>Shared by all functions</a:t>
            </a:r>
          </a:p>
          <a:p>
            <a:pPr lvl="3"/>
            <a:r>
              <a:rPr lang="en-US" dirty="0"/>
              <a:t>Preservation is by saving in frame </a:t>
            </a:r>
          </a:p>
          <a:p>
            <a:pPr lvl="1"/>
            <a:r>
              <a:rPr lang="en-US" dirty="0"/>
              <a:t>Stack frame has room set aside for 16 registers</a:t>
            </a:r>
          </a:p>
          <a:p>
            <a:r>
              <a:rPr lang="en-US" dirty="0"/>
              <a:t>Parameter Passing</a:t>
            </a:r>
          </a:p>
          <a:p>
            <a:pPr lvl="1"/>
            <a:r>
              <a:rPr lang="en-US" dirty="0"/>
              <a:t>SPARC has area for parameters in frame</a:t>
            </a:r>
          </a:p>
          <a:p>
            <a:pPr lvl="1"/>
            <a:r>
              <a:rPr lang="en-US" dirty="0"/>
              <a:t>X86 assumes pass is always by register if less than six arguments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6191-3D76-47C8-9498-6CE6217CB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8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7DF38-31EF-4364-A9E7-642D96B7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SPARC vs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9F8F-F913-4DB0-9C05-7BB5C07B5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Variable Area</a:t>
            </a:r>
          </a:p>
          <a:p>
            <a:pPr lvl="1"/>
            <a:r>
              <a:rPr lang="en-US" dirty="0"/>
              <a:t>Variable size in SPARC</a:t>
            </a:r>
          </a:p>
          <a:p>
            <a:pPr lvl="1"/>
            <a:r>
              <a:rPr lang="en-US" dirty="0"/>
              <a:t>Not automatically accounted for in x86</a:t>
            </a:r>
          </a:p>
          <a:p>
            <a:pPr lvl="2"/>
            <a:r>
              <a:rPr lang="en-US" dirty="0"/>
              <a:t>Allocate memory</a:t>
            </a:r>
          </a:p>
          <a:p>
            <a:pPr lvl="3"/>
            <a:r>
              <a:rPr lang="en-US" dirty="0"/>
              <a:t>Extend frame</a:t>
            </a:r>
          </a:p>
          <a:p>
            <a:pPr lvl="3"/>
            <a:r>
              <a:rPr lang="en-US" dirty="0"/>
              <a:t>Must be word (16 bit) divisible</a:t>
            </a:r>
          </a:p>
          <a:p>
            <a:r>
              <a:rPr lang="en-US" dirty="0"/>
              <a:t>Return area in SPARC frame has no x86 Equivalent</a:t>
            </a:r>
          </a:p>
          <a:p>
            <a:r>
              <a:rPr lang="en-US" i="1" dirty="0"/>
              <a:t>Compiler Stuff </a:t>
            </a:r>
            <a:r>
              <a:rPr lang="en-US" dirty="0"/>
              <a:t>area in SPARC has no equivalent</a:t>
            </a:r>
          </a:p>
          <a:p>
            <a:r>
              <a:rPr lang="en-US" dirty="0"/>
              <a:t>Maintaining PC for each call of a function</a:t>
            </a:r>
          </a:p>
          <a:p>
            <a:pPr lvl="1"/>
            <a:r>
              <a:rPr lang="en-US" dirty="0"/>
              <a:t>Accomplished by caller pushing the return address  before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6191-3D76-47C8-9498-6CE6217CB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2D0FF-28DA-4C73-BF5F-423BAD45C1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9102</TotalTime>
  <Words>1601</Words>
  <Application>Microsoft Office PowerPoint</Application>
  <PresentationFormat>Widescreen</PresentationFormat>
  <Paragraphs>350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Courier</vt:lpstr>
      <vt:lpstr>Arial</vt:lpstr>
      <vt:lpstr>Calibri</vt:lpstr>
      <vt:lpstr>Calibri Bold</vt:lpstr>
      <vt:lpstr>Calibri Bold Italic</vt:lpstr>
      <vt:lpstr>Calibri Light</vt:lpstr>
      <vt:lpstr>Courier New</vt:lpstr>
      <vt:lpstr>Courier New Bold</vt:lpstr>
      <vt:lpstr>Monotype Sorts</vt:lpstr>
      <vt:lpstr>Tahoma</vt:lpstr>
      <vt:lpstr>Times New Roman</vt:lpstr>
      <vt:lpstr>Wingdings 2</vt:lpstr>
      <vt:lpstr>Office Theme</vt:lpstr>
      <vt:lpstr>  CSc 235: Stacks &amp; Frames Allocation of Automatic Variables</vt:lpstr>
      <vt:lpstr>Topics</vt:lpstr>
      <vt:lpstr>Program Address Space</vt:lpstr>
      <vt:lpstr>Stack section</vt:lpstr>
      <vt:lpstr>Stack View</vt:lpstr>
      <vt:lpstr>SPARC Stack Frame</vt:lpstr>
      <vt:lpstr>Typical x86 Stack Frame</vt:lpstr>
      <vt:lpstr>SPARC vs x86</vt:lpstr>
      <vt:lpstr>SPARC vs x86</vt:lpstr>
      <vt:lpstr>Automatic (local) Variables in x86</vt:lpstr>
      <vt:lpstr>Automatic Variables Example</vt:lpstr>
      <vt:lpstr>Array Storage</vt:lpstr>
      <vt:lpstr>Examples</vt:lpstr>
      <vt:lpstr>Array Addressing</vt:lpstr>
      <vt:lpstr>Big-endian vs Little-endian Storing 0x12345678</vt:lpstr>
      <vt:lpstr>Big-endian vs Little-endian</vt:lpstr>
      <vt:lpstr>Big Endian Array Storage</vt:lpstr>
      <vt:lpstr>Computing Address of A[i]</vt:lpstr>
      <vt:lpstr>Array Storage</vt:lpstr>
      <vt:lpstr>Structures</vt:lpstr>
      <vt:lpstr>Example</vt:lpstr>
      <vt:lpstr>Addressing Structure Components</vt:lpstr>
      <vt:lpstr>Customer Struct</vt:lpstr>
      <vt:lpstr>Structure Containing an Array</vt:lpstr>
      <vt:lpstr>Structures &amp; Alignment</vt:lpstr>
      <vt:lpstr>Specific Cases of Alignment (x86-64)</vt:lpstr>
      <vt:lpstr>Satisfying Alignment with Structures</vt:lpstr>
      <vt:lpstr>Meeting Overall Alignment Requirement</vt:lpstr>
      <vt:lpstr>Arrays of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CSc 235: Stacks &amp; Frames Allocation of Automatic Variables</dc:title>
  <dc:creator>Spiegel, Daniel</dc:creator>
  <cp:lastModifiedBy>Spiegel, Daniel</cp:lastModifiedBy>
  <cp:revision>10</cp:revision>
  <dcterms:created xsi:type="dcterms:W3CDTF">2021-10-25T02:12:23Z</dcterms:created>
  <dcterms:modified xsi:type="dcterms:W3CDTF">2021-10-31T23:29:28Z</dcterms:modified>
</cp:coreProperties>
</file>