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0"/>
  </p:notesMasterIdLst>
  <p:sldIdLst>
    <p:sldId id="256" r:id="rId2"/>
    <p:sldId id="582" r:id="rId3"/>
    <p:sldId id="632" r:id="rId4"/>
    <p:sldId id="661" r:id="rId5"/>
    <p:sldId id="257" r:id="rId6"/>
    <p:sldId id="337" r:id="rId7"/>
    <p:sldId id="258" r:id="rId8"/>
    <p:sldId id="259" r:id="rId9"/>
    <p:sldId id="338" r:id="rId10"/>
    <p:sldId id="340" r:id="rId11"/>
    <p:sldId id="341" r:id="rId12"/>
    <p:sldId id="342" r:id="rId13"/>
    <p:sldId id="260" r:id="rId14"/>
    <p:sldId id="339" r:id="rId15"/>
    <p:sldId id="263" r:id="rId16"/>
    <p:sldId id="264" r:id="rId17"/>
    <p:sldId id="265" r:id="rId18"/>
    <p:sldId id="266" r:id="rId19"/>
    <p:sldId id="592" r:id="rId20"/>
    <p:sldId id="275" r:id="rId21"/>
    <p:sldId id="276" r:id="rId22"/>
    <p:sldId id="313" r:id="rId23"/>
    <p:sldId id="314" r:id="rId24"/>
    <p:sldId id="315" r:id="rId25"/>
    <p:sldId id="316" r:id="rId26"/>
    <p:sldId id="317" r:id="rId27"/>
    <p:sldId id="318" r:id="rId28"/>
    <p:sldId id="321" r:id="rId29"/>
    <p:sldId id="322" r:id="rId30"/>
    <p:sldId id="343" r:id="rId31"/>
    <p:sldId id="344" r:id="rId32"/>
    <p:sldId id="345" r:id="rId33"/>
    <p:sldId id="649" r:id="rId34"/>
    <p:sldId id="597" r:id="rId35"/>
    <p:sldId id="598" r:id="rId36"/>
    <p:sldId id="599" r:id="rId37"/>
    <p:sldId id="601" r:id="rId38"/>
    <p:sldId id="602" r:id="rId39"/>
    <p:sldId id="663" r:id="rId40"/>
    <p:sldId id="664" r:id="rId41"/>
    <p:sldId id="665" r:id="rId42"/>
    <p:sldId id="666" r:id="rId43"/>
    <p:sldId id="667" r:id="rId44"/>
    <p:sldId id="668" r:id="rId45"/>
    <p:sldId id="669" r:id="rId46"/>
    <p:sldId id="327" r:id="rId47"/>
    <p:sldId id="670" r:id="rId48"/>
    <p:sldId id="332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4A8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B44B71-591A-472B-8C67-D500825434D5}" v="30" dt="2021-09-28T14:00:34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iegel, Daniel" userId="36ab9988-4599-4de5-b991-26629f02c7d1" providerId="ADAL" clId="{E5B44B71-591A-472B-8C67-D500825434D5}"/>
    <pc:docChg chg="modSld">
      <pc:chgData name="Spiegel, Daniel" userId="36ab9988-4599-4de5-b991-26629f02c7d1" providerId="ADAL" clId="{E5B44B71-591A-472B-8C67-D500825434D5}" dt="2021-09-28T14:00:34.259" v="29" actId="20577"/>
      <pc:docMkLst>
        <pc:docMk/>
      </pc:docMkLst>
      <pc:sldChg chg="modSp mod">
        <pc:chgData name="Spiegel, Daniel" userId="36ab9988-4599-4de5-b991-26629f02c7d1" providerId="ADAL" clId="{E5B44B71-591A-472B-8C67-D500825434D5}" dt="2021-09-28T14:00:34.259" v="29" actId="20577"/>
        <pc:sldMkLst>
          <pc:docMk/>
          <pc:sldMk cId="0" sldId="264"/>
        </pc:sldMkLst>
        <pc:spChg chg="mod">
          <ac:chgData name="Spiegel, Daniel" userId="36ab9988-4599-4de5-b991-26629f02c7d1" providerId="ADAL" clId="{E5B44B71-591A-472B-8C67-D500825434D5}" dt="2021-09-28T14:00:34.259" v="29" actId="20577"/>
          <ac:spMkLst>
            <pc:docMk/>
            <pc:sldMk cId="0" sldId="264"/>
            <ac:spMk id="25603" creationId="{A639FF26-5A08-42F6-BFEF-1D803EAED230}"/>
          </ac:spMkLst>
        </pc:spChg>
      </pc:sldChg>
      <pc:sldChg chg="modSp mod">
        <pc:chgData name="Spiegel, Daniel" userId="36ab9988-4599-4de5-b991-26629f02c7d1" providerId="ADAL" clId="{E5B44B71-591A-472B-8C67-D500825434D5}" dt="2021-09-28T13:58:54.451" v="28" actId="6549"/>
        <pc:sldMkLst>
          <pc:docMk/>
          <pc:sldMk cId="0" sldId="339"/>
        </pc:sldMkLst>
        <pc:spChg chg="mod">
          <ac:chgData name="Spiegel, Daniel" userId="36ab9988-4599-4de5-b991-26629f02c7d1" providerId="ADAL" clId="{E5B44B71-591A-472B-8C67-D500825434D5}" dt="2021-09-28T13:58:54.451" v="28" actId="6549"/>
          <ac:spMkLst>
            <pc:docMk/>
            <pc:sldMk cId="0" sldId="339"/>
            <ac:spMk id="23555" creationId="{FCCEB1E5-BDD7-4695-AA3A-7A709DD287C9}"/>
          </ac:spMkLst>
        </pc:spChg>
      </pc:sldChg>
      <pc:sldChg chg="modSp mod">
        <pc:chgData name="Spiegel, Daniel" userId="36ab9988-4599-4de5-b991-26629f02c7d1" providerId="ADAL" clId="{E5B44B71-591A-472B-8C67-D500825434D5}" dt="2021-09-28T13:58:16.151" v="27" actId="20577"/>
        <pc:sldMkLst>
          <pc:docMk/>
          <pc:sldMk cId="0" sldId="342"/>
        </pc:sldMkLst>
        <pc:spChg chg="mod">
          <ac:chgData name="Spiegel, Daniel" userId="36ab9988-4599-4de5-b991-26629f02c7d1" providerId="ADAL" clId="{E5B44B71-591A-472B-8C67-D500825434D5}" dt="2021-09-28T13:58:16.151" v="27" actId="20577"/>
          <ac:spMkLst>
            <pc:docMk/>
            <pc:sldMk cId="0" sldId="342"/>
            <ac:spMk id="21507" creationId="{AFBDDED9-4A19-474F-9DBA-37DF7B7DD5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19154-6F81-40AF-9FB3-410AED3C913A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DDA8D-B83C-4EA9-8143-0CAFDFECD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3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0xf000 + 0x8 =</a:t>
            </a:r>
            <a:r>
              <a:rPr lang="en-US" baseline="0"/>
              <a:t> 0xf008</a:t>
            </a:r>
          </a:p>
          <a:p>
            <a:r>
              <a:rPr lang="en-US" baseline="0"/>
              <a:t>0xf000 + 0x0100 = 0xf100</a:t>
            </a:r>
          </a:p>
          <a:p>
            <a:r>
              <a:rPr lang="en-US" baseline="0"/>
              <a:t>0xf000 + 4*0x0100 = 0xf400</a:t>
            </a:r>
          </a:p>
          <a:p>
            <a:r>
              <a:rPr lang="en-US" baseline="0"/>
              <a:t>2*0xf000 + 0x80 = 0x1d080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5B0C-B35D-4608-94F8-324A6C7A47D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711FF52-4C10-491B-BF79-389FDE427CE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913C5B5-B6F5-45A6-AAE9-5EC083897B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0D469FB9-E7D0-45B4-A98A-50A2061AF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FF048504-0AB9-41E5-A5B0-5D9C386C8B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6A9F6711-2373-422B-827B-E17070F5E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B7F6F62C-914F-4A08-B21E-846CEBB3F2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7C3B2F9C-86BA-4088-A6EC-7D464C10A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283A4B2E-9038-4C6F-93B7-E84E1A151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2CF46B7-A725-4A11-BD54-70A8BFBF9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1EA78A1-6024-4859-871D-9BF646651E6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225E605-9EE1-43A9-9FF3-80A717EAB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069EA3D-3280-4B48-B232-8E4372A790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B4E54BA3-3645-488F-B025-66EB1EFF39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7905C42-FB36-4422-93DC-289E22C692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8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8DC11-A5B2-4207-ADB8-F156B476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BE0FE-B664-4473-960E-279B2FEE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25F36-FD5F-4755-9D7E-E769FD9D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107D5-D0F8-4431-895B-F5C842FF27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47814-33D2-4AB7-9059-2469A27F2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F2D07-C07B-4E54-861B-9C401588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AB8F1-7A57-433A-A31F-E65DDD54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0D26C-9DAB-407E-BD45-B63E48B086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00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B64A2-58D5-48C3-A614-27F2D6F7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FD4DD-52AB-44D9-AB83-DD4BC01B3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E7C5B-10DE-4C81-93FD-28A5F17A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80011-0F7F-409A-945E-408054B480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8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E94E-53C7-4292-BB93-41668FC8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54472-F6E5-4704-9C9B-CD78765D7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21A6D-B243-49D3-973B-8629EC31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4232-1B08-4C31-8F9D-536355C2C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63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E6A48A-7B8D-4873-B0A4-C821C7154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D07EB-56A1-416A-B102-2BF6DE45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1728A-F4D7-4E61-843F-DD520ED05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28C9-9FCD-4A13-A258-20CE0B2C9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62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7EBC2-92AB-4643-A27A-B6E2D6049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6D64-C641-4DE3-B51D-11CE6425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721AF-5E68-4308-A89A-C4A7E7EE8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D3115-6413-4FA4-9B7E-A57B40F73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52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C5947-02DE-4AC4-955B-EFC47D47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88F6D-C794-4E93-B1C8-CC03BC3B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25774-9D48-44DB-A0E3-D741A98D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6DE2-8BE5-48C6-868B-930B2223B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80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2E042-97C1-49C7-846F-2559451A3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3F5B8A-677F-47B5-95BC-FE9A36BAB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A9643-5B26-4AED-92D8-D38BD6E4B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0D703-5E57-48B0-9CDC-5699EBBA94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44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0B1C1-AC64-4422-BFF9-78BA7928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988D5-D6FB-45BD-A9FD-A9B0FC2E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16F48-0010-49B0-88AB-01783A0C4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E175B-C0FF-4F61-B841-A758D9EB6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09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E7359-D1BE-49C5-A366-7C2FCF808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EF2F3E-7BCC-4131-9408-11846F12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C7F6F-5015-494E-A384-3BC586F8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25D3-CD26-4D43-877C-C212EFA34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47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E188AE-34D0-4AEF-9D67-FD6A266F468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A7BBFC-53A6-41E6-8166-419C5D7432A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954F19-05F2-4E1C-87D4-5C988FA58CF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604CFE2-12C5-4796-B3C1-B9C8E594AF4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1290CBB-1AE6-49BA-99D7-36E3191EDEA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D578B20-7125-411E-8161-2AF4DD3179D8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222ABBA2-7C46-48AE-A456-23910CC1F7B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794359D-0BA4-455B-B864-1995DBC64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DA66DF2C-1E79-4F7C-88E2-448E81FAE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4523" name="Rectangle 11">
            <a:extLst>
              <a:ext uri="{FF2B5EF4-FFF2-40B4-BE49-F238E27FC236}">
                <a16:creationId xmlns:a16="http://schemas.microsoft.com/office/drawing/2014/main" id="{3655B752-BD8A-4854-BE86-438CEA3F74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>
            <a:extLst>
              <a:ext uri="{FF2B5EF4-FFF2-40B4-BE49-F238E27FC236}">
                <a16:creationId xmlns:a16="http://schemas.microsoft.com/office/drawing/2014/main" id="{CB993386-66B7-4FFE-90D2-1D9BEB935E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9506B2E5-7159-4941-A57C-162B10752A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2BB407D-E961-46DA-B278-DBE34C2F2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dio/printf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B8303E0-A33C-41A4-82B9-7EE0889A83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>
                <a:latin typeface="Stencil" panose="040409050D0802020404" pitchFamily="82" charset="0"/>
              </a:rPr>
              <a:t>X86_64 Architecture &amp; Assembly Language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B18FA63-B64D-45E4-AE34-617376B2C2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6DA516E-E252-4FE2-B205-83DB3AAAB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Registers-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916B1-CABC-4AA9-9E9F-343D1BD1D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Each register’s row has four entries</a:t>
            </a:r>
          </a:p>
          <a:p>
            <a:pPr lvl="1">
              <a:defRPr/>
            </a:pPr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8 Registers:</a:t>
            </a:r>
          </a:p>
          <a:p>
            <a:pPr lvl="2">
              <a:defRPr/>
            </a:pPr>
            <a:r>
              <a:rPr lang="en-US"/>
              <a:t>r prefix – entire 64 bits</a:t>
            </a:r>
          </a:p>
          <a:p>
            <a:pPr lvl="2">
              <a:defRPr/>
            </a:pPr>
            <a:r>
              <a:rPr lang="en-US"/>
              <a:t>e prefix – lower half (32 bits)</a:t>
            </a:r>
          </a:p>
          <a:p>
            <a:pPr lvl="2">
              <a:defRPr/>
            </a:pPr>
            <a:r>
              <a:rPr lang="en-US"/>
              <a:t>No prefix (just two characters) – </a:t>
            </a:r>
          </a:p>
          <a:p>
            <a:pPr marL="914400" lvl="2" indent="0">
              <a:buFont typeface="Wingdings" panose="05000000000000000000" pitchFamily="2" charset="2"/>
              <a:buNone/>
              <a:defRPr/>
            </a:pPr>
            <a:r>
              <a:rPr lang="en-US"/>
              <a:t>		lowest word (16 bits)</a:t>
            </a:r>
          </a:p>
          <a:p>
            <a:pPr lvl="2">
              <a:defRPr/>
            </a:pPr>
            <a:r>
              <a:rPr lang="en-US"/>
              <a:t>l (ell) suffix – lowest byte (8 bits)</a:t>
            </a:r>
          </a:p>
          <a:p>
            <a:pPr lvl="1">
              <a:defRPr/>
            </a:pPr>
            <a:r>
              <a:rPr lang="en-US"/>
              <a:t>Note: Can access byte 8-15 using h suffix in 1</a:t>
            </a:r>
            <a:r>
              <a:rPr lang="en-US" baseline="30000"/>
              <a:t>st</a:t>
            </a:r>
            <a:r>
              <a:rPr lang="en-US"/>
              <a:t> four registers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940804E0-F42F-485E-97FA-06ED2C432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Registers- Access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3CC312CC-8C2B-46B8-B3B3-0A7A583C1E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Each register’s row has four entries</a:t>
            </a:r>
          </a:p>
          <a:p>
            <a:pPr lvl="1"/>
            <a:r>
              <a:rPr lang="en-US" altLang="en-US"/>
              <a:t>2</a:t>
            </a:r>
            <a:r>
              <a:rPr lang="en-US" altLang="en-US" baseline="30000"/>
              <a:t>nd</a:t>
            </a:r>
            <a:r>
              <a:rPr lang="en-US" altLang="en-US"/>
              <a:t> 8 Registers:</a:t>
            </a:r>
          </a:p>
          <a:p>
            <a:pPr lvl="2"/>
            <a:r>
              <a:rPr lang="en-US" altLang="en-US"/>
              <a:t>r prefix for all, followed by register number in [8-15], followed by:</a:t>
            </a:r>
          </a:p>
          <a:p>
            <a:pPr lvl="3"/>
            <a:r>
              <a:rPr lang="en-US" altLang="en-US"/>
              <a:t>Nothing – quad word; entire register</a:t>
            </a:r>
          </a:p>
          <a:p>
            <a:pPr lvl="3"/>
            <a:r>
              <a:rPr lang="en-US" altLang="en-US"/>
              <a:t>d – double word; lowest 32 bits</a:t>
            </a:r>
          </a:p>
          <a:p>
            <a:pPr lvl="3"/>
            <a:r>
              <a:rPr lang="en-US" altLang="en-US"/>
              <a:t>w – word; lowest 16 bits</a:t>
            </a:r>
          </a:p>
          <a:p>
            <a:pPr lvl="3"/>
            <a:r>
              <a:rPr lang="en-US" altLang="en-US"/>
              <a:t>b – byte; lowest 8 bits</a:t>
            </a:r>
          </a:p>
          <a:p>
            <a:pPr lvl="3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6D9A5CB-8594-4713-B951-0C9ADE6D2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Registers - Example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FBDDED9-4A19-474F-9DBA-37DF7B7DD5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Store 100 billion in Register </a:t>
            </a:r>
            <a:r>
              <a:rPr lang="en-US" altLang="en-US" err="1"/>
              <a:t>rbx</a:t>
            </a:r>
            <a:endParaRPr lang="en-US" altLang="en-US"/>
          </a:p>
          <a:p>
            <a:pPr lvl="1"/>
            <a:r>
              <a:rPr lang="en-US" altLang="en-US"/>
              <a:t>Hex value: 0000 0017 4876 E800</a:t>
            </a:r>
          </a:p>
          <a:p>
            <a:r>
              <a:rPr lang="en-US" altLang="en-US"/>
              <a:t>Now, set bx to 1023</a:t>
            </a:r>
          </a:p>
          <a:p>
            <a:pPr lvl="1"/>
            <a:r>
              <a:rPr lang="en-US" altLang="en-US"/>
              <a:t>0000 0017 0000 03FF </a:t>
            </a:r>
            <a:r>
              <a:rPr lang="en-US" altLang="en-US">
                <a:solidFill>
                  <a:srgbClr val="FF0000"/>
                </a:solidFill>
              </a:rPr>
              <a:t>NO!!!!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This: </a:t>
            </a:r>
            <a:r>
              <a:rPr lang="en-US" altLang="en-US"/>
              <a:t>0000 0017 4876 03FF</a:t>
            </a:r>
            <a:endParaRPr lang="en-US" altLang="en-US">
              <a:solidFill>
                <a:srgbClr val="FF0000"/>
              </a:solidFill>
            </a:endParaRPr>
          </a:p>
          <a:p>
            <a:pPr lvl="2"/>
            <a:r>
              <a:rPr lang="en-US" altLang="en-US"/>
              <a:t>Only set lower half</a:t>
            </a:r>
          </a:p>
          <a:p>
            <a:r>
              <a:rPr lang="en-US" altLang="en-US"/>
              <a:t>Set </a:t>
            </a:r>
            <a:r>
              <a:rPr lang="en-US" altLang="en-US" err="1"/>
              <a:t>bh</a:t>
            </a:r>
            <a:r>
              <a:rPr lang="en-US" altLang="en-US"/>
              <a:t> to 37</a:t>
            </a:r>
          </a:p>
          <a:p>
            <a:pPr lvl="1"/>
            <a:r>
              <a:rPr lang="en-US" altLang="en-US"/>
              <a:t>0000 0017 4876 25FF</a:t>
            </a:r>
          </a:p>
          <a:p>
            <a:pPr lvl="2"/>
            <a:r>
              <a:rPr lang="en-US" altLang="en-US"/>
              <a:t>Only overwrote the higher byte (2 hex digits)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F38DB1E-3308-432B-A5EF-8F0B2244A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334000"/>
            <a:ext cx="533400" cy="381000"/>
          </a:xfrm>
          <a:prstGeom prst="rect">
            <a:avLst/>
          </a:prstGeom>
          <a:solidFill>
            <a:srgbClr val="00E4A8">
              <a:alpha val="1294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0BF5930-8331-47F6-A0BA-253860C69740}"/>
              </a:ext>
            </a:extLst>
          </p:cNvPr>
          <p:cNvCxnSpPr>
            <a:cxnSpLocks/>
            <a:endCxn id="21508" idx="1"/>
          </p:cNvCxnSpPr>
          <p:nvPr/>
        </p:nvCxnSpPr>
        <p:spPr bwMode="auto">
          <a:xfrm rot="10800000">
            <a:off x="4572000" y="5524500"/>
            <a:ext cx="533400" cy="447675"/>
          </a:xfrm>
          <a:prstGeom prst="curvedConnector3">
            <a:avLst>
              <a:gd name="adj1" fmla="val 142857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CA74881-A0DC-4CF1-8B00-C3C7473F6E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Dedicated Registers (1)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2B56545-D1D7-4578-8296-493D2F127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registers have specified purposes and should not be altered.</a:t>
            </a:r>
          </a:p>
          <a:p>
            <a:pPr lvl="1" eaLnBrk="1" hangingPunct="1"/>
            <a:r>
              <a:rPr lang="en-US" altLang="en-US"/>
              <a:t>Some of these need to be accessible for the purpose of saving and are therefore in the GPR list</a:t>
            </a:r>
          </a:p>
          <a:p>
            <a:pPr eaLnBrk="1" hangingPunct="1"/>
            <a:r>
              <a:rPr lang="en-US" altLang="en-US" b="1"/>
              <a:t>Do NOT Change These</a:t>
            </a:r>
          </a:p>
          <a:p>
            <a:pPr lvl="1" eaLnBrk="1" hangingPunct="1"/>
            <a:r>
              <a:rPr lang="en-US" altLang="en-US"/>
              <a:t>RSP – Stack Pointer</a:t>
            </a:r>
          </a:p>
          <a:p>
            <a:pPr lvl="1" eaLnBrk="1" hangingPunct="1"/>
            <a:r>
              <a:rPr lang="en-US" altLang="en-US"/>
              <a:t>RBP – Base Pointer </a:t>
            </a:r>
          </a:p>
          <a:p>
            <a:pPr lvl="2" eaLnBrk="1" hangingPunct="1"/>
            <a:r>
              <a:rPr lang="en-US" altLang="en-US"/>
              <a:t>Their utility will be detailed later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3BB5820-D065-4C03-BB6B-8CC4CBFCC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Dedicated Registers (2)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CCEB1E5-BDD7-4695-AA3A-7A709DD28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are many registers other than GPRs. A few:</a:t>
            </a:r>
          </a:p>
          <a:p>
            <a:pPr lvl="1" eaLnBrk="1" hangingPunct="1"/>
            <a:r>
              <a:rPr lang="en-US" altLang="en-US"/>
              <a:t>rip: Instruction Pointer</a:t>
            </a:r>
          </a:p>
          <a:p>
            <a:pPr lvl="1" eaLnBrk="1" hangingPunct="1"/>
            <a:r>
              <a:rPr lang="en-US" altLang="en-US" err="1"/>
              <a:t>rFlags</a:t>
            </a:r>
            <a:r>
              <a:rPr lang="en-US" altLang="en-US"/>
              <a:t>: Flag Register</a:t>
            </a:r>
          </a:p>
          <a:p>
            <a:pPr eaLnBrk="1" hangingPunct="1"/>
            <a:r>
              <a:rPr lang="en-US" altLang="en-US"/>
              <a:t>Some of these will come up later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D923F90-CAA7-4C35-B62F-1B1F95CD3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Assembly Language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1F75662-D95E-488C-8574-54099B592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pass assembler</a:t>
            </a:r>
          </a:p>
          <a:p>
            <a:pPr eaLnBrk="1" hangingPunct="1"/>
            <a:r>
              <a:rPr lang="en-US" altLang="en-US"/>
              <a:t>First pass:</a:t>
            </a:r>
          </a:p>
          <a:p>
            <a:pPr lvl="1" eaLnBrk="1" hangingPunct="1"/>
            <a:r>
              <a:rPr lang="en-US" altLang="en-US"/>
              <a:t>Determines the address of each instruction</a:t>
            </a:r>
          </a:p>
          <a:p>
            <a:pPr lvl="1" eaLnBrk="1" hangingPunct="1"/>
            <a:r>
              <a:rPr lang="en-US" altLang="en-US"/>
              <a:t>Evaluate constant expressions</a:t>
            </a:r>
          </a:p>
          <a:p>
            <a:pPr eaLnBrk="1" hangingPunct="1"/>
            <a:r>
              <a:rPr lang="en-US" altLang="en-US"/>
              <a:t>A label </a:t>
            </a:r>
            <a:r>
              <a:rPr lang="en-US" altLang="en-US" b="1"/>
              <a:t>(a name followed by :) </a:t>
            </a:r>
            <a:r>
              <a:rPr lang="en-US" altLang="en-US"/>
              <a:t>is given an address at this time</a:t>
            </a:r>
          </a:p>
          <a:p>
            <a:pPr eaLnBrk="1" hangingPunct="1"/>
            <a:r>
              <a:rPr lang="en-US" altLang="en-US"/>
              <a:t>Second pass uses these addresses in generating code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2799BFB-A8CA-4C37-8819-F93BA547F2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Instruction Format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639FF26-5A08-42F6-BFEF-1D803EAED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Case sensitive</a:t>
            </a:r>
          </a:p>
          <a:p>
            <a:pPr eaLnBrk="1" hangingPunct="1"/>
            <a:r>
              <a:rPr lang="en-US" altLang="en-US"/>
              <a:t>Label</a:t>
            </a:r>
          </a:p>
          <a:p>
            <a:pPr eaLnBrk="1" hangingPunct="1"/>
            <a:r>
              <a:rPr lang="en-US" altLang="en-US"/>
              <a:t>Operation</a:t>
            </a:r>
          </a:p>
          <a:p>
            <a:pPr eaLnBrk="1" hangingPunct="1"/>
            <a:r>
              <a:rPr lang="en-US" altLang="en-US"/>
              <a:t>Operands, separated by comma(s)</a:t>
            </a:r>
          </a:p>
          <a:p>
            <a:pPr eaLnBrk="1" hangingPunct="1"/>
            <a:r>
              <a:rPr lang="en-US" altLang="en-US"/>
              <a:t>Comment</a:t>
            </a:r>
          </a:p>
          <a:p>
            <a:pPr eaLnBrk="1" hangingPunct="1"/>
            <a:r>
              <a:rPr lang="en-US" altLang="en-US" sz="2000"/>
              <a:t>Start:     mov $10,%r11   #put const 10 into register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E3D23CA-949B-44D7-9C16-86EA6C1A9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Labels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C2BA7B3-6BE0-4283-ADD0-01BF247B5D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Follow usual rules for variable names</a:t>
            </a:r>
          </a:p>
          <a:p>
            <a:pPr eaLnBrk="1" hangingPunct="1"/>
            <a:r>
              <a:rPr lang="en-US" altLang="en-US"/>
              <a:t>Must end in a colon </a:t>
            </a:r>
            <a:r>
              <a:rPr lang="en-US" altLang="en-US" b="1"/>
              <a:t>:</a:t>
            </a:r>
            <a:endParaRPr lang="en-US" altLang="en-US"/>
          </a:p>
          <a:p>
            <a:pPr eaLnBrk="1" hangingPunct="1"/>
            <a:r>
              <a:rPr lang="en-US" altLang="en-US"/>
              <a:t>Its value is the address of the instruction for which it is a label</a:t>
            </a:r>
          </a:p>
          <a:p>
            <a:pPr eaLnBrk="1" hangingPunct="1"/>
            <a:r>
              <a:rPr lang="en-US" altLang="en-US"/>
              <a:t>Variables, function start, target of branch instructions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1DAB6F3-CD04-45F5-956E-73F7752F0F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Comments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788D1E1-57F2-4047-96D6-39D186EAF1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C-like comments 	</a:t>
            </a:r>
          </a:p>
          <a:p>
            <a:pPr lvl="1" eaLnBrk="1" hangingPunct="1"/>
            <a:r>
              <a:rPr lang="en-US" altLang="en-US"/>
              <a:t>/*  </a:t>
            </a:r>
          </a:p>
          <a:p>
            <a:pPr lvl="1" eaLnBrk="1" hangingPunct="1"/>
            <a:r>
              <a:rPr lang="en-US" altLang="en-US"/>
              <a:t>Lines of text</a:t>
            </a:r>
          </a:p>
          <a:p>
            <a:pPr lvl="1" eaLnBrk="1" hangingPunct="1"/>
            <a:r>
              <a:rPr lang="en-US" altLang="en-US"/>
              <a:t>*/</a:t>
            </a:r>
          </a:p>
          <a:p>
            <a:pPr eaLnBrk="1" hangingPunct="1"/>
            <a:r>
              <a:rPr lang="en-US" altLang="en-US"/>
              <a:t>One-line comments</a:t>
            </a:r>
          </a:p>
          <a:p>
            <a:pPr lvl="1" eaLnBrk="1" hangingPunct="1"/>
            <a:r>
              <a:rPr lang="en-US" altLang="en-US"/>
              <a:t># Line of text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264400" cy="573088"/>
          </a:xfrm>
        </p:spPr>
        <p:txBody>
          <a:bodyPr/>
          <a:lstStyle/>
          <a:p>
            <a:r>
              <a:rPr lang="en-US" sz="4000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838200"/>
            <a:ext cx="45720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sz="240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sz="2000"/>
              <a:t>Store value </a:t>
            </a:r>
            <a:r>
              <a:rPr lang="en-US" sz="2000" b="1">
                <a:latin typeface="Courier New"/>
                <a:cs typeface="Courier New"/>
              </a:rPr>
              <a:t>t</a:t>
            </a:r>
            <a:r>
              <a:rPr lang="en-US" sz="2000"/>
              <a:t> where designated by </a:t>
            </a:r>
            <a:r>
              <a:rPr lang="en-US" sz="2000" b="1" err="1">
                <a:latin typeface="Courier New"/>
                <a:cs typeface="Courier New"/>
              </a:rPr>
              <a:t>dest</a:t>
            </a:r>
            <a:endParaRPr lang="en-US" sz="2000" b="1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sz="240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sz="200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sz="1800"/>
              <a:t>Quad words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sz="200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sz="1800" b="1">
                <a:latin typeface="Courier New" pitchFamily="49" charset="0"/>
              </a:rPr>
              <a:t>t</a:t>
            </a:r>
            <a:r>
              <a:rPr lang="en-US" sz="1800" b="1"/>
              <a:t>:	</a:t>
            </a:r>
            <a:r>
              <a:rPr lang="en-US" sz="1800"/>
              <a:t>Register	</a:t>
            </a:r>
            <a:r>
              <a:rPr lang="en-US" sz="1800" b="1">
                <a:latin typeface="Courier New" pitchFamily="49" charset="0"/>
              </a:rPr>
              <a:t>%</a:t>
            </a:r>
            <a:r>
              <a:rPr lang="en-US" sz="1800" b="1" err="1">
                <a:latin typeface="Courier New" pitchFamily="49" charset="0"/>
              </a:rPr>
              <a:t>rax</a:t>
            </a:r>
            <a:endParaRPr lang="en-US" sz="1800" b="1"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sz="1800" b="1" err="1">
                <a:latin typeface="Courier New" pitchFamily="49" charset="0"/>
              </a:rPr>
              <a:t>dest</a:t>
            </a:r>
            <a:r>
              <a:rPr lang="en-US" sz="1800" b="1"/>
              <a:t>:</a:t>
            </a:r>
            <a:r>
              <a:rPr lang="en-US" sz="1800"/>
              <a:t>	Register	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sz="1800" b="1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Font typeface="Wingdings" pitchFamily="2" charset="2"/>
              <a:buNone/>
              <a:tabLst>
                <a:tab pos="1603375" algn="l"/>
                <a:tab pos="2514600" algn="l"/>
              </a:tabLst>
            </a:pPr>
            <a:r>
              <a:rPr lang="en-US" sz="1800" b="1">
                <a:latin typeface="Courier New" pitchFamily="49" charset="0"/>
              </a:rPr>
              <a:t>*</a:t>
            </a:r>
            <a:r>
              <a:rPr lang="en-US" sz="1800" b="1" err="1">
                <a:latin typeface="Courier New" pitchFamily="49" charset="0"/>
              </a:rPr>
              <a:t>dest</a:t>
            </a:r>
            <a:r>
              <a:rPr lang="en-US" sz="1800" b="1"/>
              <a:t>:</a:t>
            </a:r>
            <a:r>
              <a:rPr lang="en-US" sz="1800"/>
              <a:t> 	Memory	</a:t>
            </a:r>
            <a:r>
              <a:rPr lang="en-US" sz="1800" b="1"/>
              <a:t>M[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sz="1800" b="1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sz="1800" b="1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sz="1800" b="1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sz="240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sz="200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sz="2000"/>
              <a:t>Stored at address </a:t>
            </a:r>
            <a:r>
              <a:rPr lang="en-US" sz="2000" b="1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533400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*</a:t>
            </a:r>
            <a:r>
              <a:rPr lang="en-US" sz="1800" err="1">
                <a:latin typeface="Courier New" pitchFamily="49" charset="0"/>
              </a:rPr>
              <a:t>dest</a:t>
            </a:r>
            <a:r>
              <a:rPr lang="en-US" sz="180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5334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sz="1800" err="1">
                <a:latin typeface="Courier New" pitchFamily="49" charset="0"/>
              </a:rPr>
              <a:t>movq</a:t>
            </a:r>
            <a:r>
              <a:rPr lang="en-US" sz="1800">
                <a:latin typeface="Courier New" pitchFamily="49" charset="0"/>
              </a:rPr>
              <a:t> %</a:t>
            </a:r>
            <a:r>
              <a:rPr lang="en-US" sz="1800" err="1">
                <a:latin typeface="Courier New" pitchFamily="49" charset="0"/>
              </a:rPr>
              <a:t>rax</a:t>
            </a:r>
            <a:r>
              <a:rPr lang="en-US" sz="1800">
                <a:latin typeface="Courier New" pitchFamily="49" charset="0"/>
              </a:rPr>
              <a:t>, (%</a:t>
            </a:r>
            <a:r>
              <a:rPr lang="en-US" sz="1800" err="1">
                <a:latin typeface="Courier New" pitchFamily="49" charset="0"/>
              </a:rPr>
              <a:t>rbx</a:t>
            </a:r>
            <a:r>
              <a:rPr lang="en-US" sz="180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30225" y="4912519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sz="1800">
                <a:latin typeface="Courier New" pitchFamily="49" charset="0"/>
              </a:rPr>
              <a:t>0x40059e:  48 89 03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73088"/>
          </a:xfrm>
        </p:spPr>
        <p:txBody>
          <a:bodyPr/>
          <a:lstStyle/>
          <a:p>
            <a:r>
              <a:rPr lang="en-US"/>
              <a:t>Intel x86 Processors, cont.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77888"/>
            <a:ext cx="7896225" cy="497205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</a:tabLst>
            </a:pPr>
            <a:r>
              <a:rPr lang="en-US"/>
              <a:t>Machine Evolution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/>
              <a:t>386	1985	0.3M	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/>
              <a:t>Pentium	1993	3.1M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/>
              <a:t>Pentium/MMX	1997	4.5M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 err="1"/>
              <a:t>PentiumPro</a:t>
            </a:r>
            <a:r>
              <a:rPr lang="en-US"/>
              <a:t>	1995	6.5M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/>
              <a:t>Pentium III	1999	8.2M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/>
              <a:t>Pentium 4	2001	42M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/>
              <a:t>Core 2 Duo	2006	291M</a:t>
            </a:r>
          </a:p>
          <a:p>
            <a:pPr marL="560388" lvl="1" indent="-222250" defTabSz="895350">
              <a:tabLst>
                <a:tab pos="2349500" algn="l"/>
              </a:tabLst>
            </a:pPr>
            <a:r>
              <a:rPr lang="en-US"/>
              <a:t>Core i7	2008	731MHz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143000"/>
            <a:ext cx="42481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26698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2BE4F73-B477-429B-A211-6CD54A416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Pipeline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AA8264C-5E41-4A03-A082-BA1806C30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computers today use pipeline techniques</a:t>
            </a:r>
          </a:p>
          <a:p>
            <a:pPr eaLnBrk="1" hangingPunct="1"/>
            <a:r>
              <a:rPr lang="en-US" altLang="en-US"/>
              <a:t>Provides faster execution</a:t>
            </a:r>
          </a:p>
          <a:p>
            <a:pPr eaLnBrk="1" hangingPunct="1"/>
            <a:r>
              <a:rPr lang="en-US" altLang="en-US"/>
              <a:t>Execution cycle more complicated</a:t>
            </a:r>
          </a:p>
          <a:p>
            <a:pPr eaLnBrk="1" hangingPunct="1"/>
            <a:r>
              <a:rPr lang="en-US" altLang="en-US"/>
              <a:t>Conflicts involve resolving addresses:</a:t>
            </a:r>
          </a:p>
          <a:p>
            <a:pPr lvl="1" eaLnBrk="1" hangingPunct="1"/>
            <a:r>
              <a:rPr lang="en-US" altLang="en-US"/>
              <a:t>Branching – Must set rip</a:t>
            </a:r>
          </a:p>
          <a:p>
            <a:pPr lvl="1" eaLnBrk="1" hangingPunct="1"/>
            <a:r>
              <a:rPr lang="en-US" altLang="en-US"/>
              <a:t>Load/Store – Must obtain memory address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CEC6ECC-E5DD-47F9-9ACB-D05F59A14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Consequence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BF9DE03-6D49-4254-9A0B-B7854FBB6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</a:t>
            </a:r>
            <a:r>
              <a:rPr lang="en-US" altLang="en-US" b="1"/>
              <a:t> </a:t>
            </a:r>
            <a:r>
              <a:rPr lang="en-US" altLang="en-US"/>
              <a:t>or </a:t>
            </a:r>
            <a:r>
              <a:rPr lang="en-US" altLang="en-US" b="1"/>
              <a:t>call</a:t>
            </a:r>
            <a:r>
              <a:rPr lang="en-US" altLang="en-US"/>
              <a:t> instruction changes the location of the next instruction</a:t>
            </a:r>
          </a:p>
          <a:p>
            <a:pPr lvl="1" eaLnBrk="1" hangingPunct="1"/>
            <a:r>
              <a:rPr lang="en-US" altLang="en-US"/>
              <a:t>This requires a one-step delay in the pipeline</a:t>
            </a:r>
          </a:p>
          <a:p>
            <a:pPr eaLnBrk="1" hangingPunct="1"/>
            <a:r>
              <a:rPr lang="en-US" altLang="en-US"/>
              <a:t>Called the delay slot</a:t>
            </a:r>
          </a:p>
          <a:p>
            <a:pPr lvl="1" eaLnBrk="1" hangingPunct="1"/>
            <a:r>
              <a:rPr lang="en-US" altLang="en-US"/>
              <a:t>SPARC – Must handle</a:t>
            </a:r>
          </a:p>
          <a:p>
            <a:pPr lvl="1" eaLnBrk="1" hangingPunct="1"/>
            <a:r>
              <a:rPr lang="en-US" altLang="en-US"/>
              <a:t>X86_64 - Implicit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2142C28-1C4B-404E-AC1C-8964FD8F19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17538"/>
            <a:ext cx="8105775" cy="1143000"/>
          </a:xfrm>
        </p:spPr>
        <p:txBody>
          <a:bodyPr/>
          <a:lstStyle/>
          <a:p>
            <a:pPr eaLnBrk="1" hangingPunct="1"/>
            <a:r>
              <a:rPr lang="en-US" altLang="en-US" b="1"/>
              <a:t>The Debugger gdb (Cf. 2.7)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5F2CB2C-FBB6-4020-97A0-91C10886B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Learning how to use the debugger is useful for C/C++ program development as well as for the assembler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File must be compiled with –g option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Called by the command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b="1"/>
              <a:t>gdb     a.out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or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	</a:t>
            </a:r>
            <a:r>
              <a:rPr lang="en-US" altLang="en-US" b="1"/>
              <a:t>gdb     executable_file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0D8B68D-2E5B-4AD7-96B3-84B445723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Program Address Space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C99449B-CD86-4765-B782-02A9E256A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017713"/>
            <a:ext cx="7772400" cy="4840287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7D256E47-D6ED-484C-8D8D-967422A956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19400"/>
            <a:ext cx="3962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Code Section</a:t>
            </a:r>
            <a:endParaRPr lang="en-US" altLang="en-US" sz="24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Code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static variables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OS memory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84459A19-D270-4C7B-B42C-FD2CF5B70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95800"/>
            <a:ext cx="3962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Heap Section</a:t>
            </a:r>
            <a:endParaRPr lang="en-US" altLang="en-US" sz="24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dynamic variables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24CD9EC9-06BE-4796-B229-C7922170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62600"/>
            <a:ext cx="3962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Stack Section</a:t>
            </a:r>
            <a:endParaRPr lang="en-US" altLang="en-US" sz="2400" b="1"/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/>
              <a:t>automatic variables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6CF8B92-1688-4199-A332-EA250FD02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Code section	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8EDCBFD-329B-4D51-A8E4-8E31DB44A5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Contains storage for</a:t>
            </a:r>
          </a:p>
          <a:p>
            <a:pPr lvl="1" eaLnBrk="1" hangingPunct="1"/>
            <a:r>
              <a:rPr lang="en-US" altLang="en-US"/>
              <a:t>Code</a:t>
            </a:r>
          </a:p>
          <a:p>
            <a:pPr lvl="1" eaLnBrk="1" hangingPunct="1"/>
            <a:r>
              <a:rPr lang="en-US" altLang="en-US"/>
              <a:t>Operating System information</a:t>
            </a:r>
          </a:p>
          <a:p>
            <a:pPr lvl="1" eaLnBrk="1" hangingPunct="1"/>
            <a:r>
              <a:rPr lang="en-US" altLang="en-US"/>
              <a:t>Static variables – global and local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D381C08-9BF4-4842-B4FE-93270BFBD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Stack section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5BEA1DA-0C57-45EC-9DB7-6BD86A69B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Contains automatic variables of the functions</a:t>
            </a:r>
          </a:p>
          <a:p>
            <a:pPr eaLnBrk="1" hangingPunct="1"/>
            <a:r>
              <a:rPr lang="en-US" altLang="en-US"/>
              <a:t>Contains frame information for each call of a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F2EB1D5-17DB-43A6-9991-CA8D6E86C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Heap section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9FE005D-A080-4C50-B9FF-3F0506BD8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Contains dynamic variables – those objects created by the new function in C++  or the malloc function in C and destroyed by the delete function.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6FAE4F9-2F7D-48B0-B43D-E44FF7AC1B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617538"/>
            <a:ext cx="7343775" cy="1143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Defining Static Global Variables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83E382A-FB3C-44FA-BBFC-E38B0F2158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global variables in C/C++ are those variables defined outside of a function</a:t>
            </a:r>
          </a:p>
          <a:p>
            <a:pPr eaLnBrk="1" hangingPunct="1"/>
            <a:r>
              <a:rPr lang="en-US" altLang="en-US"/>
              <a:t>Contrast to automatic variables</a:t>
            </a:r>
          </a:p>
          <a:p>
            <a:pPr eaLnBrk="1" hangingPunct="1"/>
            <a:r>
              <a:rPr lang="en-US" altLang="en-US"/>
              <a:t>They are created and compiled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2317A87-D3A8-4750-B55C-643520DE1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Strings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53D0F6BC-7B23-482B-871C-8484F11DD4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A C string equivalent</a:t>
            </a:r>
          </a:p>
          <a:p>
            <a:pPr eaLnBrk="1" hangingPunct="1"/>
            <a:r>
              <a:rPr lang="en-US" altLang="en-US"/>
              <a:t>A null terminated string of characters enclosed in “    “</a:t>
            </a:r>
          </a:p>
          <a:p>
            <a:pPr eaLnBrk="1" hangingPunct="1"/>
            <a:r>
              <a:rPr lang="en-US" altLang="en-US"/>
              <a:t>Can contain escape characters, e.g. \n, \t, etc.</a:t>
            </a:r>
          </a:p>
          <a:p>
            <a:pPr eaLnBrk="1" hangingPunct="1"/>
            <a:r>
              <a:rPr lang="en-US" altLang="en-US"/>
              <a:t>string    prompt = “Enter an integer: “;</a:t>
            </a:r>
          </a:p>
          <a:p>
            <a:pPr eaLnBrk="1" hangingPunct="1"/>
            <a:r>
              <a:rPr lang="en-US" altLang="en-US"/>
              <a:t>string    message = “Too much data\n”;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F27D5A2-634F-4ACC-BF17-7024C581AA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Assembler equivalent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1FBF28B-366B-4D4A-B78B-54FF9D05D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prompt:		.asciz	“Enter an integer: “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message:		.asciz	“Too much data\n”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r>
              <a:rPr lang="en-US" altLang="en-US"/>
              <a:t>There is a .ascii assembler directive</a:t>
            </a:r>
          </a:p>
          <a:p>
            <a:pPr lvl="1" eaLnBrk="1" hangingPunct="1"/>
            <a:r>
              <a:rPr lang="en-US" altLang="en-US"/>
              <a:t>Does not append the null terminator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sz="2000">
                <a:solidFill>
                  <a:srgbClr val="C00000"/>
                </a:solidFill>
              </a:rPr>
              <a:t>Architecture:</a:t>
            </a:r>
            <a:r>
              <a:rPr lang="en-US" sz="200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sz="1800"/>
              <a:t>Examples: </a:t>
            </a:r>
            <a:r>
              <a:rPr lang="en-US" sz="1800">
                <a:solidFill>
                  <a:srgbClr val="C00000"/>
                </a:solidFill>
              </a:rPr>
              <a:t> </a:t>
            </a:r>
            <a:r>
              <a:rPr lang="en-US" sz="1800"/>
              <a:t>instruction set specification, registers.</a:t>
            </a:r>
          </a:p>
          <a:p>
            <a:r>
              <a:rPr lang="en-US" sz="2000" err="1">
                <a:solidFill>
                  <a:srgbClr val="C00000"/>
                </a:solidFill>
              </a:rPr>
              <a:t>Microarchitecture</a:t>
            </a:r>
            <a:r>
              <a:rPr lang="en-US" sz="2000">
                <a:solidFill>
                  <a:srgbClr val="C00000"/>
                </a:solidFill>
              </a:rPr>
              <a:t>:</a:t>
            </a:r>
            <a:r>
              <a:rPr lang="en-US" sz="2000"/>
              <a:t> Implementation of the architecture.</a:t>
            </a:r>
          </a:p>
          <a:p>
            <a:pPr lvl="1"/>
            <a:r>
              <a:rPr lang="en-US" sz="1800"/>
              <a:t>Examples: cache sizes and core frequency.</a:t>
            </a:r>
          </a:p>
          <a:p>
            <a:r>
              <a:rPr lang="en-US" sz="2000"/>
              <a:t>Code Forms:</a:t>
            </a:r>
          </a:p>
          <a:p>
            <a:pPr lvl="1"/>
            <a:r>
              <a:rPr lang="en-US" sz="1800">
                <a:solidFill>
                  <a:srgbClr val="FF0000"/>
                </a:solidFill>
              </a:rPr>
              <a:t>Machine Code</a:t>
            </a:r>
            <a:r>
              <a:rPr lang="en-US" sz="1800"/>
              <a:t>: The byte-level programs that a processor executes</a:t>
            </a:r>
          </a:p>
          <a:p>
            <a:pPr lvl="1"/>
            <a:r>
              <a:rPr lang="en-US" sz="1800">
                <a:solidFill>
                  <a:srgbClr val="FF0000"/>
                </a:solidFill>
              </a:rPr>
              <a:t>Assembly Code</a:t>
            </a:r>
            <a:r>
              <a:rPr lang="en-US" sz="1800"/>
              <a:t>: A text representation of machine code</a:t>
            </a:r>
          </a:p>
          <a:p>
            <a:pPr eaLnBrk="1" hangingPunct="1">
              <a:buNone/>
            </a:pPr>
            <a:endParaRPr lang="en-US" sz="2000"/>
          </a:p>
          <a:p>
            <a:pPr eaLnBrk="1" hangingPunct="1"/>
            <a:r>
              <a:rPr lang="en-US" sz="2000"/>
              <a:t>Example ISAs: </a:t>
            </a:r>
          </a:p>
          <a:p>
            <a:pPr lvl="1"/>
            <a:r>
              <a:rPr lang="en-US" sz="1800"/>
              <a:t>Intel: x86, IA32, Itanium, x86-64</a:t>
            </a:r>
          </a:p>
          <a:p>
            <a:pPr lvl="1"/>
            <a:r>
              <a:rPr lang="en-US" sz="1800"/>
              <a:t>ARM: Used in almost all mobile phones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E10EE6BB-9C16-4F48-8D9A-A43E38BEF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Handling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C6BC944D-3174-4B65-BEB6-6CB7970014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Register data can consist of variables or addresses</a:t>
            </a:r>
          </a:p>
          <a:p>
            <a:r>
              <a:rPr lang="en-US" altLang="en-US"/>
              <a:t>Three common operations that </a:t>
            </a:r>
            <a:r>
              <a:rPr lang="en-US" altLang="en-US" b="1"/>
              <a:t>must</a:t>
            </a:r>
            <a:r>
              <a:rPr lang="en-US" altLang="en-US"/>
              <a:t> be distinguished</a:t>
            </a:r>
          </a:p>
          <a:p>
            <a:pPr lvl="1"/>
            <a:r>
              <a:rPr lang="en-US" altLang="en-US"/>
              <a:t>Move values between registers</a:t>
            </a:r>
          </a:p>
          <a:p>
            <a:pPr lvl="1"/>
            <a:r>
              <a:rPr lang="en-US" altLang="en-US"/>
              <a:t>Load or store a value </a:t>
            </a:r>
            <a:r>
              <a:rPr lang="en-US" altLang="en-US" err="1"/>
              <a:t>from|to</a:t>
            </a:r>
            <a:r>
              <a:rPr lang="en-US" altLang="en-US"/>
              <a:t> memory </a:t>
            </a:r>
            <a:r>
              <a:rPr lang="en-US" altLang="en-US" err="1"/>
              <a:t>to|from</a:t>
            </a:r>
            <a:r>
              <a:rPr lang="en-US" altLang="en-US"/>
              <a:t> a register</a:t>
            </a:r>
          </a:p>
          <a:p>
            <a:pPr lvl="1"/>
            <a:r>
              <a:rPr lang="en-US" altLang="en-US"/>
              <a:t>Place a memory address into a register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D88F2-08AC-4B61-8B3A-E5144F5B3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B424-6DDA-472A-B634-474DE255B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Instructions’ Operand Forms</a:t>
            </a:r>
          </a:p>
          <a:p>
            <a:pPr lvl="1"/>
            <a:r>
              <a:rPr lang="en-US"/>
              <a:t>Source – Values to use in operation</a:t>
            </a:r>
          </a:p>
          <a:p>
            <a:pPr lvl="2"/>
            <a:r>
              <a:rPr lang="en-US"/>
              <a:t>Constants</a:t>
            </a:r>
          </a:p>
          <a:p>
            <a:pPr lvl="2"/>
            <a:r>
              <a:rPr lang="en-US"/>
              <a:t>Registers</a:t>
            </a:r>
          </a:p>
          <a:p>
            <a:pPr lvl="2"/>
            <a:r>
              <a:rPr lang="en-US"/>
              <a:t>Memory</a:t>
            </a:r>
          </a:p>
          <a:p>
            <a:pPr lvl="1"/>
            <a:r>
              <a:rPr lang="en-US"/>
              <a:t>Destination – Place to put results</a:t>
            </a:r>
          </a:p>
          <a:p>
            <a:pPr lvl="2"/>
            <a:r>
              <a:rPr lang="en-US"/>
              <a:t>Register</a:t>
            </a:r>
          </a:p>
          <a:p>
            <a:pPr lvl="2"/>
            <a:r>
              <a:rPr lang="en-US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234494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B13-DE62-4008-BD47-834370A7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Handling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FE0E5-BC95-4CC4-8B56-11F81F8DD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Three operand classifications</a:t>
            </a:r>
          </a:p>
          <a:p>
            <a:pPr lvl="1"/>
            <a:r>
              <a:rPr lang="en-US"/>
              <a:t>Immediate</a:t>
            </a:r>
          </a:p>
          <a:p>
            <a:pPr lvl="2"/>
            <a:r>
              <a:rPr lang="en-US"/>
              <a:t>Constant values</a:t>
            </a:r>
          </a:p>
          <a:p>
            <a:pPr lvl="1"/>
            <a:r>
              <a:rPr lang="en-US"/>
              <a:t>Register</a:t>
            </a:r>
          </a:p>
          <a:p>
            <a:pPr lvl="2"/>
            <a:r>
              <a:rPr lang="en-US"/>
              <a:t>One of the 16 general purpose registers</a:t>
            </a:r>
          </a:p>
          <a:p>
            <a:pPr lvl="1"/>
            <a:r>
              <a:rPr lang="en-US"/>
              <a:t>Memory Reference</a:t>
            </a:r>
          </a:p>
          <a:p>
            <a:pPr lvl="2"/>
            <a:r>
              <a:rPr lang="en-US"/>
              <a:t>A computed address</a:t>
            </a:r>
          </a:p>
          <a:p>
            <a:pPr lvl="3"/>
            <a:r>
              <a:rPr lang="en-US"/>
              <a:t>Often referred to as an </a:t>
            </a:r>
            <a:r>
              <a:rPr lang="en-US" i="1"/>
              <a:t>effective address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86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5537200" cy="573088"/>
          </a:xfrm>
        </p:spPr>
        <p:txBody>
          <a:bodyPr/>
          <a:lstStyle/>
          <a:p>
            <a:r>
              <a:rPr lang="en-US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00138"/>
            <a:ext cx="8396287" cy="5224462"/>
          </a:xfrm>
        </p:spPr>
        <p:txBody>
          <a:bodyPr/>
          <a:lstStyle/>
          <a:p>
            <a:r>
              <a:rPr lang="en-US" sz="200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sz="1800" b="1" err="1">
                <a:latin typeface="Courier New" pitchFamily="49" charset="0"/>
              </a:rPr>
              <a:t>movq</a:t>
            </a:r>
            <a:r>
              <a:rPr lang="en-US" sz="1800" b="1"/>
              <a:t> </a:t>
            </a:r>
            <a:r>
              <a:rPr lang="en-US" sz="1800" b="1" i="1"/>
              <a:t>Source</a:t>
            </a:r>
            <a:r>
              <a:rPr lang="en-US" sz="1800" b="1"/>
              <a:t>, </a:t>
            </a:r>
            <a:r>
              <a:rPr lang="en-US" sz="1800" b="1" i="1" err="1"/>
              <a:t>Dest</a:t>
            </a:r>
            <a:r>
              <a:rPr lang="en-US" sz="1800" b="1"/>
              <a:t>:</a:t>
            </a:r>
            <a:endParaRPr lang="en-US" sz="1800"/>
          </a:p>
          <a:p>
            <a:pPr>
              <a:spcBef>
                <a:spcPts val="1800"/>
              </a:spcBef>
            </a:pPr>
            <a:r>
              <a:rPr lang="en-US" sz="2000"/>
              <a:t>Operand Types</a:t>
            </a:r>
          </a:p>
          <a:p>
            <a:pPr lvl="1"/>
            <a:r>
              <a:rPr lang="en-US" sz="1800" b="1" i="1">
                <a:solidFill>
                  <a:srgbClr val="C00000"/>
                </a:solidFill>
              </a:rPr>
              <a:t>Immediate:</a:t>
            </a:r>
            <a:r>
              <a:rPr lang="en-US" sz="1800"/>
              <a:t> Constant integer data</a:t>
            </a:r>
          </a:p>
          <a:p>
            <a:pPr lvl="2"/>
            <a:r>
              <a:rPr lang="en-US" sz="1600"/>
              <a:t>Example: </a:t>
            </a:r>
            <a:r>
              <a:rPr lang="en-US" sz="1600" b="1">
                <a:latin typeface="Courier New" pitchFamily="49" charset="0"/>
              </a:rPr>
              <a:t>$0x400</a:t>
            </a:r>
            <a:r>
              <a:rPr lang="en-US" sz="1600" b="1"/>
              <a:t>, </a:t>
            </a:r>
            <a:r>
              <a:rPr lang="en-US" sz="1600" b="1">
                <a:latin typeface="Courier New" pitchFamily="49" charset="0"/>
              </a:rPr>
              <a:t>$-533</a:t>
            </a:r>
            <a:endParaRPr lang="en-US" sz="1600"/>
          </a:p>
          <a:p>
            <a:pPr lvl="2"/>
            <a:r>
              <a:rPr lang="en-US" sz="1600"/>
              <a:t>Like C constant, but prefixed with </a:t>
            </a:r>
            <a:r>
              <a:rPr lang="en-US" sz="1600" b="1">
                <a:latin typeface="Courier New" pitchFamily="49" charset="0"/>
              </a:rPr>
              <a:t>‘$’</a:t>
            </a:r>
          </a:p>
          <a:p>
            <a:pPr lvl="2"/>
            <a:r>
              <a:rPr lang="en-US" sz="1600"/>
              <a:t>Encoded with 1, 2, or 4 bytes</a:t>
            </a:r>
          </a:p>
          <a:p>
            <a:pPr lvl="1"/>
            <a:r>
              <a:rPr lang="en-US" sz="1800" b="1" i="1">
                <a:solidFill>
                  <a:srgbClr val="C00000"/>
                </a:solidFill>
              </a:rPr>
              <a:t>Register: </a:t>
            </a:r>
            <a:r>
              <a:rPr lang="en-US" sz="1800"/>
              <a:t>One of 16 integer registers</a:t>
            </a:r>
          </a:p>
          <a:p>
            <a:pPr lvl="2"/>
            <a:r>
              <a:rPr lang="en-US" sz="1600"/>
              <a:t>Example: </a:t>
            </a:r>
            <a:r>
              <a:rPr lang="en-US" sz="1600" b="1">
                <a:latin typeface="Courier New" pitchFamily="49" charset="0"/>
              </a:rPr>
              <a:t>%</a:t>
            </a:r>
            <a:r>
              <a:rPr lang="en-US" sz="1600" b="1" err="1">
                <a:latin typeface="Courier New" pitchFamily="49" charset="0"/>
              </a:rPr>
              <a:t>rax</a:t>
            </a:r>
            <a:r>
              <a:rPr lang="en-US" sz="1600" b="1">
                <a:latin typeface="Courier New" pitchFamily="49" charset="0"/>
              </a:rPr>
              <a:t>, %r13</a:t>
            </a:r>
          </a:p>
          <a:p>
            <a:pPr lvl="2"/>
            <a:r>
              <a:rPr lang="en-US" sz="1600"/>
              <a:t>But </a:t>
            </a:r>
            <a:r>
              <a:rPr lang="en-US" sz="1600" b="1">
                <a:latin typeface="Courier New" pitchFamily="49" charset="0"/>
              </a:rPr>
              <a:t>%</a:t>
            </a:r>
            <a:r>
              <a:rPr lang="en-US" sz="1600" b="1" err="1">
                <a:latin typeface="Courier New" pitchFamily="49" charset="0"/>
              </a:rPr>
              <a:t>rsp</a:t>
            </a:r>
            <a:r>
              <a:rPr lang="en-US" sz="1600" b="1">
                <a:latin typeface="Courier New" pitchFamily="49" charset="0"/>
              </a:rPr>
              <a:t> </a:t>
            </a:r>
            <a:r>
              <a:rPr lang="en-US" sz="1600"/>
              <a:t>reserved for special use</a:t>
            </a:r>
          </a:p>
          <a:p>
            <a:pPr lvl="2"/>
            <a:r>
              <a:rPr lang="en-US" sz="1600"/>
              <a:t>Others have special uses for particular instructions</a:t>
            </a:r>
          </a:p>
          <a:p>
            <a:pPr lvl="1"/>
            <a:r>
              <a:rPr lang="en-US" sz="1800" b="1" i="1">
                <a:solidFill>
                  <a:srgbClr val="C00000"/>
                </a:solidFill>
              </a:rPr>
              <a:t>Memory:</a:t>
            </a:r>
            <a:r>
              <a:rPr lang="en-US" sz="1800"/>
              <a:t> 8 consecutive bytes of memory at address given by register</a:t>
            </a:r>
          </a:p>
          <a:p>
            <a:pPr lvl="2"/>
            <a:r>
              <a:rPr lang="en-US" sz="1600"/>
              <a:t>Simplest example: </a:t>
            </a:r>
            <a:r>
              <a:rPr lang="en-US" sz="1600" b="1">
                <a:latin typeface="Courier New" pitchFamily="49" charset="0"/>
              </a:rPr>
              <a:t>(%</a:t>
            </a:r>
            <a:r>
              <a:rPr lang="en-US" sz="1600" b="1" err="1">
                <a:latin typeface="Courier New" pitchFamily="49" charset="0"/>
              </a:rPr>
              <a:t>rax</a:t>
            </a:r>
            <a:r>
              <a:rPr lang="en-US" sz="1600" b="1">
                <a:latin typeface="Courier New" pitchFamily="49" charset="0"/>
              </a:rPr>
              <a:t>)</a:t>
            </a:r>
          </a:p>
          <a:p>
            <a:pPr lvl="2"/>
            <a:r>
              <a:rPr lang="en-US" sz="160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67416" y="4572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rax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rcx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rdx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rbx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rsi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rdi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rsp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rbp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%</a:t>
              </a:r>
              <a:r>
                <a:rPr lang="en-US" err="1">
                  <a:latin typeface="Courier New" pitchFamily="49" charset="0"/>
                </a:rPr>
                <a:t>rN</a:t>
              </a:r>
              <a:endParaRPr lang="en-US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7165975" cy="573088"/>
          </a:xfrm>
        </p:spPr>
        <p:txBody>
          <a:bodyPr/>
          <a:lstStyle/>
          <a:p>
            <a:r>
              <a:rPr lang="en-US" sz="4000" err="1">
                <a:latin typeface="Courier New" pitchFamily="49" charset="0"/>
              </a:rPr>
              <a:t>movq</a:t>
            </a:r>
            <a:r>
              <a:rPr lang="en-US" sz="400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5670349"/>
            <a:ext cx="8140700" cy="533400"/>
          </a:xfrm>
          <a:noFill/>
        </p:spPr>
        <p:txBody>
          <a:bodyPr lIns="0" tIns="0" rIns="0" bIns="0"/>
          <a:lstStyle/>
          <a:p>
            <a:pPr marL="0" indent="0" algn="ctr">
              <a:buNone/>
            </a:pPr>
            <a:r>
              <a:rPr lang="en-US" sz="2000" i="1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28600" y="37719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err="1">
                <a:latin typeface="Courier New" pitchFamily="49" charset="0"/>
              </a:rPr>
              <a:t>movq</a:t>
            </a:r>
            <a:endParaRPr lang="en-US" sz="240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600200" y="27051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Imm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1600200" y="3771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Reg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1600200" y="49149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Mem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476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Reg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2819400" y="2933700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Mem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819400" y="36195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Reg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2819400" y="4065588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Mem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2819400" y="4914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err="1">
                <a:latin typeface="Calibri" pitchFamily="34" charset="0"/>
              </a:rPr>
              <a:t>Reg</a:t>
            </a:r>
            <a:endParaRPr lang="en-US" sz="2400" i="1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2819400" y="17526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err="1">
                <a:latin typeface="Calibri" pitchFamily="34" charset="0"/>
              </a:rPr>
              <a:t>Dest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1295400" y="2628900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2514600" y="2552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2514600" y="36957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6858000" y="17526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3733800" y="2506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err="1">
                <a:latin typeface="Courier New" pitchFamily="49" charset="0"/>
              </a:rPr>
              <a:t>movq</a:t>
            </a:r>
            <a:r>
              <a:rPr lang="en-US" sz="200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6673850" y="25066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733800" y="2963863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err="1">
                <a:latin typeface="Courier New" pitchFamily="49" charset="0"/>
              </a:rPr>
              <a:t>movq</a:t>
            </a:r>
            <a:r>
              <a:rPr lang="en-US" sz="2000">
                <a:latin typeface="Courier New" pitchFamily="49" charset="0"/>
              </a:rPr>
              <a:t> $-147,(%</a:t>
            </a:r>
            <a:r>
              <a:rPr lang="en-US" sz="2000" err="1">
                <a:latin typeface="Courier New" pitchFamily="49" charset="0"/>
              </a:rPr>
              <a:t>rax</a:t>
            </a:r>
            <a:r>
              <a:rPr lang="en-US" sz="200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6673850" y="29638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3733800" y="3649663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err="1">
                <a:latin typeface="Courier New" pitchFamily="49" charset="0"/>
              </a:rPr>
              <a:t>movq</a:t>
            </a:r>
            <a:r>
              <a:rPr lang="en-US" sz="2000">
                <a:latin typeface="Courier New" pitchFamily="49" charset="0"/>
              </a:rPr>
              <a:t> %</a:t>
            </a:r>
            <a:r>
              <a:rPr lang="en-US" sz="2000" err="1">
                <a:latin typeface="Courier New" pitchFamily="49" charset="0"/>
              </a:rPr>
              <a:t>rax</a:t>
            </a:r>
            <a:r>
              <a:rPr lang="en-US" sz="2000">
                <a:latin typeface="Courier New" pitchFamily="49" charset="0"/>
              </a:rPr>
              <a:t>,%</a:t>
            </a:r>
            <a:r>
              <a:rPr lang="en-US" sz="2000" err="1">
                <a:latin typeface="Courier New" pitchFamily="49" charset="0"/>
              </a:rPr>
              <a:t>rdx</a:t>
            </a:r>
            <a:endParaRPr lang="en-US" sz="200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6673850" y="36496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err="1">
                <a:latin typeface="Courier New" pitchFamily="49" charset="0"/>
              </a:rPr>
              <a:t>movq</a:t>
            </a:r>
            <a:r>
              <a:rPr lang="en-US" sz="2000">
                <a:latin typeface="Courier New" pitchFamily="49" charset="0"/>
              </a:rPr>
              <a:t> %</a:t>
            </a:r>
            <a:r>
              <a:rPr lang="en-US" sz="2000" err="1">
                <a:latin typeface="Courier New" pitchFamily="49" charset="0"/>
              </a:rPr>
              <a:t>rax</a:t>
            </a:r>
            <a:r>
              <a:rPr lang="en-US" sz="2000">
                <a:latin typeface="Courier New" pitchFamily="49" charset="0"/>
              </a:rPr>
              <a:t>,(%</a:t>
            </a:r>
            <a:r>
              <a:rPr lang="en-US" sz="2000" err="1">
                <a:latin typeface="Courier New" pitchFamily="49" charset="0"/>
              </a:rPr>
              <a:t>rdx</a:t>
            </a:r>
            <a:r>
              <a:rPr lang="en-US" sz="200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6673850" y="40957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3733800" y="4945063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err="1">
                <a:latin typeface="Courier New" pitchFamily="49" charset="0"/>
              </a:rPr>
              <a:t>movq</a:t>
            </a:r>
            <a:r>
              <a:rPr lang="en-US" sz="2000">
                <a:latin typeface="Courier New" pitchFamily="49" charset="0"/>
              </a:rPr>
              <a:t> (%</a:t>
            </a:r>
            <a:r>
              <a:rPr lang="en-US" sz="2000" err="1">
                <a:latin typeface="Courier New" pitchFamily="49" charset="0"/>
              </a:rPr>
              <a:t>rax</a:t>
            </a:r>
            <a:r>
              <a:rPr lang="en-US" sz="2000">
                <a:latin typeface="Courier New" pitchFamily="49" charset="0"/>
              </a:rPr>
              <a:t>),%</a:t>
            </a:r>
            <a:r>
              <a:rPr lang="en-US" sz="2000" err="1">
                <a:latin typeface="Courier New" pitchFamily="49" charset="0"/>
              </a:rPr>
              <a:t>rdx</a:t>
            </a:r>
            <a:endParaRPr lang="en-US" sz="200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6673850" y="49450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4572000" y="17526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err="1">
                <a:latin typeface="Calibri" pitchFamily="34" charset="0"/>
              </a:rPr>
              <a:t>Src,Dest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sz="280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sz="2800"/>
              <a:t>Normal	(R)	</a:t>
            </a:r>
            <a:r>
              <a:rPr lang="en-US" sz="2800" err="1"/>
              <a:t>Mem[Reg[R</a:t>
            </a:r>
            <a:r>
              <a:rPr lang="en-US" sz="280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Aha! Pointer dereferencing in C</a:t>
            </a:r>
            <a:br>
              <a:rPr lang="en-US" sz="2000"/>
            </a:br>
            <a:br>
              <a:rPr lang="en-US" sz="2000"/>
            </a:br>
            <a:r>
              <a:rPr lang="en-US" sz="2000" b="1" err="1">
                <a:latin typeface="Courier New" pitchFamily="49" charset="0"/>
              </a:rPr>
              <a:t>movq</a:t>
            </a:r>
            <a:r>
              <a:rPr lang="en-US" sz="2000" b="1">
                <a:latin typeface="Courier New" pitchFamily="49" charset="0"/>
              </a:rPr>
              <a:t> (%</a:t>
            </a:r>
            <a:r>
              <a:rPr lang="en-US" sz="2000" b="1" err="1">
                <a:latin typeface="Courier New" pitchFamily="49" charset="0"/>
              </a:rPr>
              <a:t>rcx</a:t>
            </a:r>
            <a:r>
              <a:rPr lang="en-US" sz="2000" b="1">
                <a:latin typeface="Courier New" pitchFamily="49" charset="0"/>
              </a:rPr>
              <a:t>),%</a:t>
            </a:r>
            <a:r>
              <a:rPr lang="en-US" sz="2000" b="1" err="1">
                <a:latin typeface="Courier New" pitchFamily="49" charset="0"/>
              </a:rPr>
              <a:t>rax</a:t>
            </a:r>
            <a:endParaRPr lang="en-US" sz="2000" b="1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00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sz="2800"/>
              <a:t>Displacement	D(R)	</a:t>
            </a:r>
            <a:r>
              <a:rPr lang="en-US" sz="2800" err="1"/>
              <a:t>Mem</a:t>
            </a:r>
            <a:r>
              <a:rPr lang="en-US" sz="2800"/>
              <a:t>[</a:t>
            </a:r>
            <a:r>
              <a:rPr lang="en-US" sz="2800" err="1"/>
              <a:t>Reg</a:t>
            </a:r>
            <a:r>
              <a:rPr lang="en-US" sz="280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Constant displacement D specifies offset</a:t>
            </a:r>
            <a:br>
              <a:rPr lang="en-US" sz="2000"/>
            </a:br>
            <a:br>
              <a:rPr lang="en-US" sz="2000"/>
            </a:br>
            <a:r>
              <a:rPr lang="en-US" sz="2000" b="1" err="1">
                <a:latin typeface="Courier New" pitchFamily="49" charset="0"/>
              </a:rPr>
              <a:t>movq</a:t>
            </a:r>
            <a:r>
              <a:rPr lang="en-US" sz="2000" b="1">
                <a:latin typeface="Courier New" pitchFamily="49" charset="0"/>
              </a:rPr>
              <a:t> 8(%</a:t>
            </a:r>
            <a:r>
              <a:rPr lang="en-US" sz="2000" b="1" err="1">
                <a:latin typeface="Courier New" pitchFamily="49" charset="0"/>
              </a:rPr>
              <a:t>rbp</a:t>
            </a:r>
            <a:r>
              <a:rPr lang="en-US" sz="2000" b="1">
                <a:latin typeface="Courier New" pitchFamily="49" charset="0"/>
              </a:rPr>
              <a:t>),%</a:t>
            </a:r>
            <a:r>
              <a:rPr lang="en-US" sz="2000" b="1" err="1">
                <a:latin typeface="Courier New" pitchFamily="49" charset="0"/>
              </a:rPr>
              <a:t>rdx</a:t>
            </a:r>
            <a:endParaRPr lang="en-US" sz="2000" b="1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658100" cy="573088"/>
          </a:xfrm>
        </p:spPr>
        <p:txBody>
          <a:bodyPr/>
          <a:lstStyle/>
          <a:p>
            <a:r>
              <a:rPr lang="en-US" sz="320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52400" y="16002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 (long *</a:t>
            </a:r>
            <a:r>
              <a:rPr lang="en-US" sz="1800" err="1">
                <a:latin typeface="Courier New" pitchFamily="49" charset="0"/>
              </a:rPr>
              <a:t>xp</a:t>
            </a:r>
            <a:r>
              <a:rPr lang="en-US" sz="1800">
                <a:latin typeface="Courier New" pitchFamily="49" charset="0"/>
              </a:rPr>
              <a:t>, long *</a:t>
            </a:r>
            <a:r>
              <a:rPr lang="en-US" sz="1800" err="1">
                <a:latin typeface="Courier New" pitchFamily="49" charset="0"/>
              </a:rPr>
              <a:t>yp</a:t>
            </a:r>
            <a:r>
              <a:rPr lang="en-US" sz="180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long t0 = *</a:t>
            </a:r>
            <a:r>
              <a:rPr lang="en-US" sz="1800" err="1">
                <a:latin typeface="Courier New" pitchFamily="49" charset="0"/>
              </a:rPr>
              <a:t>xp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long t1 = *</a:t>
            </a:r>
            <a:r>
              <a:rPr lang="en-US" sz="1800" err="1">
                <a:latin typeface="Courier New" pitchFamily="49" charset="0"/>
              </a:rPr>
              <a:t>yp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</a:t>
            </a:r>
            <a:r>
              <a:rPr lang="en-US" sz="1800" err="1">
                <a:latin typeface="Courier New" pitchFamily="49" charset="0"/>
              </a:rPr>
              <a:t>xp</a:t>
            </a:r>
            <a:r>
              <a:rPr lang="en-US" sz="180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</a:t>
            </a:r>
            <a:r>
              <a:rPr lang="en-US" sz="1800" err="1">
                <a:latin typeface="Courier New" pitchFamily="49" charset="0"/>
              </a:rPr>
              <a:t>yp</a:t>
            </a:r>
            <a:r>
              <a:rPr lang="en-US" sz="180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495800" y="2154198"/>
            <a:ext cx="41910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ro-RO" sz="1800">
                <a:latin typeface="Courier New" pitchFamily="49" charset="0"/>
              </a:rPr>
              <a:t> movq    (%rdi), %rax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(%rsi), %rdx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%rdx, (%rdi)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%rax, (%rsi)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ret</a:t>
            </a:r>
            <a:endParaRPr lang="en-US" sz="18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331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rsi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rax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/>
                <a:cs typeface="Courier New"/>
              </a:rPr>
              <a:t>Swap</a:t>
            </a:r>
            <a:r>
              <a:rPr lang="en-US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304800" y="1295400"/>
            <a:ext cx="3962400" cy="23057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void swap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 (long *</a:t>
            </a:r>
            <a:r>
              <a:rPr lang="en-US" sz="1800" err="1">
                <a:latin typeface="Courier New" pitchFamily="49" charset="0"/>
              </a:rPr>
              <a:t>xp</a:t>
            </a:r>
            <a:r>
              <a:rPr lang="en-US" sz="1800">
                <a:latin typeface="Courier New" pitchFamily="49" charset="0"/>
              </a:rPr>
              <a:t>, long *</a:t>
            </a:r>
            <a:r>
              <a:rPr lang="en-US" sz="1800" err="1">
                <a:latin typeface="Courier New" pitchFamily="49" charset="0"/>
              </a:rPr>
              <a:t>yp</a:t>
            </a:r>
            <a:r>
              <a:rPr lang="en-US" sz="180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long t0 = *</a:t>
            </a:r>
            <a:r>
              <a:rPr lang="en-US" sz="1800" err="1">
                <a:latin typeface="Courier New" pitchFamily="49" charset="0"/>
              </a:rPr>
              <a:t>xp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long t1 = *</a:t>
            </a:r>
            <a:r>
              <a:rPr lang="en-US" sz="1800" err="1">
                <a:latin typeface="Courier New" pitchFamily="49" charset="0"/>
              </a:rPr>
              <a:t>yp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</a:t>
            </a:r>
            <a:r>
              <a:rPr lang="en-US" sz="1800" err="1">
                <a:latin typeface="Courier New" pitchFamily="49" charset="0"/>
              </a:rPr>
              <a:t>xp</a:t>
            </a:r>
            <a:r>
              <a:rPr lang="en-US" sz="180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*</a:t>
            </a:r>
            <a:r>
              <a:rPr lang="en-US" sz="1800" err="1">
                <a:latin typeface="Courier New" pitchFamily="49" charset="0"/>
              </a:rPr>
              <a:t>yp</a:t>
            </a:r>
            <a:r>
              <a:rPr lang="en-US" sz="180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090370" y="833735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>
                <a:latin typeface="Courier New" pitchFamily="49" charset="0"/>
              </a:rPr>
              <a:t>%</a:t>
            </a:r>
            <a:r>
              <a:rPr lang="en-US" sz="1800" err="1">
                <a:latin typeface="Courier New" pitchFamily="49" charset="0"/>
              </a:rPr>
              <a:t>rdi</a:t>
            </a:r>
            <a:r>
              <a:rPr lang="en-US" sz="1800">
                <a:latin typeface="Courier New" pitchFamily="49" charset="0"/>
              </a:rPr>
              <a:t>	</a:t>
            </a:r>
            <a:r>
              <a:rPr lang="en-US" sz="1800" err="1">
                <a:latin typeface="Courier New" pitchFamily="49" charset="0"/>
              </a:rPr>
              <a:t>xp</a:t>
            </a:r>
            <a:endParaRPr lang="en-US" sz="180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>
                <a:latin typeface="Courier New" pitchFamily="49" charset="0"/>
              </a:rPr>
              <a:t>%</a:t>
            </a:r>
            <a:r>
              <a:rPr lang="en-US" sz="1800" err="1">
                <a:latin typeface="Courier New" pitchFamily="49" charset="0"/>
              </a:rPr>
              <a:t>rsi</a:t>
            </a:r>
            <a:r>
              <a:rPr lang="en-US" sz="1800">
                <a:latin typeface="Courier New" pitchFamily="49" charset="0"/>
              </a:rPr>
              <a:t>	</a:t>
            </a:r>
            <a:r>
              <a:rPr lang="en-US" sz="1800" err="1">
                <a:latin typeface="Courier New" pitchFamily="49" charset="0"/>
              </a:rPr>
              <a:t>yp</a:t>
            </a:r>
            <a:endParaRPr lang="en-US" sz="180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>
                <a:latin typeface="Courier New" pitchFamily="49" charset="0"/>
              </a:rPr>
              <a:t>%</a:t>
            </a:r>
            <a:r>
              <a:rPr lang="en-US" sz="1800" err="1">
                <a:latin typeface="Courier New" pitchFamily="49" charset="0"/>
              </a:rPr>
              <a:t>rax</a:t>
            </a:r>
            <a:r>
              <a:rPr lang="en-US" sz="180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sz="1800">
                <a:latin typeface="Courier New" pitchFamily="49" charset="0"/>
              </a:rPr>
              <a:t>%</a:t>
            </a:r>
            <a:r>
              <a:rPr lang="en-US" sz="1800" err="1">
                <a:latin typeface="Courier New" pitchFamily="49" charset="0"/>
              </a:rPr>
              <a:t>rdx</a:t>
            </a:r>
            <a:r>
              <a:rPr lang="en-US" sz="180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048000" y="48006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ro-RO" sz="180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ret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516399" y="1219200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5715000" y="1647175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715000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638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81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80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/>
                <a:cs typeface="Courier New"/>
              </a:rPr>
              <a:t>Swap</a:t>
            </a:r>
            <a:r>
              <a:rPr lang="en-US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alibri" pitchFamily="34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rsi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rax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Memory</a:t>
            </a:r>
          </a:p>
        </p:txBody>
      </p: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ro-RO" sz="180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ret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5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6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6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6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6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81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alibri"/>
                  <a:cs typeface="Calibri"/>
                </a:rPr>
                <a:t>Address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/>
                <a:cs typeface="Courier New"/>
              </a:rPr>
              <a:t>Swap</a:t>
            </a:r>
            <a:r>
              <a:rPr lang="en-US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rsi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rax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solidFill>
                    <a:srgbClr val="FF0000"/>
                  </a:solidFill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 sz="1800">
                <a:latin typeface="Courier New" pitchFamily="49" charset="0"/>
              </a:endParaRP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2863423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ro-RO" sz="1800">
                <a:latin typeface="Courier New" pitchFamily="49" charset="0"/>
              </a:rPr>
              <a:t> </a:t>
            </a:r>
            <a:r>
              <a:rPr lang="ro-RO" sz="180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ret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311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1066800" y="1066800"/>
            <a:ext cx="3200400" cy="2209800"/>
          </a:xfrm>
          <a:prstGeom prst="rect">
            <a:avLst/>
          </a:prstGeom>
          <a:solidFill>
            <a:srgbClr val="EFBFB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CPU</a:t>
            </a: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26300" cy="573088"/>
          </a:xfrm>
        </p:spPr>
        <p:txBody>
          <a:bodyPr/>
          <a:lstStyle/>
          <a:p>
            <a:r>
              <a:rPr lang="en-US" sz="4000"/>
              <a:t>Assembly/Machine Code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9113" y="3352800"/>
            <a:ext cx="4852987" cy="3092450"/>
          </a:xfrm>
        </p:spPr>
        <p:txBody>
          <a:bodyPr/>
          <a:lstStyle/>
          <a:p>
            <a:pPr marL="227013" indent="-227013" defTabSz="895350">
              <a:buNone/>
              <a:tabLst>
                <a:tab pos="1371600" algn="l"/>
                <a:tab pos="4572000" algn="l"/>
              </a:tabLst>
            </a:pPr>
            <a:r>
              <a:rPr lang="en-US" sz="2000"/>
              <a:t>Programmer-Visible State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b="1"/>
              <a:t>PC: Program counter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/>
              <a:t>Address of next instruction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/>
              <a:t>Called “RIP” (x86-64)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b="1"/>
              <a:t>Register file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/>
              <a:t>Heavily used program data</a:t>
            </a:r>
          </a:p>
          <a:p>
            <a:pPr marL="560388" lvl="1" indent="-222250" defTabSz="895350">
              <a:tabLst>
                <a:tab pos="1371600" algn="l"/>
                <a:tab pos="4572000" algn="l"/>
              </a:tabLst>
            </a:pPr>
            <a:r>
              <a:rPr lang="en-US" sz="1800" b="1"/>
              <a:t>Condition codes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/>
              <a:t>Store status information about most recent arithmetic or logical operation</a:t>
            </a:r>
          </a:p>
          <a:p>
            <a:pPr marL="839788" lvl="2" indent="-165100" defTabSz="895350">
              <a:tabLst>
                <a:tab pos="1371600" algn="l"/>
                <a:tab pos="4572000" algn="l"/>
              </a:tabLst>
            </a:pPr>
            <a:r>
              <a:rPr lang="en-US" sz="1600"/>
              <a:t>Used for conditional branching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409700" y="1981200"/>
            <a:ext cx="533400" cy="4572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PC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2362200" y="1371600"/>
            <a:ext cx="1676400" cy="7620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Registers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6019800" y="1066800"/>
            <a:ext cx="1752600" cy="2209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>
              <a:lnSpc>
                <a:spcPct val="100000"/>
              </a:lnSpc>
            </a:pPr>
            <a:r>
              <a:rPr lang="en-US">
                <a:latin typeface="Calibri" pitchFamily="34" charset="0"/>
              </a:rPr>
              <a:t>Memory</a:t>
            </a:r>
          </a:p>
        </p:txBody>
      </p:sp>
      <p:sp>
        <p:nvSpPr>
          <p:cNvPr id="147464" name="Text Box 8"/>
          <p:cNvSpPr txBox="1">
            <a:spLocks noChangeArrowheads="1"/>
          </p:cNvSpPr>
          <p:nvPr/>
        </p:nvSpPr>
        <p:spPr bwMode="auto">
          <a:xfrm>
            <a:off x="6324600" y="1730102"/>
            <a:ext cx="11430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 pitchFamily="34" charset="0"/>
              </a:rPr>
              <a:t>Code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latin typeface="Calibri" pitchFamily="34" charset="0"/>
              </a:rPr>
              <a:t>Data</a:t>
            </a:r>
          </a:p>
          <a:p>
            <a:pPr algn="ctr">
              <a:lnSpc>
                <a:spcPct val="100000"/>
              </a:lnSpc>
            </a:pPr>
            <a:r>
              <a:rPr lang="en-US" sz="2000">
                <a:latin typeface="Calibri" pitchFamily="34" charset="0"/>
              </a:rPr>
              <a:t>Stack</a:t>
            </a:r>
          </a:p>
        </p:txBody>
      </p: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4267200" y="17018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4267200" y="22352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7467" name="Line 11"/>
          <p:cNvSpPr>
            <a:spLocks noChangeShapeType="1"/>
          </p:cNvSpPr>
          <p:nvPr/>
        </p:nvSpPr>
        <p:spPr bwMode="auto">
          <a:xfrm>
            <a:off x="4267200" y="2768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4267200" y="12954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Addresses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4267200" y="1854200"/>
            <a:ext cx="17526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Data</a:t>
            </a:r>
          </a:p>
        </p:txBody>
      </p: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4267200" y="2387600"/>
            <a:ext cx="16764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>
                <a:latin typeface="Calibri" pitchFamily="34" charset="0"/>
              </a:rPr>
              <a:t>Instructions</a:t>
            </a:r>
          </a:p>
        </p:txBody>
      </p:sp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2667000" y="2286000"/>
            <a:ext cx="1066800" cy="6858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Calibri" pitchFamily="34" charset="0"/>
              </a:rPr>
              <a:t>Condition</a:t>
            </a:r>
          </a:p>
          <a:p>
            <a:pPr algn="ctr"/>
            <a:r>
              <a:rPr lang="en-US" sz="1800">
                <a:latin typeface="Calibri" pitchFamily="34" charset="0"/>
              </a:rPr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372100" y="3702050"/>
            <a:ext cx="3619500" cy="1568450"/>
          </a:xfrm>
        </p:spPr>
        <p:txBody>
          <a:bodyPr/>
          <a:lstStyle/>
          <a:p>
            <a:pPr marL="292100" lvl="1" indent="-177800"/>
            <a:r>
              <a:rPr lang="en-US" sz="2000" b="1"/>
              <a:t>Memory</a:t>
            </a:r>
          </a:p>
          <a:p>
            <a:pPr marL="571500" lvl="2" indent="-165100"/>
            <a:r>
              <a:rPr lang="en-US" sz="1800"/>
              <a:t>Byte addressable array</a:t>
            </a:r>
          </a:p>
          <a:p>
            <a:pPr marL="571500" lvl="2" indent="-165100"/>
            <a:r>
              <a:rPr lang="en-US" sz="1800"/>
              <a:t>Code and user data</a:t>
            </a:r>
          </a:p>
          <a:p>
            <a:pPr marL="571500" lvl="2" indent="-165100"/>
            <a:r>
              <a:rPr lang="en-US" sz="1800"/>
              <a:t>Stack to support procedures</a:t>
            </a:r>
          </a:p>
          <a:p>
            <a:pPr marL="0" indent="0"/>
            <a:endParaRPr lang="en-US" sz="20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/>
                <a:cs typeface="Courier New"/>
              </a:rPr>
              <a:t>Swap</a:t>
            </a:r>
            <a:r>
              <a:rPr lang="en-US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rsi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rax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2863423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ro-RO" sz="180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</a:t>
            </a:r>
            <a:r>
              <a:rPr lang="ro-RO" sz="180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ret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7232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/>
                <a:cs typeface="Courier New"/>
              </a:rPr>
              <a:t>Swap</a:t>
            </a:r>
            <a:r>
              <a:rPr lang="en-US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rsi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rax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2863423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ro-RO" sz="180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</a:t>
            </a:r>
            <a:r>
              <a:rPr lang="ro-RO" sz="180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ret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0001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375400" cy="573088"/>
          </a:xfrm>
        </p:spPr>
        <p:txBody>
          <a:bodyPr/>
          <a:lstStyle/>
          <a:p>
            <a:r>
              <a:rPr lang="en-US"/>
              <a:t>Understanding </a:t>
            </a:r>
            <a:r>
              <a:rPr lang="en-US">
                <a:latin typeface="Courier New"/>
                <a:cs typeface="Courier New"/>
              </a:rPr>
              <a:t>Swap</a:t>
            </a:r>
            <a:r>
              <a:rPr lang="en-US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953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4953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4953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4953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53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80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1110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rsi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rax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%</a:t>
              </a:r>
              <a:r>
                <a:rPr lang="en-US" sz="1800" err="1">
                  <a:latin typeface="Courier New" pitchFamily="49" charset="0"/>
                </a:rPr>
                <a:t>rdx</a:t>
              </a:r>
              <a:endParaRPr lang="en-US" sz="180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1295400" y="1252322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4816383" y="1032633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2863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1447800" y="4114800"/>
            <a:ext cx="5867400" cy="1751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swap: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en-US" sz="1800">
                <a:latin typeface="Courier New" pitchFamily="49" charset="0"/>
              </a:rPr>
              <a:t>  </a:t>
            </a:r>
            <a:r>
              <a:rPr lang="ro-RO" sz="1800">
                <a:latin typeface="Courier New" pitchFamily="49" charset="0"/>
              </a:rPr>
              <a:t> movq    (%rdi), %rax  # t0 = *xp  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(%rsi), %rdx  # t1 = *yp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movq    %rdx, (%rdi)  # *xp = t1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</a:t>
            </a:r>
            <a:r>
              <a:rPr lang="ro-RO" sz="180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>
              <a:tabLst>
                <a:tab pos="347663" algn="l"/>
                <a:tab pos="1312863" algn="l"/>
              </a:tabLst>
            </a:pPr>
            <a:r>
              <a:rPr lang="ro-RO" sz="1800">
                <a:latin typeface="Courier New" pitchFamily="49" charset="0"/>
              </a:rPr>
              <a:t>   ret</a:t>
            </a:r>
            <a:endParaRPr lang="en-US" sz="180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096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07046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2"/>
            <a:ext cx="7035800" cy="573088"/>
          </a:xfrm>
        </p:spPr>
        <p:txBody>
          <a:bodyPr/>
          <a:lstStyle/>
          <a:p>
            <a:r>
              <a:rPr lang="en-US" sz="3200"/>
              <a:t>Simple Memory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sz="2800"/>
              <a:t>Normal	(R)	</a:t>
            </a:r>
            <a:r>
              <a:rPr lang="en-US" sz="2800" err="1"/>
              <a:t>Mem[Reg[R</a:t>
            </a:r>
            <a:r>
              <a:rPr lang="en-US" sz="2800"/>
              <a:t>]]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Register R specifies memory address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Aha! Pointer dereferencing in C</a:t>
            </a:r>
            <a:br>
              <a:rPr lang="en-US" sz="2000"/>
            </a:br>
            <a:br>
              <a:rPr lang="en-US" sz="2000"/>
            </a:br>
            <a:r>
              <a:rPr lang="en-US" sz="2000" b="1" err="1">
                <a:latin typeface="Courier New" pitchFamily="49" charset="0"/>
              </a:rPr>
              <a:t>movq</a:t>
            </a:r>
            <a:r>
              <a:rPr lang="en-US" sz="2000" b="1">
                <a:latin typeface="Courier New" pitchFamily="49" charset="0"/>
              </a:rPr>
              <a:t> (%</a:t>
            </a:r>
            <a:r>
              <a:rPr lang="en-US" sz="2000" b="1" err="1">
                <a:latin typeface="Courier New" pitchFamily="49" charset="0"/>
              </a:rPr>
              <a:t>rcx</a:t>
            </a:r>
            <a:r>
              <a:rPr lang="en-US" sz="2000" b="1">
                <a:latin typeface="Courier New" pitchFamily="49" charset="0"/>
              </a:rPr>
              <a:t>),%</a:t>
            </a:r>
            <a:r>
              <a:rPr lang="en-US" sz="2000" b="1" err="1">
                <a:latin typeface="Courier New" pitchFamily="49" charset="0"/>
              </a:rPr>
              <a:t>rax</a:t>
            </a:r>
            <a:endParaRPr lang="en-US" sz="2000" b="1">
              <a:latin typeface="Courier New" pitchFamily="49" charset="0"/>
            </a:endParaRP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endParaRPr lang="en-US" sz="2000"/>
          </a:p>
          <a:p>
            <a:pPr marL="223838" indent="-223838" defTabSz="895350">
              <a:tabLst>
                <a:tab pos="2349500" algn="l"/>
                <a:tab pos="4114800" algn="l"/>
              </a:tabLst>
            </a:pPr>
            <a:r>
              <a:rPr lang="en-US" sz="2800"/>
              <a:t>Displacement	D(R)	</a:t>
            </a:r>
            <a:r>
              <a:rPr lang="en-US" sz="2800" err="1"/>
              <a:t>Mem</a:t>
            </a:r>
            <a:r>
              <a:rPr lang="en-US" sz="2800"/>
              <a:t>[</a:t>
            </a:r>
            <a:r>
              <a:rPr lang="en-US" sz="2800" err="1"/>
              <a:t>Reg</a:t>
            </a:r>
            <a:r>
              <a:rPr lang="en-US" sz="2800"/>
              <a:t>[R]+D]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Register R specifies start of memory region</a:t>
            </a:r>
          </a:p>
          <a:p>
            <a:pPr marL="560388" lvl="1" indent="-222250" defTabSz="895350">
              <a:tabLst>
                <a:tab pos="2349500" algn="l"/>
                <a:tab pos="4114800" algn="l"/>
              </a:tabLst>
            </a:pPr>
            <a:r>
              <a:rPr lang="en-US" sz="2000"/>
              <a:t>Constant displacement D specifies offset</a:t>
            </a:r>
            <a:br>
              <a:rPr lang="en-US" sz="2000"/>
            </a:br>
            <a:br>
              <a:rPr lang="en-US" sz="2000"/>
            </a:br>
            <a:r>
              <a:rPr lang="en-US" sz="2000" b="1" err="1">
                <a:latin typeface="Courier New" pitchFamily="49" charset="0"/>
              </a:rPr>
              <a:t>movq</a:t>
            </a:r>
            <a:r>
              <a:rPr lang="en-US" sz="2000" b="1">
                <a:latin typeface="Courier New" pitchFamily="49" charset="0"/>
              </a:rPr>
              <a:t> 8(%</a:t>
            </a:r>
            <a:r>
              <a:rPr lang="en-US" sz="2000" b="1" err="1">
                <a:latin typeface="Courier New" pitchFamily="49" charset="0"/>
              </a:rPr>
              <a:t>rbp</a:t>
            </a:r>
            <a:r>
              <a:rPr lang="en-US" sz="2000" b="1">
                <a:latin typeface="Courier New" pitchFamily="49" charset="0"/>
              </a:rPr>
              <a:t>),%</a:t>
            </a:r>
            <a:r>
              <a:rPr lang="en-US" sz="2000" b="1" err="1">
                <a:latin typeface="Courier New" pitchFamily="49" charset="0"/>
              </a:rPr>
              <a:t>rdx</a:t>
            </a:r>
            <a:endParaRPr lang="en-US" sz="2000" b="1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520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077200" cy="573088"/>
          </a:xfrm>
        </p:spPr>
        <p:txBody>
          <a:bodyPr/>
          <a:lstStyle/>
          <a:p>
            <a:r>
              <a:rPr lang="en-US" sz="3600"/>
              <a:t>Complete Memory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50950"/>
            <a:ext cx="8307387" cy="5530850"/>
          </a:xfrm>
        </p:spPr>
        <p:txBody>
          <a:bodyPr/>
          <a:lstStyle/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sz="2200"/>
              <a:t>Most General Form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2200"/>
              <a:t>		D(</a:t>
            </a:r>
            <a:r>
              <a:rPr lang="en-US" sz="2200" err="1"/>
              <a:t>Rb,Ri,S</a:t>
            </a:r>
            <a:r>
              <a:rPr lang="en-US" sz="2200"/>
              <a:t>)	</a:t>
            </a:r>
            <a:r>
              <a:rPr lang="en-US" sz="2200" err="1"/>
              <a:t>Mem</a:t>
            </a:r>
            <a:r>
              <a:rPr lang="en-US" sz="2200"/>
              <a:t>[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Rb</a:t>
            </a:r>
            <a:r>
              <a:rPr lang="en-US" sz="2200"/>
              <a:t>]+S*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Ri</a:t>
            </a:r>
            <a:r>
              <a:rPr lang="en-US" sz="2200"/>
              <a:t>]+ D]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sz="2200"/>
              <a:t>D: 	Constant “displacement” 1, 2, or 4 bytes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sz="2200" err="1"/>
              <a:t>Rb</a:t>
            </a:r>
            <a:r>
              <a:rPr lang="en-US" sz="2200"/>
              <a:t>: 	Base register: Any of 16 integer registers</a:t>
            </a: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sz="2200" err="1"/>
              <a:t>Ri</a:t>
            </a:r>
            <a:r>
              <a:rPr lang="en-US" sz="2200"/>
              <a:t>:	Index register: Any, except for </a:t>
            </a:r>
            <a:r>
              <a:rPr lang="en-US" sz="2200" b="1">
                <a:latin typeface="Courier New" pitchFamily="49" charset="0"/>
              </a:rPr>
              <a:t>%</a:t>
            </a:r>
            <a:r>
              <a:rPr lang="en-US" sz="2200" b="1" err="1">
                <a:latin typeface="Courier New" pitchFamily="49" charset="0"/>
              </a:rPr>
              <a:t>rsp</a:t>
            </a:r>
            <a:endParaRPr lang="en-US" sz="2200" b="1">
              <a:latin typeface="Courier New" pitchFamily="49" charset="0"/>
            </a:endParaRPr>
          </a:p>
          <a:p>
            <a:pPr marL="560388" lvl="1" indent="-222250" defTabSz="895350">
              <a:tabLst>
                <a:tab pos="1206500" algn="l"/>
                <a:tab pos="3657600" algn="l"/>
              </a:tabLst>
            </a:pPr>
            <a:r>
              <a:rPr lang="en-US" sz="2200"/>
              <a:t>S: 	Scale: 1, 2, 4, or 8 (</a:t>
            </a:r>
            <a:r>
              <a:rPr lang="en-US" sz="2200" i="1">
                <a:solidFill>
                  <a:srgbClr val="C00000"/>
                </a:solidFill>
              </a:rPr>
              <a:t>why these numbers?</a:t>
            </a:r>
            <a:r>
              <a:rPr lang="en-US" sz="2200"/>
              <a:t>)</a:t>
            </a:r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endParaRPr lang="en-US" sz="2200"/>
          </a:p>
          <a:p>
            <a:pPr marL="223838" indent="-223838" defTabSz="895350">
              <a:tabLst>
                <a:tab pos="1206500" algn="l"/>
                <a:tab pos="3657600" algn="l"/>
              </a:tabLst>
            </a:pPr>
            <a:r>
              <a:rPr lang="en-US" sz="2200"/>
              <a:t>Special Cases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2200"/>
              <a:t>		(</a:t>
            </a:r>
            <a:r>
              <a:rPr lang="en-US" sz="2200" err="1"/>
              <a:t>Rb,Ri</a:t>
            </a:r>
            <a:r>
              <a:rPr lang="en-US" sz="2200"/>
              <a:t>)	</a:t>
            </a:r>
            <a:r>
              <a:rPr lang="en-US" sz="2200" err="1"/>
              <a:t>Mem</a:t>
            </a:r>
            <a:r>
              <a:rPr lang="en-US" sz="2200"/>
              <a:t>[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Rb</a:t>
            </a:r>
            <a:r>
              <a:rPr lang="en-US" sz="2200"/>
              <a:t>]+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Ri</a:t>
            </a:r>
            <a:r>
              <a:rPr lang="en-US" sz="2200"/>
              <a:t>]]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2200"/>
              <a:t>		D(</a:t>
            </a:r>
            <a:r>
              <a:rPr lang="en-US" sz="2200" err="1"/>
              <a:t>Rb,Ri</a:t>
            </a:r>
            <a:r>
              <a:rPr lang="en-US" sz="2200"/>
              <a:t>)	</a:t>
            </a:r>
            <a:r>
              <a:rPr lang="en-US" sz="2200" err="1"/>
              <a:t>Mem</a:t>
            </a:r>
            <a:r>
              <a:rPr lang="en-US" sz="2200"/>
              <a:t>[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Rb</a:t>
            </a:r>
            <a:r>
              <a:rPr lang="en-US" sz="2200"/>
              <a:t>]+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Ri</a:t>
            </a:r>
            <a:r>
              <a:rPr lang="en-US" sz="2200"/>
              <a:t>]+D]</a:t>
            </a:r>
          </a:p>
          <a:p>
            <a:pPr marL="223838" indent="-223838" defTabSz="895350">
              <a:buNone/>
              <a:tabLst>
                <a:tab pos="1206500" algn="l"/>
                <a:tab pos="3657600" algn="l"/>
              </a:tabLst>
            </a:pPr>
            <a:r>
              <a:rPr lang="en-US" sz="2200"/>
              <a:t>		(</a:t>
            </a:r>
            <a:r>
              <a:rPr lang="en-US" sz="2200" err="1"/>
              <a:t>Rb,Ri,S</a:t>
            </a:r>
            <a:r>
              <a:rPr lang="en-US" sz="2200"/>
              <a:t>)	</a:t>
            </a:r>
            <a:r>
              <a:rPr lang="en-US" sz="2200" err="1"/>
              <a:t>Mem</a:t>
            </a:r>
            <a:r>
              <a:rPr lang="en-US" sz="2200"/>
              <a:t>[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Rb</a:t>
            </a:r>
            <a:r>
              <a:rPr lang="en-US" sz="2200"/>
              <a:t>]+S*</a:t>
            </a:r>
            <a:r>
              <a:rPr lang="en-US" sz="2200" err="1"/>
              <a:t>Reg</a:t>
            </a:r>
            <a:r>
              <a:rPr lang="en-US" sz="2200"/>
              <a:t>[</a:t>
            </a:r>
            <a:r>
              <a:rPr lang="en-US" sz="2200" err="1"/>
              <a:t>Ri</a:t>
            </a:r>
            <a:r>
              <a:rPr lang="en-US" sz="2200"/>
              <a:t>]]</a:t>
            </a:r>
          </a:p>
        </p:txBody>
      </p:sp>
    </p:spTree>
    <p:extLst>
      <p:ext uri="{BB962C8B-B14F-4D97-AF65-F5344CB8AC3E}">
        <p14:creationId xmlns:p14="http://schemas.microsoft.com/office/powerpoint/2010/main" val="47699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7" name="Group 79"/>
          <p:cNvGraphicFramePr>
            <a:graphicFrameLocks noGrp="1"/>
          </p:cNvGraphicFramePr>
          <p:nvPr/>
        </p:nvGraphicFramePr>
        <p:xfrm>
          <a:off x="1050585" y="3886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ヒラギノ角ゴ ProN W3" charset="0"/>
                        <a:cs typeface="ヒラギノ角ゴ ProN W3" charset="0"/>
                        <a:sym typeface="Courier New" charset="0"/>
                      </a:endParaRP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7540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Address Computation Examples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graphicFrame>
        <p:nvGraphicFramePr>
          <p:cNvPr id="12296" name="Group 8"/>
          <p:cNvGraphicFramePr>
            <a:graphicFrameLocks noGrp="1"/>
          </p:cNvGraphicFramePr>
          <p:nvPr/>
        </p:nvGraphicFramePr>
        <p:xfrm>
          <a:off x="1050585" y="3893820"/>
          <a:ext cx="6934200" cy="252476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Expression</a:t>
                      </a:r>
                    </a:p>
                  </a:txBody>
                  <a:tcPr marL="101600" marR="101600" marT="101600" marB="1016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 Computation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Bold" charset="0"/>
                          <a:ea typeface="ヒラギノ角ゴ ProN W6" charset="0"/>
                          <a:cs typeface="ヒラギノ角ゴ ProN W6" charset="0"/>
                          <a:sym typeface="Calibri Bold" charset="0"/>
                        </a:rPr>
                        <a:t>Address</a:t>
                      </a:r>
                    </a:p>
                  </a:txBody>
                  <a:tcPr marL="101600" marR="101600" marT="101600" marB="1016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0x8(%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0xf008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,%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(%rdx,%rcx,4)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 + 4*0x100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0xf400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0x80(,%rdx,2)</a:t>
                      </a:r>
                    </a:p>
                  </a:txBody>
                  <a:tcPr marL="76200" marR="76200" marT="76200" marB="762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2*0xf000 + 0x80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0x1e080</a:t>
                      </a:r>
                    </a:p>
                  </a:txBody>
                  <a:tcPr marL="76200" marR="76200" marT="76200" marB="762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50" name="Group 62"/>
          <p:cNvGraphicFramePr>
            <a:graphicFrameLocks noGrp="1"/>
          </p:cNvGraphicFramePr>
          <p:nvPr/>
        </p:nvGraphicFramePr>
        <p:xfrm>
          <a:off x="1066800" y="1511300"/>
          <a:ext cx="2362200" cy="10160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rdx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0xf000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%</a:t>
                      </a:r>
                      <a:r>
                        <a:rPr kumimoji="0" lang="en-US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rcx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cs typeface="Courier New Bold" charset="0"/>
                        <a:sym typeface="Courier New Bold" charset="0"/>
                      </a:endParaRP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0x0100</a:t>
                      </a:r>
                    </a:p>
                  </a:txBody>
                  <a:tcPr marL="76200" marR="76200" marT="76200" marB="762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7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C7E183B-6410-42FF-8242-FEA39C7308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677862"/>
          </a:xfrm>
        </p:spPr>
        <p:txBody>
          <a:bodyPr/>
          <a:lstStyle/>
          <a:p>
            <a:pPr eaLnBrk="1" hangingPunct="1"/>
            <a:r>
              <a:rPr lang="en-US" altLang="en-US" b="1"/>
              <a:t>Using </a:t>
            </a:r>
            <a:r>
              <a:rPr lang="en-US" altLang="en-US" b="1" err="1"/>
              <a:t>printf</a:t>
            </a:r>
            <a:endParaRPr lang="en-US" altLang="en-US" b="1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BCB0C3E-A914-4D17-BC13-6D38243B2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497888" cy="4456113"/>
          </a:xfrm>
        </p:spPr>
        <p:txBody>
          <a:bodyPr/>
          <a:lstStyle/>
          <a:p>
            <a:pPr eaLnBrk="1" hangingPunct="1"/>
            <a:r>
              <a:rPr lang="en-US" altLang="en-US" sz="2400" err="1"/>
              <a:t>printf</a:t>
            </a:r>
            <a:r>
              <a:rPr lang="en-US" altLang="en-US" sz="2400"/>
              <a:t> is a formatted print statement</a:t>
            </a:r>
          </a:p>
          <a:p>
            <a:pPr eaLnBrk="1" hangingPunct="1"/>
            <a:r>
              <a:rPr lang="en-US" altLang="en-US" sz="2400" err="1"/>
              <a:t>printf</a:t>
            </a:r>
            <a:r>
              <a:rPr lang="en-US" altLang="en-US" sz="2400"/>
              <a:t>(format string, list of variables);</a:t>
            </a:r>
          </a:p>
          <a:p>
            <a:pPr eaLnBrk="1" hangingPunct="1"/>
            <a:r>
              <a:rPr lang="en-US" altLang="en-US" sz="2400"/>
              <a:t>The parameters go in designated registers</a:t>
            </a:r>
          </a:p>
          <a:p>
            <a:pPr lvl="1" eaLnBrk="1" hangingPunct="1"/>
            <a:r>
              <a:rPr lang="en-US" altLang="en-US" sz="2000"/>
              <a:t>Format String: 	%</a:t>
            </a:r>
            <a:r>
              <a:rPr lang="en-US" altLang="en-US" sz="2000" err="1"/>
              <a:t>rdi</a:t>
            </a:r>
            <a:endParaRPr lang="en-US" altLang="en-US" sz="2000"/>
          </a:p>
          <a:p>
            <a:pPr lvl="1" eaLnBrk="1" hangingPunct="1"/>
            <a:r>
              <a:rPr lang="en-US" altLang="en-US" sz="2000"/>
              <a:t>1</a:t>
            </a:r>
            <a:r>
              <a:rPr lang="en-US" altLang="en-US" sz="2000" baseline="30000"/>
              <a:t>st</a:t>
            </a:r>
            <a:r>
              <a:rPr lang="en-US" altLang="en-US" sz="2000"/>
              <a:t> value to print: 	%</a:t>
            </a:r>
            <a:r>
              <a:rPr lang="en-US" altLang="en-US" sz="2000" err="1"/>
              <a:t>rsi</a:t>
            </a:r>
            <a:endParaRPr lang="en-US" altLang="en-US" sz="2000"/>
          </a:p>
          <a:p>
            <a:pPr lvl="1" eaLnBrk="1" hangingPunct="1"/>
            <a:r>
              <a:rPr lang="en-US" altLang="en-US" sz="2000"/>
              <a:t>Next 4:			</a:t>
            </a:r>
            <a:r>
              <a:rPr lang="pt-BR" sz="2000" b="0" i="0">
                <a:effectLst/>
              </a:rPr>
              <a:t>%rdx​, ​%rcx​, ​%r8​, and ​%r9</a:t>
            </a:r>
          </a:p>
          <a:p>
            <a:pPr eaLnBrk="1" hangingPunct="1"/>
            <a:r>
              <a:rPr lang="pt-BR" sz="2400"/>
              <a:t>Numbers are loaded into registers.</a:t>
            </a:r>
          </a:p>
          <a:p>
            <a:pPr eaLnBrk="1" hangingPunct="1"/>
            <a:r>
              <a:rPr lang="pt-BR" sz="2400" b="0" i="0">
                <a:effectLst/>
              </a:rPr>
              <a:t>String</a:t>
            </a:r>
            <a:r>
              <a:rPr lang="pt-BR" sz="2400"/>
              <a:t>s have their address loaded</a:t>
            </a:r>
            <a:endParaRPr lang="pt-BR" sz="2400" b="0" i="0">
              <a:effectLst/>
            </a:endParaRPr>
          </a:p>
          <a:p>
            <a:pPr eaLnBrk="1" hangingPunct="1"/>
            <a:r>
              <a:rPr lang="pt-BR" altLang="en-US" sz="2400"/>
              <a:t>Basic Example: scanDemo.s</a:t>
            </a:r>
            <a:endParaRPr lang="en-US" altLang="en-US" sz="2400"/>
          </a:p>
          <a:p>
            <a:pPr eaLnBrk="1" hangingPunct="1"/>
            <a:r>
              <a:rPr lang="en-US" altLang="en-US" sz="2400"/>
              <a:t>Print multiple items: </a:t>
            </a:r>
            <a:r>
              <a:rPr lang="en-US" altLang="en-US" sz="2400" err="1"/>
              <a:t>scanPrint.s</a:t>
            </a:r>
            <a:endParaRPr lang="pt-BR" altLang="en-US" sz="24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164E6-DE22-4252-B2CF-2E9EF89A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 Specifiers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492FC-CFEC-4DD0-8821-B1373242A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Designate types for data printed using </a:t>
            </a:r>
            <a:r>
              <a:rPr lang="en-US" err="1"/>
              <a:t>printf</a:t>
            </a:r>
            <a:endParaRPr lang="en-US"/>
          </a:p>
          <a:p>
            <a:r>
              <a:rPr lang="en-US"/>
              <a:t>Provide complete control over appearance</a:t>
            </a:r>
          </a:p>
          <a:p>
            <a:r>
              <a:rPr lang="en-US"/>
              <a:t>See: </a:t>
            </a:r>
            <a:r>
              <a:rPr lang="en-US" sz="240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https://www.cplusplus.com/reference/cstdio/printf/</a:t>
            </a:r>
            <a:endParaRPr 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2466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52A8DF7-0DA7-40E7-9FD3-0EA3A1E31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Using scanf()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DCA9A07-E9E5-4C23-85FE-2596E2A63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114800"/>
          </a:xfrm>
        </p:spPr>
        <p:txBody>
          <a:bodyPr/>
          <a:lstStyle/>
          <a:p>
            <a:pPr eaLnBrk="1" hangingPunct="1"/>
            <a:r>
              <a:rPr lang="en-US" altLang="en-US" sz="2800" err="1"/>
              <a:t>scanf</a:t>
            </a:r>
            <a:r>
              <a:rPr lang="en-US" altLang="en-US" sz="2800"/>
              <a:t> is a formatted read statement</a:t>
            </a:r>
          </a:p>
          <a:p>
            <a:pPr eaLnBrk="1" hangingPunct="1"/>
            <a:r>
              <a:rPr lang="en-US" altLang="en-US" sz="2800"/>
              <a:t>See a C reference manual for details</a:t>
            </a:r>
          </a:p>
          <a:p>
            <a:pPr eaLnBrk="1" hangingPunct="1"/>
            <a:r>
              <a:rPr lang="en-US" altLang="en-US" sz="2800" err="1"/>
              <a:t>scanf</a:t>
            </a:r>
            <a:r>
              <a:rPr lang="en-US" altLang="en-US" sz="2800"/>
              <a:t>(format string, list of </a:t>
            </a:r>
            <a:r>
              <a:rPr lang="en-US" altLang="en-US" sz="2800">
                <a:solidFill>
                  <a:schemeClr val="hlink"/>
                </a:solidFill>
              </a:rPr>
              <a:t>address</a:t>
            </a:r>
            <a:r>
              <a:rPr lang="en-US" altLang="en-US" sz="2800"/>
              <a:t> of variables);</a:t>
            </a:r>
          </a:p>
          <a:p>
            <a:pPr eaLnBrk="1" hangingPunct="1"/>
            <a:r>
              <a:rPr lang="en-US" altLang="en-US" sz="2800"/>
              <a:t>Format string may only contain specifiers</a:t>
            </a:r>
          </a:p>
          <a:p>
            <a:pPr eaLnBrk="1" hangingPunct="1"/>
            <a:r>
              <a:rPr lang="en-US" altLang="en-US" sz="2800"/>
              <a:t>All subsequent parameters are memory addresses</a:t>
            </a:r>
          </a:p>
          <a:p>
            <a:pPr eaLnBrk="1" hangingPunct="1"/>
            <a:r>
              <a:rPr lang="en-US" altLang="en-US" sz="2800"/>
              <a:t>Examples: Same as for </a:t>
            </a:r>
            <a:r>
              <a:rPr lang="en-US" altLang="en-US" sz="2800" err="1"/>
              <a:t>printf</a:t>
            </a:r>
            <a:endParaRPr lang="en-US" alt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719D13B-5987-4734-94C0-63062D80F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 Load/Store Architecture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DBDBEA2-46E6-41A1-879A-D063AE794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 arithmetic/logic operations use operand(s) found in the register(s)</a:t>
            </a:r>
          </a:p>
          <a:p>
            <a:pPr eaLnBrk="1" hangingPunct="1"/>
            <a:r>
              <a:rPr lang="en-US" altLang="en-US"/>
              <a:t>Result is stored in a register</a:t>
            </a:r>
          </a:p>
          <a:p>
            <a:pPr eaLnBrk="1" hangingPunct="1"/>
            <a:r>
              <a:rPr lang="en-US" altLang="en-US"/>
              <a:t>Load and store instructions are provided to move data from/to memory</a:t>
            </a:r>
          </a:p>
          <a:p>
            <a:pPr eaLnBrk="1" hangingPunct="1"/>
            <a:r>
              <a:rPr lang="en-US" altLang="en-US"/>
              <a:t>All registers hold 64 bits of data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0CC36C3-F792-4900-9EE4-BD39AC391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754062"/>
          </a:xfrm>
        </p:spPr>
        <p:txBody>
          <a:bodyPr/>
          <a:lstStyle/>
          <a:p>
            <a:r>
              <a:rPr lang="en-US" altLang="en-US" b="1"/>
              <a:t>Registers</a:t>
            </a:r>
            <a:endParaRPr lang="en-US" altLang="en-US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579B1E14-776C-4C84-859D-417485BCFA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1600200"/>
            <a:ext cx="7772400" cy="4532313"/>
          </a:xfrm>
        </p:spPr>
        <p:txBody>
          <a:bodyPr/>
          <a:lstStyle/>
          <a:p>
            <a:r>
              <a:rPr lang="en-US" altLang="en-US"/>
              <a:t>Registers’ 64 bits are broken down</a:t>
            </a:r>
          </a:p>
          <a:p>
            <a:pPr lvl="1"/>
            <a:r>
              <a:rPr lang="en-US" altLang="en-US"/>
              <a:t>A register has a name for all 64 bits</a:t>
            </a:r>
          </a:p>
          <a:p>
            <a:pPr lvl="2"/>
            <a:r>
              <a:rPr lang="en-US" altLang="en-US"/>
              <a:t>It represents a quad word</a:t>
            </a:r>
          </a:p>
          <a:p>
            <a:pPr lvl="1"/>
            <a:r>
              <a:rPr lang="en-US" altLang="en-US"/>
              <a:t>Another for the rightmost 32 bits</a:t>
            </a:r>
          </a:p>
          <a:p>
            <a:pPr lvl="2"/>
            <a:r>
              <a:rPr lang="en-US" altLang="en-US"/>
              <a:t>A double word</a:t>
            </a:r>
          </a:p>
          <a:p>
            <a:pPr lvl="1"/>
            <a:r>
              <a:rPr lang="en-US" altLang="en-US"/>
              <a:t>Another for 16 least significant bits</a:t>
            </a:r>
          </a:p>
          <a:p>
            <a:pPr lvl="2"/>
            <a:r>
              <a:rPr lang="en-US" altLang="en-US"/>
              <a:t>A word</a:t>
            </a:r>
          </a:p>
          <a:p>
            <a:pPr lvl="2"/>
            <a:r>
              <a:rPr lang="en-US" altLang="en-US"/>
              <a:t>This rightmost word is also broken down into the high and low bytes.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9EBCF7D-0BED-4A96-B561-26C50CBFB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Registers  (con’t)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ACCBD3C-2823-430F-98E9-8D68D7FDB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Registers eliminate need to access to system bus and memory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Registers provide rapid, direct access to operands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Each function of a program has 16 general purpose (GPR) registers available to it at any one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/>
              <a:t>Available doesn’t mean okay to use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669B125-9C60-493D-8C2F-2EAB946BD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GPR Registers (1)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4C7EF89B-0885-42C2-B2A4-AA5F2494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5373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599B71B-A799-428B-AC5A-D16499137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GPR Registers (2)</a:t>
            </a:r>
          </a:p>
        </p:txBody>
      </p:sp>
      <p:pic>
        <p:nvPicPr>
          <p:cNvPr id="18435" name="Picture 3">
            <a:extLst>
              <a:ext uri="{FF2B5EF4-FFF2-40B4-BE49-F238E27FC236}">
                <a16:creationId xmlns:a16="http://schemas.microsoft.com/office/drawing/2014/main" id="{A83B7508-6612-4E01-ADC1-5BE08E8AA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288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5">
            <a:extLst>
              <a:ext uri="{FF2B5EF4-FFF2-40B4-BE49-F238E27FC236}">
                <a16:creationId xmlns:a16="http://schemas.microsoft.com/office/drawing/2014/main" id="{004EB86E-40D1-4B17-921D-94837BD18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86050"/>
            <a:ext cx="6288088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Application>Microsoft Office PowerPoint</Application>
  <PresentationFormat>On-screen Show (4:3)</PresentationFormat>
  <Slides>48</Slides>
  <Notes>17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Blends</vt:lpstr>
      <vt:lpstr>X86_64 Architecture &amp; Assembly Language</vt:lpstr>
      <vt:lpstr>Intel x86 Processors, cont.</vt:lpstr>
      <vt:lpstr>Definitions</vt:lpstr>
      <vt:lpstr>Assembly/Machine Code View</vt:lpstr>
      <vt:lpstr>A Load/Store Architecture</vt:lpstr>
      <vt:lpstr>Registers</vt:lpstr>
      <vt:lpstr>Registers  (con’t)</vt:lpstr>
      <vt:lpstr>GPR Registers (1)</vt:lpstr>
      <vt:lpstr>GPR Registers (2)</vt:lpstr>
      <vt:lpstr>Registers- Access</vt:lpstr>
      <vt:lpstr>Registers- Access</vt:lpstr>
      <vt:lpstr>Registers - Example</vt:lpstr>
      <vt:lpstr>Dedicated Registers (1) </vt:lpstr>
      <vt:lpstr>Dedicated Registers (2) </vt:lpstr>
      <vt:lpstr>Assembly Language</vt:lpstr>
      <vt:lpstr>Instruction Format</vt:lpstr>
      <vt:lpstr>Labels</vt:lpstr>
      <vt:lpstr>Comments</vt:lpstr>
      <vt:lpstr>Machine Instruction Example</vt:lpstr>
      <vt:lpstr>Pipeline</vt:lpstr>
      <vt:lpstr>Consequence</vt:lpstr>
      <vt:lpstr>The Debugger gdb (Cf. 2.7)</vt:lpstr>
      <vt:lpstr>Program Address Space</vt:lpstr>
      <vt:lpstr>Code section </vt:lpstr>
      <vt:lpstr>Stack section</vt:lpstr>
      <vt:lpstr>Heap section</vt:lpstr>
      <vt:lpstr>Defining Static Global Variables</vt:lpstr>
      <vt:lpstr>Strings</vt:lpstr>
      <vt:lpstr>Assembler equivalent</vt:lpstr>
      <vt:lpstr>Data Handling</vt:lpstr>
      <vt:lpstr>Data Handling</vt:lpstr>
      <vt:lpstr>Data Handling </vt:lpstr>
      <vt:lpstr>Moving Data</vt:lpstr>
      <vt:lpstr>movq Operand Combinations</vt:lpstr>
      <vt:lpstr>Simple Memory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Understanding Swap()</vt:lpstr>
      <vt:lpstr>Simple Memory Addressing Modes</vt:lpstr>
      <vt:lpstr>Complete Memory Addressing Modes</vt:lpstr>
      <vt:lpstr>Address Computation Examples</vt:lpstr>
      <vt:lpstr>Using printf</vt:lpstr>
      <vt:lpstr>Format Specifiers</vt:lpstr>
      <vt:lpstr>Using scanf()</vt:lpstr>
    </vt:vector>
  </TitlesOfParts>
  <Company>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SPARC Architecture</dc:title>
  <dc:creator>Henry Gordon</dc:creator>
  <cp:revision>1</cp:revision>
  <cp:lastPrinted>1601-01-01T00:00:00Z</cp:lastPrinted>
  <dcterms:created xsi:type="dcterms:W3CDTF">2001-01-28T20:14:47Z</dcterms:created>
  <dcterms:modified xsi:type="dcterms:W3CDTF">2021-09-28T14:00:36Z</dcterms:modified>
</cp:coreProperties>
</file>