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15" r:id="rId3"/>
    <p:sldId id="294" r:id="rId4"/>
    <p:sldId id="317" r:id="rId5"/>
    <p:sldId id="295" r:id="rId6"/>
    <p:sldId id="297" r:id="rId7"/>
    <p:sldId id="362" r:id="rId8"/>
    <p:sldId id="343" r:id="rId9"/>
    <p:sldId id="298" r:id="rId10"/>
    <p:sldId id="299" r:id="rId11"/>
    <p:sldId id="300" r:id="rId12"/>
    <p:sldId id="301" r:id="rId13"/>
    <p:sldId id="320" r:id="rId14"/>
    <p:sldId id="321" r:id="rId15"/>
    <p:sldId id="348" r:id="rId16"/>
    <p:sldId id="366" r:id="rId17"/>
    <p:sldId id="347" r:id="rId18"/>
    <p:sldId id="349" r:id="rId19"/>
    <p:sldId id="350" r:id="rId20"/>
    <p:sldId id="351" r:id="rId21"/>
    <p:sldId id="355" r:id="rId22"/>
    <p:sldId id="352" r:id="rId23"/>
    <p:sldId id="35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EE97F-2327-4FE9-8874-2C0F3581839A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B134D-0EB3-42CB-9322-AA3697381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4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223539-C274-414E-836E-21403C9CE2AE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33" tIns="51417" rIns="102833" bIns="51417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Copyright ©  McGraw-Hill Education.  All rights reserved. No reproduction or distribution without the prior written consent of McGraw-Hill </a:t>
            </a:r>
            <a:r>
              <a:rPr lang="en-US" altLang="en-US" sz="1000" dirty="0" smtClean="0"/>
              <a:t>Education.</a:t>
            </a:r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Definition: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is </a:t>
            </a:r>
            <a:r>
              <a:rPr lang="en-US" i="1" dirty="0" smtClean="0"/>
              <a:t>symmetric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(</a:t>
            </a:r>
            <a:r>
              <a:rPr lang="en-US" i="1" dirty="0" err="1" smtClean="0"/>
              <a:t>b,a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 </a:t>
            </a:r>
            <a:r>
              <a:rPr lang="en-US" dirty="0" smtClean="0">
                <a:ea typeface="Cambria Math"/>
              </a:rPr>
              <a:t>whenever (</a:t>
            </a:r>
            <a:r>
              <a:rPr lang="en-US" i="1" dirty="0" err="1" smtClean="0">
                <a:ea typeface="Cambria Math"/>
              </a:rPr>
              <a:t>a,b</a:t>
            </a:r>
            <a:r>
              <a:rPr lang="en-US" dirty="0" smtClean="0">
                <a:ea typeface="Cambria Math"/>
              </a:rPr>
              <a:t>)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 </a:t>
            </a:r>
            <a:r>
              <a:rPr lang="en-US" dirty="0" smtClean="0">
                <a:ea typeface="Cambria Math"/>
              </a:rPr>
              <a:t>for all </a:t>
            </a:r>
            <a:r>
              <a:rPr lang="en-US" i="1" dirty="0" err="1" smtClean="0">
                <a:ea typeface="Cambria Math"/>
              </a:rPr>
              <a:t>a,b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A.</a:t>
            </a:r>
            <a:r>
              <a:rPr lang="en-US" dirty="0" smtClean="0">
                <a:ea typeface="Cambria Math"/>
              </a:rPr>
              <a:t> Written symbolically,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ea typeface="Cambria Math"/>
              </a:rPr>
              <a:t> is symmetric if and only if </a:t>
            </a:r>
            <a:endParaRPr lang="en-US" i="1" dirty="0" smtClean="0">
              <a:ea typeface="Cambria Math"/>
            </a:endParaRP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       ∀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∀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 [(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) ∊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 ⟶ (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err="1" smtClean="0"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) ∊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]</a:t>
            </a:r>
          </a:p>
          <a:p>
            <a:pPr>
              <a:buNone/>
            </a:pPr>
            <a:r>
              <a:rPr lang="en-US" b="1" dirty="0" smtClean="0">
                <a:ea typeface="Cambria Math"/>
              </a:rPr>
              <a:t>   Example</a:t>
            </a:r>
            <a:r>
              <a:rPr lang="en-US" dirty="0" smtClean="0">
                <a:ea typeface="Cambria Math"/>
              </a:rPr>
              <a:t>: The following relations  on the integers are symmetric: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 </a:t>
            </a:r>
            <a:r>
              <a:rPr lang="en-US" dirty="0" smtClean="0">
                <a:latin typeface="Cambria Math"/>
                <a:ea typeface="Cambria Math"/>
              </a:rPr>
              <a:t>or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n-US" i="1" dirty="0" smtClean="0">
                <a:latin typeface="Cambria Math"/>
                <a:ea typeface="Cambria Math"/>
              </a:rPr>
              <a:t> −b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3}.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The following are not symmetric: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 (note that 3 ≤ 4, but 4 ≰ 3),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&gt;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  (note that 4 &gt; 3, but 3 ≯ 4),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  <a:r>
              <a:rPr lang="en-US" dirty="0" smtClean="0">
                <a:latin typeface="Cambria Math"/>
                <a:ea typeface="Cambria Math"/>
              </a:rPr>
              <a:t>+ 1} (note that 4 = 3 + 1, but 3 ≠4 + 1).</a:t>
            </a: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dirty="0" smtClean="0">
              <a:ea typeface="Cambria Math"/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Antisymmetric</a:t>
            </a:r>
            <a:r>
              <a:rPr lang="en-US" dirty="0" smtClean="0"/>
              <a:t>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Definition</a:t>
            </a:r>
            <a:r>
              <a:rPr lang="en-US" dirty="0" err="1" smtClean="0"/>
              <a:t>:A</a:t>
            </a:r>
            <a:r>
              <a:rPr lang="en-US" dirty="0" smtClean="0"/>
              <a:t> relation </a:t>
            </a:r>
            <a:r>
              <a:rPr lang="en-US" i="1" dirty="0" smtClean="0"/>
              <a:t>R</a:t>
            </a:r>
            <a:r>
              <a:rPr lang="en-US" dirty="0" smtClean="0"/>
              <a:t> on a set </a:t>
            </a:r>
            <a:r>
              <a:rPr lang="en-US" i="1" dirty="0" smtClean="0"/>
              <a:t>A</a:t>
            </a:r>
            <a:r>
              <a:rPr lang="en-US" dirty="0" smtClean="0"/>
              <a:t> such that for all</a:t>
            </a:r>
            <a:r>
              <a:rPr lang="en-US" i="1" dirty="0" smtClean="0">
                <a:ea typeface="Cambria Math"/>
              </a:rPr>
              <a:t>   </a:t>
            </a:r>
            <a:r>
              <a:rPr lang="en-US" i="1" dirty="0" err="1" smtClean="0">
                <a:ea typeface="Cambria Math"/>
              </a:rPr>
              <a:t>a,b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A</a:t>
            </a:r>
            <a:r>
              <a:rPr lang="en-US" b="1" i="1" dirty="0" smtClean="0">
                <a:ea typeface="Cambria Math"/>
              </a:rPr>
              <a:t>  </a:t>
            </a:r>
            <a:r>
              <a:rPr lang="en-US" dirty="0" smtClean="0"/>
              <a:t>if 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</a:t>
            </a:r>
            <a:r>
              <a:rPr lang="en-US" b="1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and 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∊ </a:t>
            </a:r>
            <a:r>
              <a:rPr lang="en-US" i="1" dirty="0" smtClean="0">
                <a:ea typeface="Cambria Math"/>
              </a:rPr>
              <a:t>R</a:t>
            </a:r>
            <a:r>
              <a:rPr lang="en-US" b="1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then </a:t>
            </a:r>
            <a:r>
              <a:rPr lang="en-US" i="1" dirty="0" smtClean="0">
                <a:ea typeface="Cambria Math"/>
              </a:rPr>
              <a:t>a = b  </a:t>
            </a:r>
            <a:r>
              <a:rPr lang="en-US" dirty="0" smtClean="0">
                <a:ea typeface="Cambria Math"/>
              </a:rPr>
              <a:t>is called </a:t>
            </a:r>
            <a:r>
              <a:rPr lang="en-US" i="1" dirty="0" err="1" smtClean="0">
                <a:ea typeface="Cambria Math"/>
              </a:rPr>
              <a:t>antisymmetric</a:t>
            </a:r>
            <a:r>
              <a:rPr lang="en-US" dirty="0" smtClean="0">
                <a:ea typeface="Cambria Math"/>
              </a:rPr>
              <a:t>. Written symbolically,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ea typeface="Cambria Math"/>
              </a:rPr>
              <a:t> is </a:t>
            </a:r>
            <a:r>
              <a:rPr lang="en-US" dirty="0" err="1" smtClean="0">
                <a:ea typeface="Cambria Math"/>
              </a:rPr>
              <a:t>antisymmetric</a:t>
            </a:r>
            <a:r>
              <a:rPr lang="en-US" dirty="0" smtClean="0">
                <a:ea typeface="Cambria Math"/>
              </a:rPr>
              <a:t> if and only if 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∀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∀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 [(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) ∊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 ∧ (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) ∊ </a:t>
            </a:r>
            <a:r>
              <a:rPr lang="en-US" i="1" dirty="0" smtClean="0">
                <a:ea typeface="Cambria Math"/>
              </a:rPr>
              <a:t>R </a:t>
            </a:r>
            <a:r>
              <a:rPr lang="en-US" dirty="0" smtClean="0">
                <a:latin typeface="Cambria Math"/>
                <a:ea typeface="Cambria Math"/>
              </a:rPr>
              <a:t>⟶ </a:t>
            </a:r>
            <a:r>
              <a:rPr lang="en-US" i="1" dirty="0" smtClean="0">
                <a:ea typeface="Cambria Math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 = </a:t>
            </a:r>
            <a:r>
              <a:rPr lang="en-US" i="1" dirty="0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]</a:t>
            </a:r>
            <a:endParaRPr lang="en-US" dirty="0" smtClean="0">
              <a:ea typeface="Cambria Math"/>
            </a:endParaRPr>
          </a:p>
          <a:p>
            <a:r>
              <a:rPr lang="en-US" b="1" dirty="0" smtClean="0">
                <a:ea typeface="Cambria Math"/>
              </a:rPr>
              <a:t>Example</a:t>
            </a:r>
            <a:r>
              <a:rPr lang="en-US" dirty="0" smtClean="0">
                <a:ea typeface="Cambria Math"/>
              </a:rPr>
              <a:t>: The following relations  on the integers are </a:t>
            </a:r>
            <a:r>
              <a:rPr lang="en-US" dirty="0" err="1" smtClean="0">
                <a:ea typeface="Cambria Math"/>
              </a:rPr>
              <a:t>antisymmetric</a:t>
            </a:r>
            <a:r>
              <a:rPr lang="en-US" dirty="0" smtClean="0">
                <a:ea typeface="Cambria Math"/>
              </a:rPr>
              <a:t>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&gt;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  <a:r>
              <a:rPr lang="en-US" dirty="0" smtClean="0">
                <a:latin typeface="Cambria Math"/>
                <a:ea typeface="Cambria Math"/>
              </a:rPr>
              <a:t>+ 1}.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The following relations are not </a:t>
            </a:r>
            <a:r>
              <a:rPr lang="en-US" dirty="0" err="1" smtClean="0">
                <a:latin typeface="Cambria Math"/>
                <a:ea typeface="Cambria Math"/>
              </a:rPr>
              <a:t>antisymmetric</a:t>
            </a:r>
            <a:r>
              <a:rPr lang="en-US" dirty="0" smtClean="0">
                <a:latin typeface="Cambria Math"/>
                <a:ea typeface="Cambria Math"/>
              </a:rPr>
              <a:t>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 </a:t>
            </a:r>
            <a:r>
              <a:rPr lang="en-US" dirty="0" smtClean="0">
                <a:latin typeface="Cambria Math"/>
                <a:ea typeface="Cambria Math"/>
              </a:rPr>
              <a:t>or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n-US" i="1" dirty="0" smtClean="0">
                <a:latin typeface="Cambria Math"/>
                <a:ea typeface="Cambria Math"/>
              </a:rPr>
              <a:t> −b</a:t>
            </a:r>
            <a:r>
              <a:rPr lang="en-US" dirty="0" smtClean="0">
                <a:latin typeface="Cambria Math"/>
                <a:ea typeface="Cambria Math"/>
              </a:rPr>
              <a:t>} 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  (note that both (1,−1) and (−1,1) belong to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),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3} (note that both (1,2) and (2,1) belong to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).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3733800"/>
            <a:ext cx="3200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any integer, if a</a:t>
            </a:r>
            <a:r>
              <a:rPr lang="en-US" i="1" dirty="0" smtClean="0"/>
              <a:t> 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  <a:r>
              <a:rPr lang="en-US" dirty="0" smtClean="0">
                <a:latin typeface="Cambria Math"/>
                <a:ea typeface="Cambria Math"/>
              </a:rPr>
              <a:t>and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 , </a:t>
            </a:r>
            <a:r>
              <a:rPr lang="en-US" dirty="0" smtClean="0">
                <a:latin typeface="Cambria Math"/>
                <a:ea typeface="Cambria Math"/>
              </a:rPr>
              <a:t>then</a:t>
            </a:r>
            <a:r>
              <a:rPr lang="en-US" i="1" dirty="0" smtClean="0">
                <a:latin typeface="Cambria Math"/>
                <a:ea typeface="Cambria Math"/>
              </a:rPr>
              <a:t> a = b.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48000" y="38862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Definition: </a:t>
            </a:r>
            <a:r>
              <a:rPr lang="en-US" dirty="0" smtClean="0"/>
              <a:t>A relation </a:t>
            </a:r>
            <a:r>
              <a:rPr lang="en-US" i="1" dirty="0" smtClean="0"/>
              <a:t>R</a:t>
            </a:r>
            <a:r>
              <a:rPr lang="en-US" dirty="0" smtClean="0"/>
              <a:t> on a set </a:t>
            </a:r>
            <a:r>
              <a:rPr lang="en-US" i="1" dirty="0" smtClean="0"/>
              <a:t>A</a:t>
            </a:r>
            <a:r>
              <a:rPr lang="en-US" dirty="0" smtClean="0"/>
              <a:t> is called transitive if whenever 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</a:t>
            </a:r>
            <a:r>
              <a:rPr lang="en-US" b="1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and 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ea typeface="Cambria Math"/>
              </a:rPr>
              <a:t>, then </a:t>
            </a:r>
            <a:r>
              <a:rPr lang="en-US" dirty="0" smtClean="0"/>
              <a:t>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ea typeface="Cambria Math"/>
              </a:rPr>
              <a:t>, for all </a:t>
            </a:r>
            <a:r>
              <a:rPr lang="en-US" i="1" dirty="0" err="1" smtClean="0">
                <a:ea typeface="Cambria Math"/>
              </a:rPr>
              <a:t>a</a:t>
            </a:r>
            <a:r>
              <a:rPr lang="en-US" dirty="0" err="1" smtClean="0"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b</a:t>
            </a:r>
            <a:r>
              <a:rPr lang="en-US" dirty="0" err="1" smtClean="0"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c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. Written symbolically,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ea typeface="Cambria Math"/>
              </a:rPr>
              <a:t> is transitive if and only if 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      ∀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∀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 ∀</a:t>
            </a:r>
            <a:r>
              <a:rPr lang="en-US" i="1" dirty="0" smtClean="0">
                <a:ea typeface="Cambria Math"/>
              </a:rPr>
              <a:t>z</a:t>
            </a:r>
            <a:r>
              <a:rPr lang="en-US" dirty="0" smtClean="0">
                <a:latin typeface="Cambria Math"/>
                <a:ea typeface="Cambria Math"/>
              </a:rPr>
              <a:t>[(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) ∊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 ∧ (</a:t>
            </a:r>
            <a:r>
              <a:rPr lang="en-US" i="1" dirty="0" err="1" smtClean="0">
                <a:ea typeface="Cambria Math"/>
              </a:rPr>
              <a:t>y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z</a:t>
            </a:r>
            <a:r>
              <a:rPr lang="en-US" dirty="0" smtClean="0">
                <a:latin typeface="Cambria Math"/>
                <a:ea typeface="Cambria Math"/>
              </a:rPr>
              <a:t>) ∊ R ⟶ (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z</a:t>
            </a:r>
            <a:r>
              <a:rPr lang="en-US" dirty="0" smtClean="0">
                <a:latin typeface="Cambria Math"/>
                <a:ea typeface="Cambria Math"/>
              </a:rPr>
              <a:t>) ∊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 ]</a:t>
            </a:r>
            <a:endParaRPr lang="en-US" dirty="0" smtClean="0">
              <a:ea typeface="Cambria Math"/>
            </a:endParaRPr>
          </a:p>
          <a:p>
            <a:r>
              <a:rPr lang="en-US" b="1" dirty="0" smtClean="0">
                <a:ea typeface="Cambria Math"/>
              </a:rPr>
              <a:t>Example</a:t>
            </a:r>
            <a:r>
              <a:rPr lang="en-US" dirty="0" smtClean="0">
                <a:ea typeface="Cambria Math"/>
              </a:rPr>
              <a:t>: The following relations  on the integers are transitive: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&gt;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 </a:t>
            </a:r>
            <a:r>
              <a:rPr lang="en-US" dirty="0" smtClean="0">
                <a:latin typeface="Cambria Math"/>
                <a:ea typeface="Cambria Math"/>
              </a:rPr>
              <a:t>or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n-US" i="1" dirty="0" smtClean="0">
                <a:latin typeface="Cambria Math"/>
                <a:ea typeface="Cambria Math"/>
              </a:rPr>
              <a:t> −b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}.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The following are not transitive: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  <a:r>
              <a:rPr lang="en-US" dirty="0" smtClean="0">
                <a:latin typeface="Cambria Math"/>
                <a:ea typeface="Cambria Math"/>
              </a:rPr>
              <a:t>+ 1} (note that both (3,2) and (4,3) belong to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>
                <a:latin typeface="Cambria Math"/>
                <a:ea typeface="Cambria Math"/>
              </a:rPr>
              <a:t>, but not (3,3)),</a:t>
            </a:r>
          </a:p>
          <a:p>
            <a:pPr lvl="1">
              <a:buNone/>
            </a:pP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3} (note that both (2,1) and (1,2) belong to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, but not (2,2)).</a:t>
            </a: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>
              <a:ea typeface="Cambria Math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124200" y="35814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91000" y="3505200"/>
            <a:ext cx="3429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every integer,</a:t>
            </a:r>
            <a:r>
              <a:rPr lang="en-US" i="1" dirty="0" smtClean="0"/>
              <a:t> 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</a:p>
          <a:p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and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ea typeface="Cambria Math"/>
              </a:rPr>
              <a:t>c</a:t>
            </a:r>
            <a:r>
              <a:rPr lang="en-US" i="1" dirty="0" smtClean="0">
                <a:latin typeface="Cambria Math"/>
                <a:ea typeface="Cambria Math"/>
              </a:rPr>
              <a:t>, </a:t>
            </a:r>
            <a:r>
              <a:rPr lang="en-US" dirty="0" smtClean="0">
                <a:latin typeface="Cambria Math"/>
                <a:ea typeface="Cambria Math"/>
              </a:rPr>
              <a:t>then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ea typeface="Cambria Math"/>
              </a:rPr>
              <a:t>c. 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Equivalence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9.5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Equivalence Relations</a:t>
            </a:r>
          </a:p>
          <a:p>
            <a:r>
              <a:rPr lang="en-US" dirty="0" smtClean="0"/>
              <a:t>Equivalence Classes</a:t>
            </a:r>
          </a:p>
          <a:p>
            <a:r>
              <a:rPr lang="en-US" dirty="0" smtClean="0"/>
              <a:t>Equivalence Classes and Partitions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Definition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:  A relation on a set </a:t>
            </a:r>
            <a:r>
              <a:rPr lang="en-US" i="1" dirty="0" smtClean="0"/>
              <a:t>A</a:t>
            </a:r>
            <a:r>
              <a:rPr lang="en-US" dirty="0" smtClean="0"/>
              <a:t> is called an </a:t>
            </a:r>
            <a:r>
              <a:rPr lang="en-US" i="1" dirty="0" smtClean="0"/>
              <a:t>equivalence relation </a:t>
            </a:r>
            <a:r>
              <a:rPr lang="en-US" dirty="0" smtClean="0"/>
              <a:t>if it is reflexive, symmetric, and transitive.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Definition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:  Two elements </a:t>
            </a:r>
            <a:r>
              <a:rPr lang="en-US" i="1" dirty="0" smtClean="0"/>
              <a:t>a</a:t>
            </a:r>
            <a:r>
              <a:rPr lang="en-US" dirty="0" smtClean="0"/>
              <a:t>, and </a:t>
            </a:r>
            <a:r>
              <a:rPr lang="en-US" i="1" dirty="0" smtClean="0"/>
              <a:t>b</a:t>
            </a:r>
            <a:r>
              <a:rPr lang="en-US" dirty="0" smtClean="0"/>
              <a:t> that are related by an equivalence relation are called  </a:t>
            </a:r>
            <a:r>
              <a:rPr lang="en-US" i="1" dirty="0" smtClean="0"/>
              <a:t>equivalent.  </a:t>
            </a:r>
            <a:r>
              <a:rPr lang="en-US" dirty="0" smtClean="0"/>
              <a:t>The notation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∼ </a:t>
            </a:r>
            <a:r>
              <a:rPr lang="en-US" i="1" dirty="0" smtClean="0"/>
              <a:t>b</a:t>
            </a:r>
            <a:r>
              <a:rPr lang="en-US" dirty="0" smtClean="0"/>
              <a:t> is often used to denote that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equivalent elements with respect to a particular equivalence relation.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   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sz="3400" b="1" dirty="0" smtClean="0"/>
              <a:t>Example</a:t>
            </a:r>
            <a:r>
              <a:rPr lang="en-US" sz="3400" dirty="0" smtClean="0"/>
              <a:t>: Suppose that </a:t>
            </a:r>
            <a:r>
              <a:rPr lang="en-US" sz="3400" i="1" dirty="0" smtClean="0"/>
              <a:t>R</a:t>
            </a:r>
            <a:r>
              <a:rPr lang="en-US" sz="3400" dirty="0" smtClean="0"/>
              <a:t> is the relation on the set of strings of English letters such that </a:t>
            </a:r>
            <a:r>
              <a:rPr lang="en-US" sz="3400" i="1" dirty="0" err="1" smtClean="0"/>
              <a:t>aRb</a:t>
            </a:r>
            <a:r>
              <a:rPr lang="en-US" sz="3400" dirty="0" smtClean="0"/>
              <a:t> if and only if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a</a:t>
            </a:r>
            <a:r>
              <a:rPr lang="en-US" sz="3400" dirty="0" smtClean="0"/>
              <a:t>) =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b</a:t>
            </a:r>
            <a:r>
              <a:rPr lang="en-US" sz="3400" dirty="0" smtClean="0"/>
              <a:t>), where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x</a:t>
            </a:r>
            <a:r>
              <a:rPr lang="en-US" sz="3400" dirty="0" smtClean="0"/>
              <a:t>) is the length of the string </a:t>
            </a:r>
            <a:r>
              <a:rPr lang="en-US" sz="3400" i="1" dirty="0" smtClean="0"/>
              <a:t>x</a:t>
            </a:r>
            <a:r>
              <a:rPr lang="en-US" sz="3400" dirty="0" smtClean="0"/>
              <a:t>. Is </a:t>
            </a:r>
            <a:r>
              <a:rPr lang="en-US" sz="3400" i="1" dirty="0" smtClean="0"/>
              <a:t>R</a:t>
            </a:r>
            <a:r>
              <a:rPr lang="en-US" sz="3400" dirty="0" smtClean="0"/>
              <a:t> an equivalence relation? 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  </a:t>
            </a:r>
            <a:r>
              <a:rPr lang="en-US" sz="3400" b="1" dirty="0" smtClean="0"/>
              <a:t>Solution</a:t>
            </a:r>
            <a:r>
              <a:rPr lang="en-US" sz="3400" dirty="0" smtClean="0"/>
              <a:t>: Show that all of the properties of an equivalence relation hold.</a:t>
            </a:r>
          </a:p>
          <a:p>
            <a:pPr lvl="1"/>
            <a:r>
              <a:rPr lang="en-US" sz="3400" i="1" dirty="0" smtClean="0"/>
              <a:t>Reflexivity</a:t>
            </a:r>
            <a:r>
              <a:rPr lang="en-US" sz="3400" dirty="0" smtClean="0"/>
              <a:t>: Because</a:t>
            </a:r>
            <a:r>
              <a:rPr lang="en-US" sz="3400" i="1" dirty="0" smtClean="0"/>
              <a:t> l</a:t>
            </a:r>
            <a:r>
              <a:rPr lang="en-US" sz="3400" dirty="0" smtClean="0"/>
              <a:t>(</a:t>
            </a:r>
            <a:r>
              <a:rPr lang="en-US" sz="3400" i="1" dirty="0" smtClean="0"/>
              <a:t>a</a:t>
            </a:r>
            <a:r>
              <a:rPr lang="en-US" sz="3400" dirty="0" smtClean="0"/>
              <a:t>) =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a</a:t>
            </a:r>
            <a:r>
              <a:rPr lang="en-US" sz="3400" dirty="0" smtClean="0"/>
              <a:t>), it follows that </a:t>
            </a:r>
            <a:r>
              <a:rPr lang="en-US" sz="3400" i="1" dirty="0" err="1" smtClean="0"/>
              <a:t>aRa</a:t>
            </a:r>
            <a:r>
              <a:rPr lang="en-US" sz="3400" dirty="0" smtClean="0"/>
              <a:t> for all strings </a:t>
            </a:r>
            <a:r>
              <a:rPr lang="en-US" sz="3400" i="1" dirty="0" smtClean="0"/>
              <a:t>a</a:t>
            </a:r>
            <a:r>
              <a:rPr lang="en-US" sz="3400" dirty="0" smtClean="0"/>
              <a:t>. </a:t>
            </a:r>
          </a:p>
          <a:p>
            <a:pPr lvl="1"/>
            <a:r>
              <a:rPr lang="en-US" sz="3400" i="1" dirty="0" smtClean="0"/>
              <a:t>Symmetry</a:t>
            </a:r>
            <a:r>
              <a:rPr lang="en-US" sz="3400" dirty="0" smtClean="0"/>
              <a:t>: Suppose that </a:t>
            </a:r>
            <a:r>
              <a:rPr lang="en-US" sz="3400" i="1" dirty="0" err="1" smtClean="0"/>
              <a:t>aRb</a:t>
            </a:r>
            <a:r>
              <a:rPr lang="en-US" sz="3400" i="1" dirty="0" smtClean="0"/>
              <a:t>.</a:t>
            </a:r>
            <a:r>
              <a:rPr lang="en-US" sz="3400" dirty="0" smtClean="0"/>
              <a:t>  Since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a</a:t>
            </a:r>
            <a:r>
              <a:rPr lang="en-US" sz="3400" dirty="0" smtClean="0"/>
              <a:t>) =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b</a:t>
            </a:r>
            <a:r>
              <a:rPr lang="en-US" sz="3400" dirty="0" smtClean="0"/>
              <a:t>),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b</a:t>
            </a:r>
            <a:r>
              <a:rPr lang="en-US" sz="3400" dirty="0" smtClean="0"/>
              <a:t>) =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a</a:t>
            </a:r>
            <a:r>
              <a:rPr lang="en-US" sz="3400" dirty="0" smtClean="0"/>
              <a:t>) also holds  and </a:t>
            </a:r>
            <a:r>
              <a:rPr lang="en-US" sz="3400" i="1" dirty="0" err="1" smtClean="0"/>
              <a:t>bRa</a:t>
            </a:r>
            <a:r>
              <a:rPr lang="en-US" sz="3400" dirty="0" smtClean="0"/>
              <a:t>. </a:t>
            </a:r>
          </a:p>
          <a:p>
            <a:pPr lvl="1"/>
            <a:r>
              <a:rPr lang="en-US" sz="3400" i="1" dirty="0" smtClean="0"/>
              <a:t>Transitivity</a:t>
            </a:r>
            <a:r>
              <a:rPr lang="en-US" sz="3400" dirty="0" smtClean="0"/>
              <a:t>: Suppose that </a:t>
            </a:r>
            <a:r>
              <a:rPr lang="en-US" sz="3400" dirty="0" err="1" smtClean="0"/>
              <a:t>a</a:t>
            </a:r>
            <a:r>
              <a:rPr lang="en-US" sz="3400" i="1" dirty="0" err="1" smtClean="0"/>
              <a:t>R</a:t>
            </a:r>
            <a:r>
              <a:rPr lang="en-US" sz="3400" dirty="0" err="1" smtClean="0"/>
              <a:t>b</a:t>
            </a:r>
            <a:r>
              <a:rPr lang="en-US" sz="3400" i="1" dirty="0" smtClean="0"/>
              <a:t> </a:t>
            </a:r>
            <a:r>
              <a:rPr lang="en-US" sz="3400" dirty="0" smtClean="0"/>
              <a:t>and </a:t>
            </a:r>
            <a:r>
              <a:rPr lang="en-US" sz="3400" i="1" dirty="0" err="1" smtClean="0"/>
              <a:t>bRc</a:t>
            </a:r>
            <a:r>
              <a:rPr lang="en-US" sz="3400" dirty="0" smtClean="0"/>
              <a:t>. Since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a</a:t>
            </a:r>
            <a:r>
              <a:rPr lang="en-US" sz="3400" dirty="0" smtClean="0"/>
              <a:t>) =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b</a:t>
            </a:r>
            <a:r>
              <a:rPr lang="en-US" sz="3400" dirty="0" smtClean="0"/>
              <a:t>),and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b</a:t>
            </a:r>
            <a:r>
              <a:rPr lang="en-US" sz="3400" dirty="0" smtClean="0"/>
              <a:t>) =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c</a:t>
            </a:r>
            <a:r>
              <a:rPr lang="en-US" sz="3400" dirty="0" smtClean="0"/>
              <a:t>),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a</a:t>
            </a:r>
            <a:r>
              <a:rPr lang="en-US" sz="3400" dirty="0" smtClean="0"/>
              <a:t>) = </a:t>
            </a:r>
            <a:r>
              <a:rPr lang="en-US" sz="3400" i="1" dirty="0" smtClean="0"/>
              <a:t>l</a:t>
            </a:r>
            <a:r>
              <a:rPr lang="en-US" sz="3400" dirty="0" smtClean="0"/>
              <a:t>(</a:t>
            </a:r>
            <a:r>
              <a:rPr lang="en-US" sz="3400" i="1" dirty="0" smtClean="0"/>
              <a:t>a</a:t>
            </a:r>
            <a:r>
              <a:rPr lang="en-US" sz="3400" dirty="0" smtClean="0"/>
              <a:t>) also holds and </a:t>
            </a:r>
            <a:r>
              <a:rPr lang="en-US" sz="3400" i="1" dirty="0" err="1" smtClean="0"/>
              <a:t>aRc</a:t>
            </a:r>
            <a:r>
              <a:rPr lang="en-US" sz="3400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 Modulo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Example</a:t>
            </a:r>
            <a:r>
              <a:rPr lang="en-US" dirty="0" smtClean="0"/>
              <a:t>:  Let </a:t>
            </a:r>
            <a:r>
              <a:rPr lang="en-US" i="1" dirty="0" smtClean="0"/>
              <a:t>m</a:t>
            </a:r>
            <a:r>
              <a:rPr lang="en-US" dirty="0" smtClean="0"/>
              <a:t> be an integer with </a:t>
            </a:r>
            <a:r>
              <a:rPr lang="en-US" i="1" dirty="0" smtClean="0"/>
              <a:t>m</a:t>
            </a:r>
            <a:r>
              <a:rPr lang="en-US" dirty="0" smtClean="0"/>
              <a:t>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. Show that the relation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i="1" dirty="0" smtClean="0"/>
              <a:t>R</a:t>
            </a:r>
            <a:r>
              <a:rPr lang="en-US" dirty="0" smtClean="0"/>
              <a:t> 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)} </a:t>
            </a:r>
          </a:p>
          <a:p>
            <a:pPr>
              <a:buNone/>
            </a:pPr>
            <a:r>
              <a:rPr lang="en-US" dirty="0" smtClean="0"/>
              <a:t>    is an equivalence relation on the set of integers.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Solution</a:t>
            </a:r>
            <a:r>
              <a:rPr lang="en-US" dirty="0" smtClean="0"/>
              <a:t>:  Recall that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if and only if </a:t>
            </a:r>
            <a:r>
              <a:rPr lang="en-US" i="1" dirty="0" smtClean="0"/>
              <a:t>m</a:t>
            </a:r>
            <a:r>
              <a:rPr lang="en-US" dirty="0" smtClean="0"/>
              <a:t>  divides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Reflexivity</a:t>
            </a:r>
            <a:r>
              <a:rPr lang="en-US" dirty="0" smtClean="0"/>
              <a:t>: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since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a </a:t>
            </a:r>
            <a:r>
              <a:rPr lang="en-US" dirty="0" smtClean="0"/>
              <a:t>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/>
              <a:t> is divisible by </a:t>
            </a:r>
            <a:r>
              <a:rPr lang="en-US" i="1" dirty="0" smtClean="0"/>
              <a:t>m</a:t>
            </a:r>
            <a:r>
              <a:rPr lang="en-US" dirty="0" smtClean="0"/>
              <a:t> since            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/>
              <a:t>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∙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Symmetry</a:t>
            </a:r>
            <a:r>
              <a:rPr lang="en-US" dirty="0" smtClean="0"/>
              <a:t>:  Suppose that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). Then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is divisible by </a:t>
            </a:r>
            <a:r>
              <a:rPr lang="en-US" i="1" dirty="0" smtClean="0"/>
              <a:t>m</a:t>
            </a:r>
            <a:r>
              <a:rPr lang="en-US" dirty="0" smtClean="0"/>
              <a:t>, and so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>
                <a:ea typeface="Cambria Math" pitchFamily="18" charset="0"/>
              </a:rPr>
              <a:t>k</a:t>
            </a:r>
            <a:r>
              <a:rPr lang="en-US" i="1" dirty="0" smtClean="0"/>
              <a:t>m</a:t>
            </a:r>
            <a:r>
              <a:rPr lang="en-US" dirty="0" smtClean="0"/>
              <a:t>, where </a:t>
            </a:r>
            <a:r>
              <a:rPr lang="en-US" i="1" dirty="0" smtClean="0"/>
              <a:t>k</a:t>
            </a:r>
            <a:r>
              <a:rPr lang="en-US" dirty="0" smtClean="0"/>
              <a:t> is an integer. It follows that</a:t>
            </a:r>
            <a:r>
              <a:rPr lang="en-US" i="1" dirty="0" smtClean="0"/>
              <a:t> 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(</a:t>
            </a:r>
            <a:r>
              <a:rPr lang="en-US" dirty="0" smtClean="0">
                <a:latin typeface="Cambria Math"/>
                <a:ea typeface="Cambria Math"/>
              </a:rPr>
              <a:t>− </a:t>
            </a:r>
            <a:r>
              <a:rPr lang="en-US" i="1" dirty="0" smtClean="0">
                <a:ea typeface="Cambria Math" pitchFamily="18" charset="0"/>
              </a:rPr>
              <a:t>k</a:t>
            </a:r>
            <a:r>
              <a:rPr lang="en-US" dirty="0" smtClean="0">
                <a:ea typeface="Cambria Math" pitchFamily="18" charset="0"/>
              </a:rPr>
              <a:t>)</a:t>
            </a:r>
            <a:r>
              <a:rPr lang="en-US" dirty="0" smtClean="0"/>
              <a:t> </a:t>
            </a:r>
            <a:r>
              <a:rPr lang="en-US" i="1" dirty="0" smtClean="0"/>
              <a:t>m, so 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). </a:t>
            </a:r>
          </a:p>
          <a:p>
            <a:pPr lvl="1"/>
            <a:r>
              <a:rPr lang="en-US" i="1" dirty="0" smtClean="0"/>
              <a:t>Transitivity</a:t>
            </a:r>
            <a:r>
              <a:rPr lang="en-US" dirty="0" smtClean="0"/>
              <a:t>: Suppose that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and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). Then </a:t>
            </a:r>
            <a:r>
              <a:rPr lang="en-US" i="1" dirty="0" smtClean="0"/>
              <a:t>m</a:t>
            </a:r>
            <a:r>
              <a:rPr lang="en-US" dirty="0" smtClean="0"/>
              <a:t> divides both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c.</a:t>
            </a:r>
            <a:r>
              <a:rPr lang="en-US" dirty="0" smtClean="0"/>
              <a:t> Hence, there are integers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l </a:t>
            </a:r>
            <a:r>
              <a:rPr lang="en-US" dirty="0" smtClean="0"/>
              <a:t>with          </a:t>
            </a:r>
            <a:r>
              <a:rPr lang="en-US" i="1" dirty="0" smtClean="0"/>
              <a:t> 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smtClean="0">
                <a:ea typeface="Cambria Math" pitchFamily="18" charset="0"/>
              </a:rPr>
              <a:t>k</a:t>
            </a:r>
            <a:r>
              <a:rPr lang="en-US" i="1" dirty="0" smtClean="0"/>
              <a:t>m  and 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</a:t>
            </a:r>
            <a:r>
              <a:rPr lang="en-US" i="1" dirty="0" smtClean="0">
                <a:ea typeface="Cambria Math" pitchFamily="18" charset="0"/>
              </a:rPr>
              <a:t>l</a:t>
            </a:r>
            <a:r>
              <a:rPr lang="en-US" i="1" dirty="0" smtClean="0"/>
              <a:t>m. </a:t>
            </a:r>
            <a:r>
              <a:rPr lang="en-US" dirty="0" smtClean="0"/>
              <a:t>We obtain by adding the equations: </a:t>
            </a:r>
          </a:p>
          <a:p>
            <a:pPr lvl="1">
              <a:buNone/>
            </a:pPr>
            <a:r>
              <a:rPr lang="en-US" dirty="0" smtClean="0"/>
              <a:t>             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) </a:t>
            </a:r>
            <a:r>
              <a:rPr lang="en-US" i="1" dirty="0" smtClean="0">
                <a:ea typeface="Cambria Math" pitchFamily="18" charset="0"/>
              </a:rPr>
              <a:t> + 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)  = </a:t>
            </a:r>
            <a:r>
              <a:rPr lang="en-US" i="1" dirty="0" smtClean="0">
                <a:ea typeface="Cambria Math" pitchFamily="18" charset="0"/>
              </a:rPr>
              <a:t>k</a:t>
            </a:r>
            <a:r>
              <a:rPr lang="en-US" i="1" dirty="0" smtClean="0"/>
              <a:t>m</a:t>
            </a:r>
            <a:r>
              <a:rPr lang="en-US" dirty="0" smtClean="0"/>
              <a:t> +</a:t>
            </a:r>
            <a:r>
              <a:rPr lang="en-US" i="1" dirty="0" smtClean="0">
                <a:ea typeface="Cambria Math" pitchFamily="18" charset="0"/>
              </a:rPr>
              <a:t> l</a:t>
            </a:r>
            <a:r>
              <a:rPr lang="en-US" i="1" dirty="0" smtClean="0"/>
              <a:t>m = </a:t>
            </a:r>
            <a:r>
              <a:rPr lang="en-US" dirty="0" smtClean="0"/>
              <a:t>(</a:t>
            </a:r>
            <a:r>
              <a:rPr lang="en-US" i="1" dirty="0" smtClean="0"/>
              <a:t>k + l</a:t>
            </a:r>
            <a:r>
              <a:rPr lang="en-US" dirty="0" smtClean="0"/>
              <a:t>)</a:t>
            </a:r>
            <a:r>
              <a:rPr lang="en-US" i="1" dirty="0" smtClean="0"/>
              <a:t> m.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Therefore,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≡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 Show that the “divides” relation on the set of positive integers is not an equivalence relation.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Solution</a:t>
            </a:r>
            <a:r>
              <a:rPr lang="en-US" dirty="0" smtClean="0"/>
              <a:t>: The properties of reflexivity, and transitivity do hold, but </a:t>
            </a:r>
            <a:r>
              <a:rPr lang="en-US" dirty="0" smtClean="0"/>
              <a:t>their </a:t>
            </a:r>
            <a:r>
              <a:rPr lang="en-US" dirty="0" smtClean="0"/>
              <a:t>relation is not transitive. Hence, “divides” is not an equivalence relation.</a:t>
            </a:r>
          </a:p>
          <a:p>
            <a:pPr lvl="1"/>
            <a:r>
              <a:rPr lang="en-US" i="1" dirty="0" smtClean="0"/>
              <a:t>Reflexivity</a:t>
            </a:r>
            <a:r>
              <a:rPr lang="en-US" dirty="0" smtClean="0"/>
              <a:t>: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∣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latin typeface="Cambria Math"/>
                <a:ea typeface="Cambria Math"/>
              </a:rPr>
              <a:t> for all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latin typeface="Cambria Math"/>
                <a:ea typeface="Cambria Math"/>
              </a:rPr>
              <a:t>. </a:t>
            </a:r>
            <a:endParaRPr lang="en-US" dirty="0" smtClean="0"/>
          </a:p>
          <a:p>
            <a:pPr lvl="1"/>
            <a:r>
              <a:rPr lang="en-US" i="1" dirty="0" smtClean="0"/>
              <a:t>Not Symmetric</a:t>
            </a:r>
            <a:r>
              <a:rPr lang="en-US" dirty="0" smtClean="0"/>
              <a:t>: For example,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∣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, but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∤ 2. </a:t>
            </a:r>
            <a:r>
              <a:rPr lang="en-US" dirty="0" smtClean="0">
                <a:ea typeface="Cambria Math"/>
              </a:rPr>
              <a:t>Hence, the relation is not symmetric. </a:t>
            </a:r>
            <a:endParaRPr lang="en-US" dirty="0" smtClean="0"/>
          </a:p>
          <a:p>
            <a:pPr lvl="1"/>
            <a:r>
              <a:rPr lang="en-US" i="1" dirty="0" smtClean="0"/>
              <a:t>Transitivity</a:t>
            </a:r>
            <a:r>
              <a:rPr lang="en-US" dirty="0" smtClean="0"/>
              <a:t>:  Suppose that </a:t>
            </a:r>
            <a:r>
              <a:rPr lang="en-US" i="1" dirty="0" smtClean="0"/>
              <a:t>a</a:t>
            </a:r>
            <a:r>
              <a:rPr lang="en-US" dirty="0" smtClean="0"/>
              <a:t> divides </a:t>
            </a:r>
            <a:r>
              <a:rPr lang="en-US" i="1" dirty="0" smtClean="0"/>
              <a:t>b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divides </a:t>
            </a:r>
            <a:r>
              <a:rPr lang="en-US" i="1" dirty="0" smtClean="0"/>
              <a:t>c</a:t>
            </a:r>
            <a:r>
              <a:rPr lang="en-US" dirty="0" smtClean="0"/>
              <a:t>. Then there are positive integers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l </a:t>
            </a:r>
            <a:r>
              <a:rPr lang="en-US" dirty="0" smtClean="0"/>
              <a:t>such that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err="1" smtClean="0"/>
              <a:t>ak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dirty="0" smtClean="0"/>
              <a:t> = </a:t>
            </a:r>
            <a:r>
              <a:rPr lang="en-US" i="1" dirty="0" smtClean="0"/>
              <a:t>bl</a:t>
            </a:r>
            <a:r>
              <a:rPr lang="en-US" dirty="0" smtClean="0"/>
              <a:t>. Hence, </a:t>
            </a:r>
            <a:r>
              <a:rPr lang="en-US" i="1" dirty="0" smtClean="0"/>
              <a:t>c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err="1" smtClean="0"/>
              <a:t>kl</a:t>
            </a:r>
            <a:r>
              <a:rPr lang="en-US" dirty="0" smtClean="0"/>
              <a:t>), so </a:t>
            </a:r>
            <a:r>
              <a:rPr lang="en-US" i="1" dirty="0" smtClean="0"/>
              <a:t>a</a:t>
            </a:r>
            <a:r>
              <a:rPr lang="en-US" dirty="0" smtClean="0"/>
              <a:t> divides </a:t>
            </a:r>
            <a:r>
              <a:rPr lang="en-US" i="1" dirty="0" smtClean="0"/>
              <a:t>c</a:t>
            </a:r>
            <a:r>
              <a:rPr lang="en-US" dirty="0" smtClean="0"/>
              <a:t>. Therefore, the relation is transitive.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     Definition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:  Let </a:t>
            </a:r>
            <a:r>
              <a:rPr lang="en-US" i="1" dirty="0" smtClean="0"/>
              <a:t>R</a:t>
            </a:r>
            <a:r>
              <a:rPr lang="en-US" dirty="0" smtClean="0"/>
              <a:t> be an equivalence relation on a set </a:t>
            </a:r>
            <a:r>
              <a:rPr lang="en-US" i="1" dirty="0" smtClean="0"/>
              <a:t>A. </a:t>
            </a:r>
            <a:r>
              <a:rPr lang="en-US" dirty="0" smtClean="0"/>
              <a:t> The set of all elements that are related to an element </a:t>
            </a:r>
            <a:r>
              <a:rPr lang="en-US" i="1" dirty="0" smtClean="0"/>
              <a:t>a</a:t>
            </a:r>
            <a:r>
              <a:rPr lang="en-US" dirty="0" smtClean="0"/>
              <a:t> of </a:t>
            </a:r>
            <a:r>
              <a:rPr lang="en-US" i="1" dirty="0" smtClean="0"/>
              <a:t>A</a:t>
            </a:r>
            <a:r>
              <a:rPr lang="en-US" dirty="0" smtClean="0"/>
              <a:t> is called the  </a:t>
            </a:r>
            <a:r>
              <a:rPr lang="en-US" i="1" dirty="0" smtClean="0"/>
              <a:t>equivalence class </a:t>
            </a:r>
            <a:r>
              <a:rPr lang="en-US" dirty="0" smtClean="0"/>
              <a:t>of </a:t>
            </a:r>
            <a:r>
              <a:rPr lang="en-US" i="1" dirty="0" smtClean="0"/>
              <a:t>a</a:t>
            </a:r>
            <a:r>
              <a:rPr lang="en-US" dirty="0" smtClean="0"/>
              <a:t>. The equivalence class of </a:t>
            </a:r>
            <a:r>
              <a:rPr lang="en-US" i="1" dirty="0" smtClean="0"/>
              <a:t>a</a:t>
            </a:r>
            <a:r>
              <a:rPr lang="en-US" dirty="0" smtClean="0"/>
              <a:t> with respect to </a:t>
            </a:r>
            <a:r>
              <a:rPr lang="en-US" i="1" dirty="0" smtClean="0"/>
              <a:t>R</a:t>
            </a:r>
            <a:r>
              <a:rPr lang="en-US" dirty="0" smtClean="0"/>
              <a:t> is denoted by [</a:t>
            </a:r>
            <a:r>
              <a:rPr lang="en-US" i="1" dirty="0" smtClean="0"/>
              <a:t>a</a:t>
            </a:r>
            <a:r>
              <a:rPr lang="en-US" dirty="0" smtClean="0"/>
              <a:t>]</a:t>
            </a:r>
            <a:r>
              <a:rPr lang="en-US" i="1" baseline="-25000" dirty="0" smtClean="0"/>
              <a:t>R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     When only one relation is under consideration, we can write [</a:t>
            </a:r>
            <a:r>
              <a:rPr lang="en-US" i="1" dirty="0" smtClean="0"/>
              <a:t>a</a:t>
            </a:r>
            <a:r>
              <a:rPr lang="en-US" dirty="0" smtClean="0"/>
              <a:t>], without the subscript </a:t>
            </a:r>
            <a:r>
              <a:rPr lang="en-US" i="1" dirty="0" smtClean="0"/>
              <a:t>R</a:t>
            </a:r>
            <a:r>
              <a:rPr lang="en-US" dirty="0" smtClean="0"/>
              <a:t>,  for this equivalence class.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Note that  [</a:t>
            </a:r>
            <a:r>
              <a:rPr lang="en-US" i="1" dirty="0" smtClean="0"/>
              <a:t>a</a:t>
            </a:r>
            <a:r>
              <a:rPr lang="en-US" dirty="0" smtClean="0"/>
              <a:t>]</a:t>
            </a:r>
            <a:r>
              <a:rPr lang="en-US" i="1" baseline="-25000" dirty="0" smtClean="0"/>
              <a:t>R </a:t>
            </a:r>
            <a:r>
              <a:rPr lang="en-US" i="1" dirty="0" smtClean="0"/>
              <a:t>= </a:t>
            </a:r>
            <a:r>
              <a:rPr lang="en-US" dirty="0" smtClean="0"/>
              <a:t>{</a:t>
            </a:r>
            <a:r>
              <a:rPr lang="en-US" i="1" dirty="0" smtClean="0"/>
              <a:t>s|</a:t>
            </a:r>
            <a:r>
              <a:rPr lang="en-US" dirty="0" smtClean="0"/>
              <a:t>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s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i="1" dirty="0" smtClean="0"/>
              <a:t> R</a:t>
            </a:r>
            <a:r>
              <a:rPr lang="en-US" dirty="0" smtClean="0"/>
              <a:t>}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</a:t>
            </a:r>
            <a:r>
              <a:rPr lang="en-US" i="1" dirty="0" smtClean="0"/>
              <a:t>  b </a:t>
            </a:r>
            <a:r>
              <a:rPr lang="en-US" dirty="0" smtClean="0">
                <a:latin typeface="Cambria Math"/>
                <a:ea typeface="Cambria Math"/>
              </a:rPr>
              <a:t>∈ </a:t>
            </a:r>
            <a:r>
              <a:rPr lang="en-US" dirty="0" smtClean="0"/>
              <a:t>[</a:t>
            </a:r>
            <a:r>
              <a:rPr lang="en-US" i="1" dirty="0" smtClean="0"/>
              <a:t>a</a:t>
            </a:r>
            <a:r>
              <a:rPr lang="en-US" dirty="0" smtClean="0"/>
              <a:t>]</a:t>
            </a:r>
            <a:r>
              <a:rPr lang="en-US" i="1" baseline="-25000" dirty="0" smtClean="0"/>
              <a:t>R</a:t>
            </a:r>
            <a:r>
              <a:rPr lang="en-US" dirty="0" smtClean="0"/>
              <a:t>, then </a:t>
            </a:r>
            <a:r>
              <a:rPr lang="en-US" i="1" dirty="0" smtClean="0"/>
              <a:t>b</a:t>
            </a:r>
            <a:r>
              <a:rPr lang="en-US" dirty="0" smtClean="0"/>
              <a:t> is called a representative of this equivalence class. Any element of a class can be used as a representative of the class. </a:t>
            </a:r>
          </a:p>
          <a:p>
            <a:r>
              <a:rPr lang="en-US" dirty="0" smtClean="0"/>
              <a:t>The equivalence classes of the relation congruence modulo </a:t>
            </a:r>
            <a:r>
              <a:rPr lang="en-US" i="1" dirty="0" smtClean="0"/>
              <a:t>m</a:t>
            </a:r>
            <a:r>
              <a:rPr lang="en-US" dirty="0" smtClean="0"/>
              <a:t> are called the </a:t>
            </a:r>
            <a:r>
              <a:rPr lang="en-US" i="1" dirty="0" smtClean="0"/>
              <a:t>congruence classes modulo m</a:t>
            </a:r>
            <a:r>
              <a:rPr lang="en-US" dirty="0" smtClean="0"/>
              <a:t>. The congruence class of an integer a modulo m is denoted by [</a:t>
            </a:r>
            <a:r>
              <a:rPr lang="en-US" i="1" dirty="0" smtClean="0"/>
              <a:t>a</a:t>
            </a:r>
            <a:r>
              <a:rPr lang="en-US" dirty="0" smtClean="0"/>
              <a:t>]</a:t>
            </a:r>
            <a:r>
              <a:rPr lang="en-US" i="1" baseline="-25000" dirty="0" smtClean="0"/>
              <a:t>m</a:t>
            </a:r>
            <a:r>
              <a:rPr lang="en-US" dirty="0" smtClean="0"/>
              <a:t>, so [</a:t>
            </a:r>
            <a:r>
              <a:rPr lang="en-US" i="1" dirty="0" smtClean="0"/>
              <a:t>a</a:t>
            </a:r>
            <a:r>
              <a:rPr lang="en-US" dirty="0" smtClean="0"/>
              <a:t>]</a:t>
            </a:r>
            <a:r>
              <a:rPr lang="en-US" i="1" baseline="-25000" dirty="0" smtClean="0"/>
              <a:t>m</a:t>
            </a:r>
            <a:r>
              <a:rPr lang="en-US" i="1" dirty="0" smtClean="0"/>
              <a:t> = </a:t>
            </a:r>
            <a:r>
              <a:rPr lang="en-US" dirty="0" smtClean="0"/>
              <a:t>{…, </a:t>
            </a:r>
            <a:r>
              <a:rPr lang="en-US" i="1" dirty="0" smtClean="0"/>
              <a:t>a</a:t>
            </a:r>
            <a:r>
              <a:rPr lang="en-US" dirty="0" smtClean="0">
                <a:latin typeface="Cambria Math"/>
                <a:ea typeface="Cambria Math"/>
              </a:rPr>
              <a:t>−2</a:t>
            </a:r>
            <a:r>
              <a:rPr lang="en-US" i="1" dirty="0" smtClean="0">
                <a:ea typeface="Cambria Math"/>
              </a:rPr>
              <a:t>m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i="1" dirty="0" smtClean="0">
                <a:ea typeface="Cambria Math"/>
              </a:rPr>
              <a:t>m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/>
              <a:t>a</a:t>
            </a:r>
            <a:r>
              <a:rPr lang="en-US" dirty="0" smtClean="0">
                <a:latin typeface="Cambria Math"/>
                <a:ea typeface="Cambria Math"/>
              </a:rPr>
              <a:t>+2</a:t>
            </a:r>
            <a:r>
              <a:rPr lang="en-US" i="1" dirty="0" smtClean="0">
                <a:ea typeface="Cambria Math"/>
              </a:rPr>
              <a:t>m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/>
              <a:t>a</a:t>
            </a:r>
            <a:r>
              <a:rPr lang="en-US" dirty="0" smtClean="0">
                <a:latin typeface="Cambria Math"/>
                <a:ea typeface="Cambria Math"/>
              </a:rPr>
              <a:t>+2</a:t>
            </a:r>
            <a:r>
              <a:rPr lang="en-US" i="1" dirty="0" smtClean="0">
                <a:latin typeface="Cambria Math"/>
                <a:ea typeface="Cambria Math"/>
              </a:rPr>
              <a:t>m</a:t>
            </a:r>
            <a:r>
              <a:rPr lang="en-US" dirty="0" smtClean="0">
                <a:latin typeface="Cambria Math"/>
                <a:ea typeface="Cambria Math"/>
              </a:rPr>
              <a:t>, … </a:t>
            </a:r>
            <a:r>
              <a:rPr lang="en-US" dirty="0" smtClean="0"/>
              <a:t>}</a:t>
            </a:r>
            <a:r>
              <a:rPr lang="en-US" i="1" dirty="0" smtClean="0"/>
              <a:t>. </a:t>
            </a:r>
            <a:r>
              <a:rPr lang="en-US" dirty="0" smtClean="0"/>
              <a:t>For example, 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 [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/>
              <a:t>]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 = {…,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8,</a:t>
            </a:r>
            <a:r>
              <a:rPr lang="en-US" dirty="0" smtClean="0">
                <a:latin typeface="Cambria Math"/>
                <a:ea typeface="Cambria Math"/>
              </a:rPr>
              <a:t> 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 , 0, 4 , 8 , …}                        </a:t>
            </a:r>
            <a:r>
              <a:rPr lang="en-US" dirty="0" smtClean="0"/>
              <a:t>[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]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 = {…,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7,</a:t>
            </a:r>
            <a:r>
              <a:rPr lang="en-US" dirty="0" smtClean="0">
                <a:latin typeface="Cambria Math"/>
                <a:ea typeface="Cambria Math"/>
              </a:rPr>
              <a:t> 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 , 1, 5 , 9 , …}</a:t>
            </a:r>
          </a:p>
          <a:p>
            <a:pPr lvl="1"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US" dirty="0" smtClean="0"/>
              <a:t>          [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]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 = {…,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6,</a:t>
            </a:r>
            <a:r>
              <a:rPr lang="en-US" dirty="0" smtClean="0">
                <a:latin typeface="Cambria Math"/>
                <a:ea typeface="Cambria Math"/>
              </a:rPr>
              <a:t> 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 , 2, 6 , 10 , …}                      </a:t>
            </a:r>
            <a:r>
              <a:rPr lang="en-US" dirty="0" smtClean="0"/>
              <a:t>[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]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 = {…, </a:t>
            </a:r>
            <a:r>
              <a:rPr lang="en-US" dirty="0" smtClean="0">
                <a:latin typeface="Cambria Math"/>
                <a:ea typeface="Cambria Math"/>
              </a:rPr>
              <a:t>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5,</a:t>
            </a:r>
            <a:r>
              <a:rPr lang="en-US" dirty="0" smtClean="0">
                <a:latin typeface="Cambria Math"/>
                <a:ea typeface="Cambria Math"/>
              </a:rPr>
              <a:t> −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 , 3, 7 , 11 , …}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 and Their Properties</a:t>
            </a:r>
          </a:p>
          <a:p>
            <a:r>
              <a:rPr lang="en-US" dirty="0" smtClean="0"/>
              <a:t>Equivalence Relations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Equivalence Classes and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   Theorem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:  let </a:t>
            </a:r>
            <a:r>
              <a:rPr lang="en-US" i="1" dirty="0" smtClean="0"/>
              <a:t>R</a:t>
            </a:r>
            <a:r>
              <a:rPr lang="en-US" dirty="0" smtClean="0"/>
              <a:t> be an equivalence relation on a set </a:t>
            </a:r>
            <a:r>
              <a:rPr lang="en-US" i="1" dirty="0" smtClean="0"/>
              <a:t>A. </a:t>
            </a:r>
            <a:r>
              <a:rPr lang="en-US" dirty="0" smtClean="0"/>
              <a:t> These statements for elements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of </a:t>
            </a:r>
            <a:r>
              <a:rPr lang="en-US" i="1" dirty="0" smtClean="0"/>
              <a:t>A </a:t>
            </a:r>
            <a:r>
              <a:rPr lang="en-US" dirty="0" smtClean="0"/>
              <a:t>are equivalent: </a:t>
            </a:r>
          </a:p>
          <a:p>
            <a:pPr lvl="1">
              <a:buNone/>
            </a:pPr>
            <a:r>
              <a:rPr lang="en-US" dirty="0" smtClean="0"/>
              <a:t>    (</a:t>
            </a:r>
            <a:r>
              <a:rPr lang="en-US" i="1" dirty="0" err="1" smtClean="0"/>
              <a:t>i</a:t>
            </a:r>
            <a:r>
              <a:rPr lang="en-US" dirty="0" smtClean="0"/>
              <a:t>)   </a:t>
            </a:r>
            <a:r>
              <a:rPr lang="en-US" i="1" dirty="0" err="1" smtClean="0"/>
              <a:t>aRb</a:t>
            </a:r>
            <a:endParaRPr lang="en-US" i="1" dirty="0" smtClean="0"/>
          </a:p>
          <a:p>
            <a:pPr lvl="1">
              <a:buNone/>
            </a:pPr>
            <a:r>
              <a:rPr lang="en-US" dirty="0" smtClean="0"/>
              <a:t>    (</a:t>
            </a:r>
            <a:r>
              <a:rPr lang="en-US" i="1" dirty="0" smtClean="0"/>
              <a:t>ii</a:t>
            </a:r>
            <a:r>
              <a:rPr lang="en-US" dirty="0" smtClean="0"/>
              <a:t>)  [</a:t>
            </a:r>
            <a:r>
              <a:rPr lang="en-US" i="1" dirty="0" smtClean="0"/>
              <a:t>a</a:t>
            </a:r>
            <a:r>
              <a:rPr lang="en-US" dirty="0" smtClean="0"/>
              <a:t>] = [</a:t>
            </a:r>
            <a:r>
              <a:rPr lang="en-US" i="1" dirty="0" smtClean="0"/>
              <a:t>b</a:t>
            </a:r>
            <a:r>
              <a:rPr lang="en-US" dirty="0" smtClean="0"/>
              <a:t>]</a:t>
            </a:r>
          </a:p>
          <a:p>
            <a:pPr lvl="1">
              <a:buNone/>
            </a:pPr>
            <a:r>
              <a:rPr lang="en-US" dirty="0" smtClean="0"/>
              <a:t>    (</a:t>
            </a:r>
            <a:r>
              <a:rPr lang="en-US" i="1" dirty="0" smtClean="0"/>
              <a:t>iii</a:t>
            </a:r>
            <a:r>
              <a:rPr lang="en-US" dirty="0" smtClean="0"/>
              <a:t>) [</a:t>
            </a:r>
            <a:r>
              <a:rPr lang="en-US" i="1" dirty="0" smtClean="0"/>
              <a:t>a</a:t>
            </a:r>
            <a:r>
              <a:rPr lang="en-US" dirty="0" smtClean="0"/>
              <a:t>] </a:t>
            </a:r>
            <a:r>
              <a:rPr lang="en-US" dirty="0" smtClean="0">
                <a:latin typeface="Cambria Math"/>
                <a:ea typeface="Cambria Math"/>
              </a:rPr>
              <a:t>∩</a:t>
            </a:r>
            <a:r>
              <a:rPr lang="en-US" dirty="0" smtClean="0"/>
              <a:t> [</a:t>
            </a:r>
            <a:r>
              <a:rPr lang="en-US" i="1" dirty="0" smtClean="0"/>
              <a:t>b</a:t>
            </a:r>
            <a:r>
              <a:rPr lang="en-US" dirty="0" smtClean="0"/>
              <a:t>] = </a:t>
            </a:r>
            <a:r>
              <a:rPr lang="en-US" dirty="0" smtClean="0">
                <a:latin typeface="Cambria Math"/>
                <a:ea typeface="Cambria Math"/>
              </a:rPr>
              <a:t>∅</a:t>
            </a:r>
          </a:p>
          <a:p>
            <a:pPr lvl="1">
              <a:buNone/>
            </a:pPr>
            <a:r>
              <a:rPr lang="en-US" b="1" dirty="0" smtClean="0">
                <a:latin typeface="Cambria Math"/>
                <a:ea typeface="Cambria Math"/>
              </a:rPr>
              <a:t>Proof</a:t>
            </a:r>
            <a:r>
              <a:rPr lang="en-US" dirty="0" smtClean="0">
                <a:latin typeface="Cambria Math"/>
                <a:ea typeface="Cambria Math"/>
              </a:rPr>
              <a:t>: We show that (</a:t>
            </a:r>
            <a:r>
              <a:rPr lang="en-US" i="1" dirty="0" err="1" smtClean="0">
                <a:ea typeface="Cambria Math"/>
              </a:rPr>
              <a:t>i</a:t>
            </a:r>
            <a:r>
              <a:rPr lang="en-US" dirty="0" smtClean="0">
                <a:latin typeface="Cambria Math"/>
                <a:ea typeface="Cambria Math"/>
              </a:rPr>
              <a:t>) implies (</a:t>
            </a:r>
            <a:r>
              <a:rPr lang="en-US" i="1" dirty="0" smtClean="0">
                <a:ea typeface="Cambria Math" pitchFamily="18" charset="0"/>
              </a:rPr>
              <a:t>ii</a:t>
            </a:r>
            <a:r>
              <a:rPr lang="en-US" dirty="0" smtClean="0">
                <a:latin typeface="Cambria Math"/>
                <a:ea typeface="Cambria Math"/>
              </a:rPr>
              <a:t>). Assume that </a:t>
            </a:r>
            <a:r>
              <a:rPr lang="en-US" i="1" dirty="0" err="1" smtClean="0">
                <a:ea typeface="Cambria Math"/>
              </a:rPr>
              <a:t>aRb</a:t>
            </a:r>
            <a:r>
              <a:rPr lang="en-US" dirty="0" smtClean="0">
                <a:latin typeface="Cambria Math"/>
                <a:ea typeface="Cambria Math"/>
              </a:rPr>
              <a:t>. Now suppose that c ∈</a:t>
            </a:r>
            <a:r>
              <a:rPr lang="en-US" dirty="0" smtClean="0"/>
              <a:t> [</a:t>
            </a:r>
            <a:r>
              <a:rPr lang="en-US" i="1" dirty="0" smtClean="0"/>
              <a:t>a</a:t>
            </a:r>
            <a:r>
              <a:rPr lang="en-US" dirty="0" smtClean="0"/>
              <a:t>]. Then </a:t>
            </a:r>
            <a:r>
              <a:rPr lang="en-US" i="1" dirty="0" err="1" smtClean="0"/>
              <a:t>aRc</a:t>
            </a:r>
            <a:r>
              <a:rPr lang="en-US" dirty="0" smtClean="0"/>
              <a:t>. Because </a:t>
            </a:r>
            <a:r>
              <a:rPr lang="en-US" i="1" dirty="0" err="1" smtClean="0"/>
              <a:t>aRb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dirty="0" smtClean="0"/>
              <a:t> is symmetric, </a:t>
            </a:r>
            <a:r>
              <a:rPr lang="en-US" i="1" dirty="0" err="1" smtClean="0"/>
              <a:t>bRa</a:t>
            </a:r>
            <a:r>
              <a:rPr lang="en-US" dirty="0" smtClean="0"/>
              <a:t>. Because </a:t>
            </a:r>
            <a:r>
              <a:rPr lang="en-US" i="1" dirty="0" smtClean="0"/>
              <a:t>R</a:t>
            </a:r>
            <a:r>
              <a:rPr lang="en-US" dirty="0" smtClean="0"/>
              <a:t> is transitive and </a:t>
            </a:r>
            <a:r>
              <a:rPr lang="en-US" i="1" dirty="0" err="1" smtClean="0"/>
              <a:t>bRa</a:t>
            </a:r>
            <a:r>
              <a:rPr lang="en-US" dirty="0" smtClean="0"/>
              <a:t> and </a:t>
            </a:r>
            <a:r>
              <a:rPr lang="en-US" i="1" dirty="0" err="1" smtClean="0"/>
              <a:t>aRc</a:t>
            </a:r>
            <a:r>
              <a:rPr lang="en-US" dirty="0" smtClean="0"/>
              <a:t>, it follows that </a:t>
            </a:r>
            <a:r>
              <a:rPr lang="en-US" i="1" dirty="0" err="1" smtClean="0"/>
              <a:t>bRc</a:t>
            </a:r>
            <a:r>
              <a:rPr lang="en-US" dirty="0" smtClean="0"/>
              <a:t>. Hence,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c</a:t>
            </a:r>
            <a:r>
              <a:rPr lang="en-US" dirty="0" smtClean="0">
                <a:latin typeface="Cambria Math"/>
                <a:ea typeface="Cambria Math"/>
              </a:rPr>
              <a:t> ∈</a:t>
            </a:r>
            <a:r>
              <a:rPr lang="en-US" dirty="0" smtClean="0"/>
              <a:t> [</a:t>
            </a:r>
            <a:r>
              <a:rPr lang="en-US" i="1" dirty="0" smtClean="0"/>
              <a:t>b</a:t>
            </a:r>
            <a:r>
              <a:rPr lang="en-US" dirty="0" smtClean="0"/>
              <a:t>]. Therefore, [</a:t>
            </a:r>
            <a:r>
              <a:rPr lang="en-US" i="1" dirty="0" smtClean="0"/>
              <a:t>a</a:t>
            </a:r>
            <a:r>
              <a:rPr lang="en-US" dirty="0" smtClean="0"/>
              <a:t>]</a:t>
            </a:r>
            <a:r>
              <a:rPr lang="en-US" dirty="0" smtClean="0">
                <a:latin typeface="Cambria Math"/>
                <a:ea typeface="Cambria Math"/>
              </a:rPr>
              <a:t>⊆</a:t>
            </a:r>
            <a:r>
              <a:rPr lang="en-US" dirty="0" smtClean="0"/>
              <a:t> [</a:t>
            </a:r>
            <a:r>
              <a:rPr lang="en-US" i="1" dirty="0" smtClean="0"/>
              <a:t>b</a:t>
            </a:r>
            <a:r>
              <a:rPr lang="en-US" dirty="0" smtClean="0"/>
              <a:t>].  A similar argument (omitted here) shows that [</a:t>
            </a:r>
            <a:r>
              <a:rPr lang="en-US" i="1" dirty="0" smtClean="0"/>
              <a:t>b</a:t>
            </a:r>
            <a:r>
              <a:rPr lang="en-US" dirty="0" smtClean="0"/>
              <a:t>]</a:t>
            </a:r>
            <a:r>
              <a:rPr lang="en-US" dirty="0" smtClean="0">
                <a:latin typeface="Cambria Math"/>
                <a:ea typeface="Cambria Math"/>
              </a:rPr>
              <a:t>⊆</a:t>
            </a:r>
            <a:r>
              <a:rPr lang="en-US" dirty="0" smtClean="0"/>
              <a:t> [</a:t>
            </a:r>
            <a:r>
              <a:rPr lang="en-US" i="1" dirty="0" smtClean="0"/>
              <a:t>a</a:t>
            </a:r>
            <a:r>
              <a:rPr lang="en-US" dirty="0" smtClean="0"/>
              <a:t>]. Since [</a:t>
            </a:r>
            <a:r>
              <a:rPr lang="en-US" i="1" dirty="0" smtClean="0"/>
              <a:t>a</a:t>
            </a:r>
            <a:r>
              <a:rPr lang="en-US" dirty="0" smtClean="0"/>
              <a:t>]</a:t>
            </a:r>
            <a:r>
              <a:rPr lang="en-US" dirty="0" smtClean="0">
                <a:latin typeface="Cambria Math"/>
                <a:ea typeface="Cambria Math"/>
              </a:rPr>
              <a:t>⊆</a:t>
            </a:r>
            <a:r>
              <a:rPr lang="en-US" dirty="0" smtClean="0"/>
              <a:t> [</a:t>
            </a:r>
            <a:r>
              <a:rPr lang="en-US" i="1" dirty="0" smtClean="0"/>
              <a:t>b</a:t>
            </a:r>
            <a:r>
              <a:rPr lang="en-US" dirty="0" smtClean="0"/>
              <a:t>] and [</a:t>
            </a:r>
            <a:r>
              <a:rPr lang="en-US" i="1" dirty="0" smtClean="0"/>
              <a:t>b</a:t>
            </a:r>
            <a:r>
              <a:rPr lang="en-US" dirty="0" smtClean="0"/>
              <a:t>]</a:t>
            </a:r>
            <a:r>
              <a:rPr lang="en-US" dirty="0" smtClean="0">
                <a:latin typeface="Cambria Math"/>
                <a:ea typeface="Cambria Math"/>
              </a:rPr>
              <a:t>⊆</a:t>
            </a:r>
            <a:r>
              <a:rPr lang="en-US" dirty="0" smtClean="0"/>
              <a:t> [</a:t>
            </a:r>
            <a:r>
              <a:rPr lang="en-US" i="1" dirty="0" smtClean="0"/>
              <a:t>a</a:t>
            </a:r>
            <a:r>
              <a:rPr lang="en-US" dirty="0" smtClean="0"/>
              <a:t>],  we have shown that [</a:t>
            </a:r>
            <a:r>
              <a:rPr lang="en-US" i="1" dirty="0" smtClean="0"/>
              <a:t>a</a:t>
            </a:r>
            <a:r>
              <a:rPr lang="en-US" dirty="0" smtClean="0"/>
              <a:t>] = [</a:t>
            </a:r>
            <a:r>
              <a:rPr lang="en-US" i="1" dirty="0" smtClean="0"/>
              <a:t>b</a:t>
            </a:r>
            <a:r>
              <a:rPr lang="en-US" dirty="0" smtClean="0"/>
              <a:t>].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see text for proof  that </a:t>
            </a:r>
            <a:r>
              <a:rPr lang="en-US" dirty="0" smtClean="0"/>
              <a:t>(</a:t>
            </a:r>
            <a:r>
              <a:rPr lang="en-US" i="1" dirty="0" smtClean="0"/>
              <a:t>ii</a:t>
            </a:r>
            <a:r>
              <a:rPr lang="en-US" dirty="0" smtClean="0"/>
              <a:t>) </a:t>
            </a:r>
            <a:r>
              <a:rPr lang="en-US" i="1" dirty="0" smtClean="0"/>
              <a:t>implies </a:t>
            </a:r>
            <a:r>
              <a:rPr lang="en-US" dirty="0" smtClean="0"/>
              <a:t>(</a:t>
            </a:r>
            <a:r>
              <a:rPr lang="en-US" i="1" dirty="0" smtClean="0"/>
              <a:t>iii</a:t>
            </a:r>
            <a:r>
              <a:rPr lang="en-US" dirty="0" smtClean="0"/>
              <a:t>) </a:t>
            </a:r>
            <a:r>
              <a:rPr lang="en-US" i="1" dirty="0" smtClean="0"/>
              <a:t>and </a:t>
            </a:r>
            <a:r>
              <a:rPr lang="en-US" dirty="0" smtClean="0"/>
              <a:t>(</a:t>
            </a:r>
            <a:r>
              <a:rPr lang="en-US" i="1" dirty="0" smtClean="0"/>
              <a:t>iii</a:t>
            </a:r>
            <a:r>
              <a:rPr lang="en-US" dirty="0" smtClean="0"/>
              <a:t>) </a:t>
            </a:r>
            <a:r>
              <a:rPr lang="en-US" i="1" dirty="0" smtClean="0"/>
              <a:t>implies 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 of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Definition</a:t>
            </a:r>
            <a:r>
              <a:rPr lang="en-US" dirty="0" smtClean="0"/>
              <a:t>: A </a:t>
            </a:r>
            <a:r>
              <a:rPr lang="en-US" i="1" dirty="0" smtClean="0"/>
              <a:t>partition</a:t>
            </a:r>
            <a:r>
              <a:rPr lang="en-US" dirty="0" smtClean="0"/>
              <a:t> of a set </a:t>
            </a:r>
            <a:r>
              <a:rPr lang="en-US" i="1" dirty="0" smtClean="0"/>
              <a:t>S </a:t>
            </a:r>
            <a:r>
              <a:rPr lang="en-US" dirty="0" smtClean="0"/>
              <a:t>is a collection of disjoint nonempty subsets of </a:t>
            </a:r>
            <a:r>
              <a:rPr lang="en-US" i="1" dirty="0" smtClean="0"/>
              <a:t>S</a:t>
            </a:r>
            <a:r>
              <a:rPr lang="en-US" dirty="0" smtClean="0"/>
              <a:t> that have </a:t>
            </a:r>
            <a:r>
              <a:rPr lang="en-US" i="1" dirty="0" smtClean="0"/>
              <a:t>S</a:t>
            </a:r>
            <a:r>
              <a:rPr lang="en-US" dirty="0" smtClean="0"/>
              <a:t> as their union. In other words, the collection of subsets 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/>
              <a:t>, where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r>
              <a:rPr lang="en-US" dirty="0" smtClean="0"/>
              <a:t> (where </a:t>
            </a:r>
            <a:r>
              <a:rPr lang="en-US" i="1" dirty="0" smtClean="0"/>
              <a:t>I</a:t>
            </a:r>
            <a:r>
              <a:rPr lang="en-US" dirty="0" smtClean="0"/>
              <a:t> is an index set), forms a partition of </a:t>
            </a:r>
            <a:r>
              <a:rPr lang="en-US" i="1" dirty="0" smtClean="0"/>
              <a:t>S</a:t>
            </a:r>
            <a:r>
              <a:rPr lang="en-US" dirty="0" smtClean="0"/>
              <a:t> if and only if</a:t>
            </a:r>
          </a:p>
          <a:p>
            <a:pPr lvl="1"/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>
                <a:latin typeface="Cambria Math"/>
                <a:ea typeface="Cambria Math"/>
              </a:rPr>
              <a:t> ≠ ∅ for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</a:t>
            </a:r>
            <a:r>
              <a:rPr lang="en-US" i="1" dirty="0" smtClean="0"/>
              <a:t>I,</a:t>
            </a:r>
          </a:p>
          <a:p>
            <a:pPr lvl="1"/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∩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=</a:t>
            </a:r>
            <a:r>
              <a:rPr lang="en-US" dirty="0" smtClean="0">
                <a:latin typeface="Cambria Math"/>
                <a:ea typeface="Cambria Math"/>
              </a:rPr>
              <a:t>∅ </a:t>
            </a:r>
            <a:r>
              <a:rPr lang="en-US" dirty="0" smtClean="0"/>
              <a:t>when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≠ </a:t>
            </a:r>
            <a:r>
              <a:rPr lang="en-US" i="1" dirty="0" smtClean="0"/>
              <a:t>j,</a:t>
            </a:r>
          </a:p>
          <a:p>
            <a:pPr lvl="1"/>
            <a:r>
              <a:rPr lang="en-US" dirty="0" smtClean="0"/>
              <a:t>and</a:t>
            </a:r>
            <a:r>
              <a:rPr lang="en-US" i="1" dirty="0" smtClean="0"/>
              <a:t> </a:t>
            </a:r>
            <a:endParaRPr lang="en-US" i="1" dirty="0"/>
          </a:p>
        </p:txBody>
      </p:sp>
      <p:pic>
        <p:nvPicPr>
          <p:cNvPr id="4" name="Picture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2057400" y="5029200"/>
            <a:ext cx="1163955" cy="558165"/>
          </a:xfrm>
          <a:prstGeom prst="rect">
            <a:avLst/>
          </a:prstGeom>
        </p:spPr>
      </p:pic>
      <p:pic>
        <p:nvPicPr>
          <p:cNvPr id="5" name="Picture 4" descr="08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4495800"/>
            <a:ext cx="1986534" cy="12679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6172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Partition of a Set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Equivalence Relation Partitions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R</a:t>
            </a:r>
            <a:r>
              <a:rPr lang="en-US" dirty="0" smtClean="0"/>
              <a:t> be an equivalence relation on a set </a:t>
            </a:r>
            <a:r>
              <a:rPr lang="en-US" i="1" dirty="0" smtClean="0"/>
              <a:t>A</a:t>
            </a:r>
            <a:r>
              <a:rPr lang="en-US" dirty="0" smtClean="0"/>
              <a:t>.  The union of all the equivalence classes of </a:t>
            </a:r>
            <a:r>
              <a:rPr lang="en-US" i="1" dirty="0" smtClean="0"/>
              <a:t>R</a:t>
            </a:r>
            <a:r>
              <a:rPr lang="en-US" dirty="0" smtClean="0"/>
              <a:t> is all of </a:t>
            </a:r>
            <a:r>
              <a:rPr lang="en-US" i="1" dirty="0" smtClean="0"/>
              <a:t>A</a:t>
            </a:r>
            <a:r>
              <a:rPr lang="en-US" dirty="0" smtClean="0"/>
              <a:t>, since  an element </a:t>
            </a:r>
            <a:r>
              <a:rPr lang="en-US" i="1" dirty="0" smtClean="0"/>
              <a:t>a</a:t>
            </a:r>
            <a:r>
              <a:rPr lang="en-US" dirty="0" smtClean="0"/>
              <a:t> of </a:t>
            </a:r>
            <a:r>
              <a:rPr lang="en-US" i="1" dirty="0" smtClean="0"/>
              <a:t>A</a:t>
            </a:r>
            <a:r>
              <a:rPr lang="en-US" dirty="0" smtClean="0"/>
              <a:t> is in its own equivalence class [</a:t>
            </a:r>
            <a:r>
              <a:rPr lang="en-US" i="1" dirty="0" smtClean="0"/>
              <a:t>a</a:t>
            </a:r>
            <a:r>
              <a:rPr lang="en-US" dirty="0" smtClean="0"/>
              <a:t>]</a:t>
            </a:r>
            <a:r>
              <a:rPr lang="en-US" i="1" baseline="-25000" dirty="0" smtClean="0"/>
              <a:t>R</a:t>
            </a:r>
            <a:r>
              <a:rPr lang="en-US" dirty="0" smtClean="0"/>
              <a:t>.  In other words,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From Theorem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, it follows that these equivalence classes are either equal or disjoint, so [</a:t>
            </a:r>
            <a:r>
              <a:rPr lang="en-US" i="1" dirty="0" smtClean="0"/>
              <a:t>a</a:t>
            </a:r>
            <a:r>
              <a:rPr lang="en-US" dirty="0" smtClean="0"/>
              <a:t>]</a:t>
            </a:r>
            <a:r>
              <a:rPr lang="en-US" i="1" baseline="-25000" dirty="0" smtClean="0"/>
              <a:t>R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∩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</a:t>
            </a:r>
            <a:r>
              <a:rPr lang="en-US" i="1" baseline="-25000" dirty="0" smtClean="0"/>
              <a:t>R</a:t>
            </a:r>
            <a:r>
              <a:rPr lang="en-US" i="1" dirty="0" smtClean="0"/>
              <a:t>=</a:t>
            </a:r>
            <a:r>
              <a:rPr lang="en-US" dirty="0" smtClean="0">
                <a:latin typeface="Cambria Math"/>
                <a:ea typeface="Cambria Math"/>
              </a:rPr>
              <a:t>∅ </a:t>
            </a:r>
            <a:r>
              <a:rPr lang="en-US" dirty="0" smtClean="0"/>
              <a:t>when [</a:t>
            </a:r>
            <a:r>
              <a:rPr lang="en-US" i="1" dirty="0" smtClean="0"/>
              <a:t>a</a:t>
            </a:r>
            <a:r>
              <a:rPr lang="en-US" dirty="0" smtClean="0"/>
              <a:t>]</a:t>
            </a:r>
            <a:r>
              <a:rPr lang="en-US" i="1" baseline="-25000" dirty="0" smtClean="0"/>
              <a:t>R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≠ </a:t>
            </a:r>
            <a:r>
              <a:rPr lang="en-US" dirty="0" smtClean="0"/>
              <a:t>[</a:t>
            </a:r>
            <a:r>
              <a:rPr lang="en-US" i="1" dirty="0" smtClean="0"/>
              <a:t>b</a:t>
            </a:r>
            <a:r>
              <a:rPr lang="en-US" dirty="0" smtClean="0"/>
              <a:t>]</a:t>
            </a:r>
            <a:r>
              <a:rPr lang="en-US" i="1" baseline="-25000" dirty="0" smtClean="0"/>
              <a:t>R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Therefore, the equivalence classes form a partition of </a:t>
            </a:r>
            <a:r>
              <a:rPr lang="en-US" i="1" dirty="0" smtClean="0"/>
              <a:t>A</a:t>
            </a:r>
            <a:r>
              <a:rPr lang="en-US" dirty="0" smtClean="0"/>
              <a:t>, because they split </a:t>
            </a:r>
            <a:r>
              <a:rPr lang="en-US" i="1" dirty="0" smtClean="0"/>
              <a:t>A</a:t>
            </a:r>
            <a:r>
              <a:rPr lang="en-US" dirty="0" smtClean="0"/>
              <a:t> into disjoint subsets. </a:t>
            </a:r>
            <a:endParaRPr lang="en-US" dirty="0"/>
          </a:p>
        </p:txBody>
      </p:sp>
      <p:pic>
        <p:nvPicPr>
          <p:cNvPr id="9" name="Picture 8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304800" y="3352801"/>
            <a:ext cx="5044440" cy="786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Equivalence Relation Partitions a Set (</a:t>
            </a:r>
            <a:r>
              <a:rPr lang="en-US" i="1" dirty="0" smtClean="0"/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    Theorem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: Let </a:t>
            </a:r>
            <a:r>
              <a:rPr lang="en-US" i="1" dirty="0" smtClean="0"/>
              <a:t>R</a:t>
            </a:r>
            <a:r>
              <a:rPr lang="en-US" dirty="0" smtClean="0"/>
              <a:t> be an equivalence relation on a set </a:t>
            </a:r>
            <a:r>
              <a:rPr lang="en-US" i="1" dirty="0" smtClean="0"/>
              <a:t>S</a:t>
            </a:r>
            <a:r>
              <a:rPr lang="en-US" dirty="0" smtClean="0"/>
              <a:t>.  Then the equivalence classes of </a:t>
            </a:r>
            <a:r>
              <a:rPr lang="en-US" i="1" dirty="0" smtClean="0"/>
              <a:t>R</a:t>
            </a:r>
            <a:r>
              <a:rPr lang="en-US" dirty="0" smtClean="0"/>
              <a:t> form a partition of </a:t>
            </a:r>
            <a:r>
              <a:rPr lang="en-US" i="1" dirty="0" smtClean="0"/>
              <a:t>S</a:t>
            </a:r>
            <a:r>
              <a:rPr lang="en-US" dirty="0" smtClean="0"/>
              <a:t>. Conversely, given a partition {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/>
              <a:t> |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 </a:t>
            </a:r>
            <a:r>
              <a:rPr lang="en-US" i="1" dirty="0" smtClean="0"/>
              <a:t>I</a:t>
            </a:r>
            <a:r>
              <a:rPr lang="en-US" dirty="0" smtClean="0"/>
              <a:t>} of the set </a:t>
            </a:r>
            <a:r>
              <a:rPr lang="en-US" i="1" dirty="0" smtClean="0"/>
              <a:t>S</a:t>
            </a:r>
            <a:r>
              <a:rPr lang="en-US" dirty="0" smtClean="0"/>
              <a:t>, there is an equivalence relation </a:t>
            </a:r>
            <a:r>
              <a:rPr lang="en-US" i="1" dirty="0" smtClean="0"/>
              <a:t>R</a:t>
            </a:r>
            <a:r>
              <a:rPr lang="en-US" dirty="0" smtClean="0"/>
              <a:t> that has the sets 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r>
              <a:rPr lang="en-US" dirty="0" smtClean="0"/>
              <a:t>, as its equivalence classes.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Proof</a:t>
            </a:r>
            <a:r>
              <a:rPr lang="en-US" dirty="0" smtClean="0"/>
              <a:t>: We have already shown the first part of the theorem.</a:t>
            </a:r>
          </a:p>
          <a:p>
            <a:pPr>
              <a:buNone/>
            </a:pPr>
            <a:r>
              <a:rPr lang="en-US" dirty="0" smtClean="0"/>
              <a:t>     For the second part, assume that {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/>
              <a:t> |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r>
              <a:rPr lang="en-US" dirty="0" smtClean="0"/>
              <a:t>} is a partition of </a:t>
            </a:r>
            <a:r>
              <a:rPr lang="en-US" i="1" dirty="0" smtClean="0"/>
              <a:t>S</a:t>
            </a:r>
            <a:r>
              <a:rPr lang="en-US" dirty="0" smtClean="0"/>
              <a:t>. Let </a:t>
            </a:r>
            <a:r>
              <a:rPr lang="en-US" i="1" dirty="0" smtClean="0"/>
              <a:t>R</a:t>
            </a:r>
            <a:r>
              <a:rPr lang="en-US" dirty="0" smtClean="0"/>
              <a:t> be the relation on </a:t>
            </a:r>
            <a:r>
              <a:rPr lang="en-US" i="1" dirty="0" smtClean="0"/>
              <a:t>S</a:t>
            </a:r>
            <a:r>
              <a:rPr lang="en-US" dirty="0" smtClean="0"/>
              <a:t> consisting of the pairs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where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belong to the same subset 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/>
              <a:t> in the partition. We must show that </a:t>
            </a:r>
            <a:r>
              <a:rPr lang="en-US" i="1" dirty="0" smtClean="0"/>
              <a:t>R</a:t>
            </a:r>
            <a:r>
              <a:rPr lang="en-US" dirty="0" smtClean="0"/>
              <a:t> satisfies the properties of an equivalence relation.</a:t>
            </a:r>
          </a:p>
          <a:p>
            <a:pPr lvl="1"/>
            <a:r>
              <a:rPr lang="en-US" i="1" dirty="0" smtClean="0"/>
              <a:t>Reflexivity</a:t>
            </a:r>
            <a:r>
              <a:rPr lang="en-US" dirty="0" smtClean="0"/>
              <a:t>: For every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∈ </a:t>
            </a:r>
            <a:r>
              <a:rPr lang="en-US" i="1" dirty="0" smtClean="0"/>
              <a:t>S</a:t>
            </a:r>
            <a:r>
              <a:rPr lang="en-US" dirty="0" smtClean="0"/>
              <a:t>, (</a:t>
            </a:r>
            <a:r>
              <a:rPr lang="en-US" i="1" dirty="0" err="1" smtClean="0"/>
              <a:t>a,a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, because </a:t>
            </a:r>
            <a:r>
              <a:rPr lang="en-US" i="1" dirty="0" smtClean="0"/>
              <a:t>a</a:t>
            </a:r>
            <a:r>
              <a:rPr lang="en-US" dirty="0" smtClean="0"/>
              <a:t> is in the same subset as itself. </a:t>
            </a:r>
          </a:p>
          <a:p>
            <a:pPr lvl="1"/>
            <a:r>
              <a:rPr lang="en-US" i="1" dirty="0" smtClean="0"/>
              <a:t>Symmetry</a:t>
            </a:r>
            <a:r>
              <a:rPr lang="en-US" dirty="0" smtClean="0"/>
              <a:t>: If (</a:t>
            </a:r>
            <a:r>
              <a:rPr lang="en-US" i="1" dirty="0" err="1" smtClean="0"/>
              <a:t>a,b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, then </a:t>
            </a:r>
            <a:r>
              <a:rPr lang="en-US" i="1" dirty="0" smtClean="0"/>
              <a:t>b</a:t>
            </a:r>
            <a:r>
              <a:rPr lang="en-US" dirty="0" smtClean="0"/>
              <a:t> and </a:t>
            </a:r>
            <a:r>
              <a:rPr lang="en-US" i="1" dirty="0" smtClean="0"/>
              <a:t>a</a:t>
            </a:r>
            <a:r>
              <a:rPr lang="en-US" dirty="0" smtClean="0"/>
              <a:t> are in the same subset of the partition, so (</a:t>
            </a:r>
            <a:r>
              <a:rPr lang="en-US" i="1" dirty="0" err="1" smtClean="0"/>
              <a:t>b,a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. </a:t>
            </a:r>
          </a:p>
          <a:p>
            <a:pPr lvl="1"/>
            <a:r>
              <a:rPr lang="en-US" i="1" dirty="0" smtClean="0"/>
              <a:t>Transitivity</a:t>
            </a:r>
            <a:r>
              <a:rPr lang="en-US" dirty="0" smtClean="0"/>
              <a:t>: If (</a:t>
            </a:r>
            <a:r>
              <a:rPr lang="en-US" i="1" dirty="0" err="1" smtClean="0"/>
              <a:t>a,b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and  (</a:t>
            </a:r>
            <a:r>
              <a:rPr lang="en-US" i="1" dirty="0" err="1" smtClean="0"/>
              <a:t>b,c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, then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in the same subset of the partition, as are </a:t>
            </a:r>
            <a:r>
              <a:rPr lang="en-US" i="1" dirty="0" smtClean="0"/>
              <a:t> b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dirty="0" smtClean="0"/>
              <a:t>. Since the subsets are disjoint and </a:t>
            </a:r>
            <a:r>
              <a:rPr lang="en-US" i="1" dirty="0" smtClean="0"/>
              <a:t>b</a:t>
            </a:r>
            <a:r>
              <a:rPr lang="en-US" dirty="0" smtClean="0"/>
              <a:t> belongs to both, the  two subsets of the partition must be identical. Therefore, (</a:t>
            </a:r>
            <a:r>
              <a:rPr lang="en-US" i="1" dirty="0" err="1" smtClean="0"/>
              <a:t>a,c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∈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since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dirty="0" smtClean="0"/>
              <a:t> belong to the same subset of the partition.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 and Their Properties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9.1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 and Functions</a:t>
            </a:r>
          </a:p>
          <a:p>
            <a:r>
              <a:rPr lang="en-US" dirty="0" smtClean="0"/>
              <a:t>Properties of Relations</a:t>
            </a:r>
          </a:p>
          <a:p>
            <a:pPr lvl="1"/>
            <a:r>
              <a:rPr lang="en-US" dirty="0" smtClean="0"/>
              <a:t>Reflexive Relations</a:t>
            </a:r>
          </a:p>
          <a:p>
            <a:pPr lvl="1"/>
            <a:r>
              <a:rPr lang="en-US" dirty="0" smtClean="0"/>
              <a:t>Symmetric and </a:t>
            </a:r>
            <a:r>
              <a:rPr lang="en-US" dirty="0" err="1" smtClean="0"/>
              <a:t>Antisymmetric</a:t>
            </a:r>
            <a:r>
              <a:rPr lang="en-US" dirty="0" smtClean="0"/>
              <a:t> Relations</a:t>
            </a:r>
          </a:p>
          <a:p>
            <a:pPr lvl="1"/>
            <a:r>
              <a:rPr lang="en-US" dirty="0" smtClean="0"/>
              <a:t>Transitive </a:t>
            </a:r>
            <a:r>
              <a:rPr lang="en-US" dirty="0" smtClean="0"/>
              <a:t>Relations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Definition:</a:t>
            </a:r>
            <a:r>
              <a:rPr lang="en-US" dirty="0" smtClean="0"/>
              <a:t> A </a:t>
            </a:r>
            <a:r>
              <a:rPr lang="en-US" i="1" dirty="0" smtClean="0"/>
              <a:t>binary relation R</a:t>
            </a:r>
            <a:r>
              <a:rPr lang="en-US" dirty="0" smtClean="0"/>
              <a:t> from a set </a:t>
            </a:r>
            <a:r>
              <a:rPr lang="en-US" i="1" dirty="0" smtClean="0"/>
              <a:t>A</a:t>
            </a:r>
            <a:r>
              <a:rPr lang="en-US" dirty="0" smtClean="0"/>
              <a:t> to a set </a:t>
            </a:r>
            <a:r>
              <a:rPr lang="en-US" i="1" dirty="0" smtClean="0"/>
              <a:t>B</a:t>
            </a:r>
            <a:r>
              <a:rPr lang="en-US" dirty="0" smtClean="0"/>
              <a:t> is a subset </a:t>
            </a:r>
            <a:r>
              <a:rPr lang="en-US" i="1" dirty="0" smtClean="0"/>
              <a:t>R </a:t>
            </a:r>
            <a:r>
              <a:rPr lang="en-US" dirty="0" smtClean="0">
                <a:latin typeface="Cambria Math"/>
                <a:ea typeface="Cambria Math"/>
              </a:rPr>
              <a:t>⊆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×</a:t>
            </a:r>
            <a:r>
              <a:rPr lang="en-US" i="1" dirty="0" smtClean="0">
                <a:latin typeface="Cambria Math"/>
                <a:ea typeface="Cambria Math"/>
              </a:rPr>
              <a:t> B.</a:t>
            </a:r>
          </a:p>
          <a:p>
            <a:pPr>
              <a:buNone/>
            </a:pPr>
            <a:r>
              <a:rPr lang="en-US" b="1" dirty="0" smtClean="0">
                <a:ea typeface="Cambria Math"/>
              </a:rPr>
              <a:t>    Example</a:t>
            </a:r>
            <a:r>
              <a:rPr lang="en-US" dirty="0" smtClean="0">
                <a:ea typeface="Cambria Math"/>
              </a:rPr>
              <a:t>:</a:t>
            </a:r>
          </a:p>
          <a:p>
            <a:pPr lvl="1"/>
            <a:r>
              <a:rPr lang="en-US" dirty="0" smtClean="0">
                <a:ea typeface="Cambria Math"/>
              </a:rPr>
              <a:t>Let </a:t>
            </a:r>
            <a:r>
              <a:rPr lang="en-US" i="1" dirty="0" smtClean="0">
                <a:ea typeface="Cambria Math"/>
              </a:rPr>
              <a:t>A = </a:t>
            </a:r>
            <a:r>
              <a:rPr lang="en-US" dirty="0" smtClean="0">
                <a:ea typeface="Cambria Math"/>
              </a:rPr>
              <a:t>{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>
                <a:ea typeface="Cambria Math"/>
              </a:rPr>
              <a:t>,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1,2</a:t>
            </a:r>
            <a:r>
              <a:rPr lang="en-US" dirty="0" smtClean="0">
                <a:ea typeface="Cambria Math"/>
              </a:rPr>
              <a:t>}</a:t>
            </a:r>
            <a:r>
              <a:rPr lang="en-US" i="1" dirty="0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and</a:t>
            </a:r>
            <a:r>
              <a:rPr lang="en-US" i="1" dirty="0" smtClean="0">
                <a:ea typeface="Cambria Math"/>
              </a:rPr>
              <a:t> B = </a:t>
            </a:r>
            <a:r>
              <a:rPr lang="en-US" dirty="0" smtClean="0">
                <a:ea typeface="Cambria Math"/>
              </a:rPr>
              <a:t>{</a:t>
            </a:r>
            <a:r>
              <a:rPr lang="en-US" i="1" dirty="0" err="1" smtClean="0">
                <a:ea typeface="Cambria Math"/>
              </a:rPr>
              <a:t>a,b</a:t>
            </a:r>
            <a:r>
              <a:rPr lang="en-US" dirty="0" smtClean="0">
                <a:ea typeface="Cambria Math"/>
              </a:rPr>
              <a:t>} </a:t>
            </a:r>
          </a:p>
          <a:p>
            <a:pPr lvl="1"/>
            <a:r>
              <a:rPr lang="en-US" dirty="0" smtClean="0">
                <a:ea typeface="Cambria Math"/>
              </a:rPr>
              <a:t>{(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0,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0,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)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1,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) </a:t>
            </a:r>
            <a:r>
              <a:rPr lang="en-US" i="1" dirty="0" smtClean="0">
                <a:ea typeface="Cambria Math"/>
              </a:rPr>
              <a:t>, </a:t>
            </a:r>
            <a:r>
              <a:rPr lang="en-US" dirty="0" smtClean="0">
                <a:ea typeface="Cambria Math"/>
              </a:rPr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2,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)} is a relation from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 to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. </a:t>
            </a:r>
          </a:p>
          <a:p>
            <a:pPr lvl="1"/>
            <a:r>
              <a:rPr lang="en-US" dirty="0" smtClean="0">
                <a:ea typeface="Cambria Math"/>
              </a:rPr>
              <a:t>We can represent relations from a set </a:t>
            </a:r>
            <a:r>
              <a:rPr lang="en-US" i="1" dirty="0" smtClean="0">
                <a:ea typeface="Cambria Math"/>
              </a:rPr>
              <a:t>A</a:t>
            </a:r>
            <a:r>
              <a:rPr lang="en-US" dirty="0" smtClean="0">
                <a:ea typeface="Cambria Math"/>
              </a:rPr>
              <a:t> to a set </a:t>
            </a:r>
            <a:r>
              <a:rPr lang="en-US" i="1" dirty="0" smtClean="0">
                <a:ea typeface="Cambria Math"/>
              </a:rPr>
              <a:t>B</a:t>
            </a:r>
            <a:r>
              <a:rPr lang="en-US" dirty="0" smtClean="0">
                <a:ea typeface="Cambria Math"/>
              </a:rPr>
              <a:t> graphically or using a table: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 descr="08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5134337"/>
            <a:ext cx="2667000" cy="14913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8200" y="5105400"/>
            <a:ext cx="3886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Relations are more general than functions. A function is a relation where exactly one element of </a:t>
            </a:r>
            <a:r>
              <a:rPr lang="en-US" i="1" dirty="0" smtClean="0"/>
              <a:t>B</a:t>
            </a:r>
            <a:r>
              <a:rPr lang="en-US" dirty="0" smtClean="0"/>
              <a:t> is related to each element of </a:t>
            </a:r>
            <a:r>
              <a:rPr lang="en-US" i="1" dirty="0" smtClean="0"/>
              <a:t>A.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Relation on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Definition:</a:t>
            </a:r>
            <a:r>
              <a:rPr lang="en-US" dirty="0" smtClean="0"/>
              <a:t> A binary relation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i="1" dirty="0" smtClean="0"/>
              <a:t>on a set A</a:t>
            </a:r>
            <a:r>
              <a:rPr lang="en-US" dirty="0" smtClean="0"/>
              <a:t> is a subset of </a:t>
            </a:r>
            <a:r>
              <a:rPr lang="en-US" i="1" dirty="0" smtClean="0"/>
              <a:t>A </a:t>
            </a:r>
            <a:r>
              <a:rPr lang="en-US" dirty="0" smtClean="0">
                <a:latin typeface="Cambria Math"/>
                <a:ea typeface="Cambria Math"/>
              </a:rPr>
              <a:t>×</a:t>
            </a:r>
            <a:r>
              <a:rPr lang="en-US" i="1" dirty="0" smtClean="0"/>
              <a:t> A </a:t>
            </a:r>
            <a:r>
              <a:rPr lang="en-US" dirty="0" smtClean="0"/>
              <a:t>or a relation from </a:t>
            </a:r>
            <a:r>
              <a:rPr lang="en-US" i="1" dirty="0" smtClean="0"/>
              <a:t>A</a:t>
            </a:r>
            <a:r>
              <a:rPr lang="en-US" dirty="0" smtClean="0"/>
              <a:t> to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Suppose that </a:t>
            </a:r>
            <a:r>
              <a:rPr lang="en-US" i="1" dirty="0" smtClean="0"/>
              <a:t>   A = </a:t>
            </a:r>
            <a:r>
              <a:rPr lang="en-US" dirty="0" smtClean="0"/>
              <a:t>{</a:t>
            </a:r>
            <a:r>
              <a:rPr lang="en-US" i="1" dirty="0" err="1" smtClean="0"/>
              <a:t>a,b,c</a:t>
            </a:r>
            <a:r>
              <a:rPr lang="en-US" dirty="0" smtClean="0"/>
              <a:t>}. Then</a:t>
            </a:r>
            <a:r>
              <a:rPr lang="en-US" i="1" dirty="0" smtClean="0"/>
              <a:t> R = </a:t>
            </a:r>
            <a:r>
              <a:rPr lang="en-US" dirty="0" smtClean="0"/>
              <a:t>{(</a:t>
            </a:r>
            <a:r>
              <a:rPr lang="en-US" i="1" dirty="0" err="1" smtClean="0"/>
              <a:t>a,a</a:t>
            </a:r>
            <a:r>
              <a:rPr lang="en-US" dirty="0" smtClean="0"/>
              <a:t>)</a:t>
            </a:r>
            <a:r>
              <a:rPr lang="en-US" i="1" dirty="0" smtClean="0"/>
              <a:t>,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  <a:r>
              <a:rPr lang="en-US" i="1" dirty="0" smtClean="0"/>
              <a:t>, </a:t>
            </a:r>
            <a:r>
              <a:rPr lang="en-US" dirty="0" smtClean="0"/>
              <a:t>(</a:t>
            </a:r>
            <a:r>
              <a:rPr lang="en-US" i="1" dirty="0" err="1" smtClean="0"/>
              <a:t>a,c</a:t>
            </a:r>
            <a:r>
              <a:rPr lang="en-US" dirty="0" smtClean="0"/>
              <a:t>)} is a relation on </a:t>
            </a:r>
            <a:r>
              <a:rPr lang="en-US" i="1" dirty="0" smtClean="0"/>
              <a:t>A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Let  </a:t>
            </a:r>
            <a:r>
              <a:rPr lang="en-US" i="1" dirty="0" smtClean="0"/>
              <a:t>A = </a:t>
            </a:r>
            <a:r>
              <a:rPr lang="en-US" dirty="0" smtClean="0"/>
              <a:t>{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1, 2, 3, 4</a:t>
            </a:r>
            <a:r>
              <a:rPr lang="en-US" dirty="0" smtClean="0"/>
              <a:t>}. The ordered pairs in the relation                  R 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divides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 are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     (1,1), (1, 2), (1,3), (1, 4), (2, 2), (2, 4), (3, 3), and  (4, 4).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Relation on a Set (</a:t>
            </a:r>
            <a:r>
              <a:rPr lang="en-US" i="1" dirty="0" smtClean="0"/>
              <a:t>cont.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  <a:buNone/>
            </a:pPr>
            <a:r>
              <a:rPr lang="en-US" b="1" dirty="0" smtClean="0"/>
              <a:t>    </a:t>
            </a:r>
            <a:r>
              <a:rPr lang="en-US" sz="2400" b="1" dirty="0" smtClean="0"/>
              <a:t>Question</a:t>
            </a:r>
            <a:r>
              <a:rPr lang="en-US" sz="2400" dirty="0" smtClean="0"/>
              <a:t>: How many relations are there on a set </a:t>
            </a:r>
            <a:r>
              <a:rPr lang="en-US" sz="2400" i="1" dirty="0" smtClean="0"/>
              <a:t>A</a:t>
            </a:r>
            <a:r>
              <a:rPr lang="en-US" sz="2400" dirty="0" smtClean="0"/>
              <a:t>?</a:t>
            </a:r>
            <a:r>
              <a:rPr lang="en-US" sz="2400" b="1" dirty="0" smtClean="0"/>
              <a:t> </a:t>
            </a: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endParaRPr lang="en-US" sz="2400" b="1" dirty="0" smtClean="0"/>
          </a:p>
          <a:p>
            <a:pPr marL="274320" lvl="2" indent="0">
              <a:spcBef>
                <a:spcPts val="0"/>
              </a:spcBef>
              <a:buNone/>
            </a:pPr>
            <a:r>
              <a:rPr lang="en-US" sz="2400" b="1" dirty="0" smtClean="0"/>
              <a:t>Solution</a:t>
            </a:r>
            <a:r>
              <a:rPr lang="en-US" sz="2400" dirty="0" smtClean="0"/>
              <a:t>:  Because a relation on </a:t>
            </a:r>
            <a:r>
              <a:rPr lang="en-US" sz="2400" i="1" dirty="0" smtClean="0"/>
              <a:t>A</a:t>
            </a:r>
            <a:r>
              <a:rPr lang="en-US" sz="2400" dirty="0" smtClean="0"/>
              <a:t> is the same thing as a subset of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mbria Math"/>
                <a:ea typeface="Cambria Math"/>
              </a:rPr>
              <a:t>⨉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, we count the subsets of </a:t>
            </a:r>
            <a:r>
              <a:rPr lang="en-US" sz="2400" i="1" dirty="0" smtClean="0"/>
              <a:t>A </a:t>
            </a:r>
            <a:r>
              <a:rPr lang="en-US" sz="2400" dirty="0" smtClean="0">
                <a:latin typeface="Cambria Math"/>
                <a:ea typeface="Cambria Math"/>
              </a:rPr>
              <a:t>×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ea typeface="Cambria Math" pitchFamily="18" charset="0"/>
              </a:rPr>
              <a:t>Since            </a:t>
            </a:r>
            <a:r>
              <a:rPr lang="en-US" sz="2400" i="1" dirty="0" smtClean="0"/>
              <a:t>A </a:t>
            </a:r>
            <a:r>
              <a:rPr lang="en-US" sz="2400" dirty="0" smtClean="0">
                <a:latin typeface="Cambria Math"/>
                <a:ea typeface="Cambria Math"/>
              </a:rPr>
              <a:t>×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>
                <a:ea typeface="Cambria Math" pitchFamily="18" charset="0"/>
              </a:rPr>
              <a:t> has </a:t>
            </a:r>
            <a:r>
              <a:rPr lang="en-US" sz="2400" i="1" dirty="0" smtClean="0">
                <a:ea typeface="Cambria Math" pitchFamily="18" charset="0"/>
              </a:rPr>
              <a:t>n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 smtClean="0">
                <a:ea typeface="Cambria Math" pitchFamily="18" charset="0"/>
              </a:rPr>
              <a:t> elements when </a:t>
            </a:r>
            <a:r>
              <a:rPr lang="en-US" sz="2400" i="1" dirty="0" smtClean="0">
                <a:ea typeface="Cambria Math" pitchFamily="18" charset="0"/>
              </a:rPr>
              <a:t>A</a:t>
            </a:r>
            <a:r>
              <a:rPr lang="en-US" sz="2400" dirty="0" smtClean="0">
                <a:ea typeface="Cambria Math" pitchFamily="18" charset="0"/>
              </a:rPr>
              <a:t> has </a:t>
            </a:r>
            <a:r>
              <a:rPr lang="en-US" sz="2400" i="1" dirty="0" smtClean="0">
                <a:ea typeface="Cambria Math" pitchFamily="18" charset="0"/>
              </a:rPr>
              <a:t>n</a:t>
            </a:r>
            <a:r>
              <a:rPr lang="en-US" sz="2400" dirty="0" smtClean="0">
                <a:ea typeface="Cambria Math" pitchFamily="18" charset="0"/>
              </a:rPr>
              <a:t> elements, and a set with </a:t>
            </a:r>
            <a:r>
              <a:rPr lang="en-US" sz="2400" i="1" dirty="0" smtClean="0">
                <a:ea typeface="Cambria Math" pitchFamily="18" charset="0"/>
              </a:rPr>
              <a:t>m</a:t>
            </a:r>
            <a:r>
              <a:rPr lang="en-US" sz="2400" dirty="0" smtClean="0">
                <a:ea typeface="Cambria Math" pitchFamily="18" charset="0"/>
              </a:rPr>
              <a:t> elements has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baseline="30000" dirty="0" smtClean="0">
                <a:ea typeface="Cambria Math" pitchFamily="18" charset="0"/>
              </a:rPr>
              <a:t>m</a:t>
            </a:r>
            <a:r>
              <a:rPr lang="en-US" sz="2400" dirty="0" smtClean="0">
                <a:ea typeface="Cambria Math" pitchFamily="18" charset="0"/>
              </a:rPr>
              <a:t> subsets, there are         subsets of  </a:t>
            </a:r>
            <a:r>
              <a:rPr lang="en-US" sz="2400" i="1" dirty="0" smtClean="0"/>
              <a:t>A </a:t>
            </a:r>
            <a:r>
              <a:rPr lang="en-US" sz="2400" dirty="0" smtClean="0">
                <a:latin typeface="Cambria Math"/>
                <a:ea typeface="Cambria Math"/>
              </a:rPr>
              <a:t>×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>
                <a:ea typeface="Cambria Math" pitchFamily="18" charset="0"/>
              </a:rPr>
              <a:t>. Therefore,  there are        relations on a set </a:t>
            </a:r>
            <a:r>
              <a:rPr lang="en-US" sz="2400" i="1" dirty="0" smtClean="0">
                <a:ea typeface="Cambria Math" pitchFamily="18" charset="0"/>
              </a:rPr>
              <a:t>A</a:t>
            </a:r>
            <a:r>
              <a:rPr lang="en-US" sz="2400" dirty="0" smtClean="0">
                <a:ea typeface="Cambria Math" pitchFamily="18" charset="0"/>
              </a:rPr>
              <a:t>.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324600" y="3733800"/>
          <a:ext cx="6127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tion" r:id="rId3" imgW="203040" imgH="241200" progId="Equation.DSMT4">
                  <p:embed/>
                </p:oleObj>
              </mc:Choice>
              <mc:Fallback>
                <p:oleObj name="Equation" r:id="rId3" imgW="20304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733800"/>
                        <a:ext cx="612775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419600" y="4114800"/>
          <a:ext cx="6127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Equation" r:id="rId5" imgW="203040" imgH="241200" progId="Equation.DSMT4">
                  <p:embed/>
                </p:oleObj>
              </mc:Choice>
              <mc:Fallback>
                <p:oleObj name="Equation" r:id="rId5" imgW="20304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14800"/>
                        <a:ext cx="612775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Relations on a Set (</a:t>
            </a:r>
            <a:r>
              <a:rPr lang="en-US" i="1" dirty="0" smtClean="0"/>
              <a:t>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Example</a:t>
            </a:r>
            <a:r>
              <a:rPr lang="en-US" dirty="0" smtClean="0"/>
              <a:t>: Consider these relations on the set of integers: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r>
              <a:rPr lang="en-US" i="1" dirty="0" smtClean="0"/>
              <a:t>                           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&gt;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r>
              <a:rPr lang="en-US" i="1" dirty="0" smtClean="0"/>
              <a:t>                           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  <a:r>
              <a:rPr lang="en-US" dirty="0" smtClean="0">
                <a:latin typeface="Cambria Math"/>
                <a:ea typeface="Cambria Math"/>
              </a:rPr>
              <a:t>+ 1},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 </a:t>
            </a:r>
            <a:r>
              <a:rPr lang="en-US" dirty="0" smtClean="0">
                <a:latin typeface="Cambria Math"/>
                <a:ea typeface="Cambria Math"/>
              </a:rPr>
              <a:t>or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n-US" i="1" dirty="0" smtClean="0">
                <a:latin typeface="Cambria Math"/>
                <a:ea typeface="Cambria Math"/>
              </a:rPr>
              <a:t> −b</a:t>
            </a:r>
            <a:r>
              <a:rPr lang="en-US" dirty="0" smtClean="0">
                <a:latin typeface="Cambria Math"/>
                <a:ea typeface="Cambria Math"/>
              </a:rPr>
              <a:t>},        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3}.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mbria Math"/>
                <a:ea typeface="Cambria Math"/>
              </a:rPr>
              <a:t>Which of these relations contain each of the pairs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      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ambria Math"/>
                <a:ea typeface="Cambria Math"/>
              </a:rPr>
              <a:t>           (1,1), (1, 2), (2, 1), (1, −1), and (2, 2)?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Solution</a:t>
            </a:r>
            <a:r>
              <a:rPr lang="en-US" dirty="0" smtClean="0"/>
              <a:t>: Checking the conditions that define each relation, we see that the pair </a:t>
            </a:r>
            <a:r>
              <a:rPr lang="en-US" dirty="0" smtClean="0">
                <a:latin typeface="Cambria Math"/>
                <a:ea typeface="Cambria Math"/>
              </a:rPr>
              <a:t>(1,1) is in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>
                <a:latin typeface="Cambria Math"/>
                <a:ea typeface="Cambria Math"/>
              </a:rPr>
              <a:t>, and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: (1,2) is in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and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: (2,1) is in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and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: (1, −1) is in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and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dirty="0" smtClean="0">
                <a:latin typeface="Cambria Math"/>
                <a:ea typeface="Cambria Math"/>
              </a:rPr>
              <a:t> : (2,2) is in</a:t>
            </a:r>
            <a:r>
              <a:rPr lang="en-US" i="1" dirty="0" smtClean="0"/>
              <a:t> 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/>
                <a:ea typeface="Cambria Math"/>
              </a:rPr>
              <a:t>,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and </a:t>
            </a: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>
                <a:latin typeface="Cambria Math"/>
                <a:ea typeface="Cambria Math"/>
              </a:rPr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276600"/>
            <a:ext cx="66294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 that these relations are on an infinite set and each of these relations is an infinite set.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Reflexive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Definition: </a:t>
            </a:r>
            <a:r>
              <a:rPr lang="en-US" i="1" dirty="0" smtClean="0"/>
              <a:t>R</a:t>
            </a:r>
            <a:r>
              <a:rPr lang="en-US" b="1" dirty="0" smtClean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reflexive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(</a:t>
            </a:r>
            <a:r>
              <a:rPr lang="en-US" i="1" dirty="0" err="1" smtClean="0"/>
              <a:t>a,a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i="1" dirty="0" smtClean="0">
                <a:ea typeface="Cambria Math"/>
              </a:rPr>
              <a:t>R</a:t>
            </a:r>
            <a:r>
              <a:rPr lang="en-US" i="1" dirty="0" smtClean="0">
                <a:latin typeface="+mj-lt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for every element       </a:t>
            </a:r>
            <a:r>
              <a:rPr lang="en-US" i="1" dirty="0" smtClean="0">
                <a:latin typeface="+mj-lt"/>
                <a:ea typeface="Cambria Math"/>
              </a:rPr>
              <a:t>a </a:t>
            </a:r>
            <a:r>
              <a:rPr lang="en-US" dirty="0" smtClean="0">
                <a:latin typeface="Cambria Math"/>
                <a:ea typeface="Cambria Math"/>
              </a:rPr>
              <a:t>∊ </a:t>
            </a:r>
            <a:r>
              <a:rPr lang="en-US" dirty="0" smtClean="0">
                <a:ea typeface="Cambria Math"/>
              </a:rPr>
              <a:t>A</a:t>
            </a:r>
            <a:r>
              <a:rPr lang="en-US" dirty="0" smtClean="0">
                <a:latin typeface="Cambria Math"/>
                <a:ea typeface="Cambria Math"/>
              </a:rPr>
              <a:t>. </a:t>
            </a:r>
            <a:r>
              <a:rPr lang="en-US" dirty="0" smtClean="0">
                <a:ea typeface="Cambria Math"/>
              </a:rPr>
              <a:t>Written symbolically, R is reflexive if and only if </a:t>
            </a:r>
          </a:p>
          <a:p>
            <a:pPr>
              <a:buNone/>
            </a:pPr>
            <a:r>
              <a:rPr lang="en-US" dirty="0" smtClean="0">
                <a:ea typeface="Cambria Math"/>
              </a:rPr>
              <a:t>           </a:t>
            </a:r>
            <a:r>
              <a:rPr lang="en-US" dirty="0" smtClean="0">
                <a:latin typeface="Cambria Math"/>
                <a:ea typeface="Cambria Math"/>
              </a:rPr>
              <a:t>∀</a:t>
            </a:r>
            <a:r>
              <a:rPr lang="en-US" i="1" dirty="0" smtClean="0">
                <a:ea typeface="Cambria Math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[</a:t>
            </a:r>
            <a:r>
              <a:rPr lang="en-US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∊</a:t>
            </a:r>
            <a:r>
              <a:rPr lang="en-US" i="1" dirty="0" err="1" smtClean="0">
                <a:ea typeface="Cambria Math"/>
              </a:rPr>
              <a:t>U</a:t>
            </a:r>
            <a:r>
              <a:rPr lang="en-US" dirty="0" smtClean="0">
                <a:latin typeface="Cambria Math"/>
                <a:ea typeface="Cambria Math"/>
              </a:rPr>
              <a:t> ⟶ (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err="1" smtClean="0">
                <a:latin typeface="Cambria Math"/>
                <a:ea typeface="Cambria Math"/>
              </a:rPr>
              <a:t>,</a:t>
            </a:r>
            <a:r>
              <a:rPr lang="en-US" i="1" dirty="0" err="1" smtClean="0">
                <a:ea typeface="Cambria Math"/>
              </a:rPr>
              <a:t>x</a:t>
            </a:r>
            <a:r>
              <a:rPr lang="en-US" dirty="0" smtClean="0">
                <a:latin typeface="Cambria Math"/>
                <a:ea typeface="Cambria Math"/>
              </a:rPr>
              <a:t>) ∊ </a:t>
            </a:r>
            <a:r>
              <a:rPr lang="en-US" i="1" dirty="0" smtClean="0">
                <a:ea typeface="Cambria Math"/>
              </a:rPr>
              <a:t>R</a:t>
            </a:r>
            <a:r>
              <a:rPr lang="en-US" dirty="0" smtClean="0">
                <a:latin typeface="Cambria Math"/>
                <a:ea typeface="Cambria Math"/>
              </a:rPr>
              <a:t>]</a:t>
            </a:r>
          </a:p>
          <a:p>
            <a:pPr>
              <a:buNone/>
            </a:pPr>
            <a:r>
              <a:rPr lang="en-US" b="1" dirty="0" smtClean="0">
                <a:ea typeface="Cambria Math"/>
              </a:rPr>
              <a:t>   Example</a:t>
            </a:r>
            <a:r>
              <a:rPr lang="en-US" dirty="0" smtClean="0">
                <a:ea typeface="Cambria Math"/>
              </a:rPr>
              <a:t>: The following relations  on the integers are reflexive: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 </a:t>
            </a:r>
            <a:r>
              <a:rPr lang="en-US" dirty="0" smtClean="0">
                <a:latin typeface="Cambria Math"/>
                <a:ea typeface="Cambria Math"/>
              </a:rPr>
              <a:t>or</a:t>
            </a:r>
            <a:r>
              <a:rPr lang="en-US" i="1" dirty="0" smtClean="0">
                <a:latin typeface="Cambria Math"/>
                <a:ea typeface="Cambria Math"/>
              </a:rPr>
              <a:t> a 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n-US" i="1" dirty="0" smtClean="0">
                <a:latin typeface="Cambria Math"/>
                <a:ea typeface="Cambria Math"/>
              </a:rPr>
              <a:t> −b</a:t>
            </a:r>
            <a:r>
              <a:rPr lang="en-US" dirty="0" smtClean="0">
                <a:latin typeface="Cambria Math"/>
                <a:ea typeface="Cambria Math"/>
              </a:rPr>
              <a:t>},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}.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The following relations are not reflexive: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&gt; </a:t>
            </a:r>
            <a:r>
              <a:rPr lang="en-US" i="1" dirty="0" smtClean="0">
                <a:latin typeface="Cambria Math"/>
                <a:ea typeface="Cambria Math"/>
              </a:rPr>
              <a:t>b</a:t>
            </a:r>
            <a:r>
              <a:rPr lang="en-US" dirty="0" smtClean="0">
                <a:latin typeface="Cambria Math"/>
                <a:ea typeface="Cambria Math"/>
              </a:rPr>
              <a:t>}  (note that  3 ≯ 3),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5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smtClean="0">
                <a:latin typeface="Cambria Math"/>
                <a:ea typeface="Cambria Math"/>
              </a:rPr>
              <a:t>b </a:t>
            </a:r>
            <a:r>
              <a:rPr lang="en-US" dirty="0" smtClean="0">
                <a:latin typeface="Cambria Math"/>
                <a:ea typeface="Cambria Math"/>
              </a:rPr>
              <a:t>+ 1} (note that  3 ≠3 + 1),</a:t>
            </a:r>
          </a:p>
          <a:p>
            <a:pPr lvl="1">
              <a:buNone/>
            </a:pPr>
            <a:r>
              <a:rPr lang="en-US" i="1" dirty="0" smtClean="0"/>
              <a:t>R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6 </a:t>
            </a:r>
            <a:r>
              <a:rPr lang="en-US" dirty="0" smtClean="0"/>
              <a:t>= {(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|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 3}  (note that 4  + 4 ≰ 3).</a:t>
            </a: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ea typeface="Cambria Mat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429000"/>
            <a:ext cx="335280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 Math"/>
                <a:ea typeface="Cambria Math"/>
              </a:rPr>
              <a:t>If </a:t>
            </a:r>
            <a:r>
              <a:rPr lang="en-US" sz="1400" i="1" dirty="0" smtClean="0">
                <a:ea typeface="Cambria Math"/>
              </a:rPr>
              <a:t>A</a:t>
            </a:r>
            <a:r>
              <a:rPr lang="en-US" sz="1400" dirty="0" smtClean="0">
                <a:latin typeface="Cambria Math"/>
                <a:ea typeface="Cambria Math"/>
              </a:rPr>
              <a:t> = ∅ </a:t>
            </a:r>
            <a:r>
              <a:rPr lang="en-US" sz="1400" dirty="0" smtClean="0">
                <a:ea typeface="Cambria Math"/>
              </a:rPr>
              <a:t> then the empty relation is reflexive vacuously. That is the empty relation on an empty set is reflexive!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$\bigcup_{i \in I} A_{i} = S.$$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$\bigcup_{a \in A}[a]_{R} = A.$$.&#10;&#10;\end{document}"/>
  <p:tag name="IGUANATEXSIZE" val="2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7346</TotalTime>
  <Words>2902</Words>
  <Application>Microsoft Office PowerPoint</Application>
  <PresentationFormat>On-screen Show (4:3)</PresentationFormat>
  <Paragraphs>186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Flow</vt:lpstr>
      <vt:lpstr>Equation</vt:lpstr>
      <vt:lpstr>Relations</vt:lpstr>
      <vt:lpstr>Chapter Summary</vt:lpstr>
      <vt:lpstr>Relations and Their Properties</vt:lpstr>
      <vt:lpstr>Section Summary</vt:lpstr>
      <vt:lpstr>Binary Relations</vt:lpstr>
      <vt:lpstr>Binary Relation on a Set</vt:lpstr>
      <vt:lpstr>Binary Relation on a Set (cont.)</vt:lpstr>
      <vt:lpstr>Binary Relations on a Set (cont.)</vt:lpstr>
      <vt:lpstr>Reflexive Relations</vt:lpstr>
      <vt:lpstr>Symmetric Relations</vt:lpstr>
      <vt:lpstr>Antisymmetric Relations</vt:lpstr>
      <vt:lpstr>Transitive Relations</vt:lpstr>
      <vt:lpstr>Equivalence Relations</vt:lpstr>
      <vt:lpstr>Section Summary</vt:lpstr>
      <vt:lpstr>Equivalence Relations</vt:lpstr>
      <vt:lpstr>Strings</vt:lpstr>
      <vt:lpstr>Congruence Modulo m</vt:lpstr>
      <vt:lpstr>Divides</vt:lpstr>
      <vt:lpstr>Equivalence Classes</vt:lpstr>
      <vt:lpstr>Equivalence Classes and Partitions</vt:lpstr>
      <vt:lpstr>Partition of a Set</vt:lpstr>
      <vt:lpstr>An Equivalence Relation Partitions a Set</vt:lpstr>
      <vt:lpstr>An Equivalence Relation Partitions a Set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and recursion</dc:title>
  <dc:creator>Richard Scherl</dc:creator>
  <cp:lastModifiedBy>Daniel Spiegel</cp:lastModifiedBy>
  <cp:revision>500</cp:revision>
  <dcterms:created xsi:type="dcterms:W3CDTF">2011-12-08T02:09:54Z</dcterms:created>
  <dcterms:modified xsi:type="dcterms:W3CDTF">2016-10-30T14:56:54Z</dcterms:modified>
</cp:coreProperties>
</file>