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sldIdLst>
    <p:sldId id="256" r:id="rId2"/>
    <p:sldId id="329" r:id="rId3"/>
    <p:sldId id="258" r:id="rId4"/>
    <p:sldId id="330" r:id="rId5"/>
    <p:sldId id="259" r:id="rId6"/>
    <p:sldId id="282" r:id="rId7"/>
    <p:sldId id="283" r:id="rId8"/>
    <p:sldId id="284" r:id="rId9"/>
    <p:sldId id="331" r:id="rId10"/>
    <p:sldId id="260" r:id="rId11"/>
    <p:sldId id="285" r:id="rId12"/>
    <p:sldId id="261" r:id="rId13"/>
    <p:sldId id="286" r:id="rId14"/>
    <p:sldId id="293" r:id="rId15"/>
    <p:sldId id="262" r:id="rId16"/>
    <p:sldId id="332" r:id="rId17"/>
    <p:sldId id="334" r:id="rId18"/>
    <p:sldId id="287" r:id="rId19"/>
    <p:sldId id="270" r:id="rId20"/>
    <p:sldId id="271" r:id="rId21"/>
    <p:sldId id="288" r:id="rId22"/>
    <p:sldId id="335" r:id="rId23"/>
    <p:sldId id="272" r:id="rId24"/>
    <p:sldId id="273" r:id="rId25"/>
    <p:sldId id="290" r:id="rId26"/>
    <p:sldId id="274" r:id="rId27"/>
    <p:sldId id="292" r:id="rId28"/>
    <p:sldId id="336" r:id="rId29"/>
    <p:sldId id="337" r:id="rId30"/>
    <p:sldId id="342" r:id="rId31"/>
    <p:sldId id="339" r:id="rId32"/>
  </p:sldIdLst>
  <p:sldSz cx="9144000" cy="6858000" type="screen4x3"/>
  <p:notesSz cx="6858000" cy="9144000"/>
  <p:embeddedFontLst>
    <p:embeddedFont>
      <p:font typeface="Cambria Math" panose="02040503050406030204" pitchFamily="18" charset="0"/>
      <p:regular r:id="rId34"/>
    </p:embeddedFont>
    <p:embeddedFont>
      <p:font typeface="Calibri" panose="020F0502020204030204" pitchFamily="34" charset="0"/>
      <p:regular r:id="rId35"/>
      <p:bold r:id="rId36"/>
      <p:italic r:id="rId37"/>
      <p:boldItalic r:id="rId38"/>
    </p:embeddedFont>
    <p:embeddedFont>
      <p:font typeface="Constantia" panose="02030602050306030303" pitchFamily="18" charset="0"/>
      <p:regular r:id="rId39"/>
      <p:bold r:id="rId40"/>
      <p:italic r:id="rId41"/>
      <p:boldItalic r:id="rId42"/>
    </p:embeddedFont>
    <p:embeddedFont>
      <p:font typeface="Cambria" panose="02040503050406030204" pitchFamily="18" charset="0"/>
      <p:regular r:id="rId43"/>
      <p:bold r:id="rId44"/>
      <p:italic r:id="rId45"/>
      <p:boldItalic r:id="rId46"/>
    </p:embeddedFont>
    <p:embeddedFont>
      <p:font typeface="Wingdings 2" panose="05020102010507070707" pitchFamily="18" charset="2"/>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107712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11/16/2016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5.xml"/><Relationship Id="rId7" Type="http://schemas.openxmlformats.org/officeDocument/2006/relationships/image" Target="../media/image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Discrete Probability</a:t>
            </a:r>
            <a:endParaRPr lang="en-US" dirty="0"/>
          </a:p>
        </p:txBody>
      </p:sp>
      <p:sp>
        <p:nvSpPr>
          <p:cNvPr id="3" name="Subtitle 2"/>
          <p:cNvSpPr>
            <a:spLocks noGrp="1"/>
          </p:cNvSpPr>
          <p:nvPr>
            <p:ph type="subTitle" idx="1"/>
          </p:nvPr>
        </p:nvSpPr>
        <p:spPr/>
        <p:txBody>
          <a:bodyPr/>
          <a:lstStyle/>
          <a:p>
            <a:r>
              <a:rPr lang="en-US" dirty="0" smtClean="0"/>
              <a:t>Chapter 7</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57954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E</a:t>
            </a:r>
            <a:r>
              <a:rPr lang="en-US" dirty="0" smtClean="0"/>
              <a:t> be an event in sample space </a:t>
            </a:r>
            <a:r>
              <a:rPr lang="en-US" i="1" dirty="0" smtClean="0"/>
              <a:t>S</a:t>
            </a:r>
            <a:r>
              <a:rPr lang="en-US" dirty="0" smtClean="0"/>
              <a:t>. The probability of the event </a:t>
            </a:r>
            <a:r>
              <a:rPr lang="en-US" i="1" dirty="0" smtClean="0">
                <a:ea typeface="Cambria Math"/>
              </a:rPr>
              <a:t>    = S </a:t>
            </a:r>
            <a:r>
              <a:rPr lang="en-US" i="1" dirty="0" smtClean="0">
                <a:latin typeface="Cambria Math"/>
                <a:ea typeface="Cambria Math"/>
              </a:rPr>
              <a:t>−</a:t>
            </a:r>
            <a:r>
              <a:rPr lang="en-US" i="1" dirty="0" smtClean="0">
                <a:ea typeface="Cambria Math"/>
              </a:rPr>
              <a:t> E</a:t>
            </a:r>
            <a:r>
              <a:rPr lang="en-US" dirty="0" smtClean="0"/>
              <a:t>, the complementary event of </a:t>
            </a:r>
            <a:r>
              <a:rPr lang="en-US" i="1" dirty="0" smtClean="0"/>
              <a:t>E</a:t>
            </a:r>
            <a:r>
              <a:rPr lang="en-US" dirty="0" smtClean="0"/>
              <a:t>, is given by</a:t>
            </a:r>
          </a:p>
          <a:p>
            <a:endParaRPr lang="en-US" dirty="0" smtClean="0"/>
          </a:p>
          <a:p>
            <a:endParaRPr lang="en-US" dirty="0" smtClean="0"/>
          </a:p>
          <a:p>
            <a:pPr>
              <a:buNone/>
            </a:pPr>
            <a:r>
              <a:rPr lang="en-US" b="1" dirty="0" smtClean="0"/>
              <a:t>   Proof</a:t>
            </a:r>
            <a:r>
              <a:rPr lang="en-US" dirty="0" smtClean="0"/>
              <a:t>: Using the fact that |</a:t>
            </a:r>
            <a:r>
              <a:rPr lang="en-US" i="1" dirty="0" smtClean="0">
                <a:ea typeface="Cambria Math"/>
              </a:rPr>
              <a:t>   | = |S| </a:t>
            </a:r>
            <a:r>
              <a:rPr lang="en-US" i="1" dirty="0" smtClean="0">
                <a:latin typeface="Cambria Math"/>
                <a:ea typeface="Cambria Math"/>
              </a:rPr>
              <a:t>−</a:t>
            </a:r>
            <a:r>
              <a:rPr lang="en-US" i="1" dirty="0" smtClean="0">
                <a:ea typeface="Cambria Math"/>
              </a:rPr>
              <a:t> |E|, </a:t>
            </a:r>
          </a:p>
          <a:p>
            <a:pPr>
              <a:buNone/>
            </a:pP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2667000" y="3581400"/>
            <a:ext cx="2826068" cy="41719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1828800" y="4953001"/>
            <a:ext cx="6129338" cy="580073"/>
          </a:xfrm>
          <a:prstGeom prst="rect">
            <a:avLst/>
          </a:prstGeom>
        </p:spPr>
      </p:pic>
      <p:sp>
        <p:nvSpPr>
          <p:cNvPr id="7" name="Isosceles Triangle 6"/>
          <p:cNvSpPr/>
          <p:nvPr/>
        </p:nvSpPr>
        <p:spPr>
          <a:xfrm rot="5400000" flipV="1">
            <a:off x="83820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ddin_tmp.png"/>
          <p:cNvPicPr>
            <a:picLocks noChangeAspect="1"/>
          </p:cNvPicPr>
          <p:nvPr>
            <p:custDataLst>
              <p:tags r:id="rId3"/>
            </p:custDataLst>
          </p:nvPr>
        </p:nvPicPr>
        <p:blipFill>
          <a:blip r:embed="rId8" cstate="print"/>
          <a:stretch>
            <a:fillRect/>
          </a:stretch>
        </p:blipFill>
        <p:spPr>
          <a:xfrm>
            <a:off x="4191000" y="2438400"/>
            <a:ext cx="252413" cy="269081"/>
          </a:xfrm>
          <a:prstGeom prst="rect">
            <a:avLst/>
          </a:prstGeom>
        </p:spPr>
      </p:pic>
      <p:pic>
        <p:nvPicPr>
          <p:cNvPr id="10" name="Picture 9" descr="addin_tmp.png"/>
          <p:cNvPicPr>
            <a:picLocks noChangeAspect="1"/>
          </p:cNvPicPr>
          <p:nvPr>
            <p:custDataLst>
              <p:tags r:id="rId4"/>
            </p:custDataLst>
          </p:nvPr>
        </p:nvPicPr>
        <p:blipFill>
          <a:blip r:embed="rId8" cstate="print"/>
          <a:stretch>
            <a:fillRect/>
          </a:stretch>
        </p:blipFill>
        <p:spPr>
          <a:xfrm>
            <a:off x="4648200" y="4267200"/>
            <a:ext cx="252413" cy="2690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A sequence of </a:t>
            </a:r>
            <a:r>
              <a:rPr lang="en-US" dirty="0" smtClean="0">
                <a:latin typeface="Cambria Math" pitchFamily="18" charset="0"/>
                <a:ea typeface="Cambria Math" pitchFamily="18" charset="0"/>
              </a:rPr>
              <a:t>10</a:t>
            </a:r>
            <a:r>
              <a:rPr lang="en-US" dirty="0" smtClean="0"/>
              <a:t> bits is chosen randomly. What is the probability that at least one of these bits is </a:t>
            </a:r>
            <a:r>
              <a:rPr lang="en-US" dirty="0" smtClean="0">
                <a:latin typeface="Cambria Math" pitchFamily="18" charset="0"/>
                <a:ea typeface="Cambria Math" pitchFamily="18" charset="0"/>
              </a:rPr>
              <a:t>0</a:t>
            </a:r>
            <a:r>
              <a:rPr lang="en-US" dirty="0" smtClean="0"/>
              <a:t>?</a:t>
            </a:r>
          </a:p>
          <a:p>
            <a:pPr>
              <a:buNone/>
            </a:pPr>
            <a:r>
              <a:rPr lang="en-US" b="1" dirty="0" smtClean="0"/>
              <a:t>   Solution</a:t>
            </a:r>
            <a:r>
              <a:rPr lang="en-US" dirty="0" smtClean="0"/>
              <a:t>: Let </a:t>
            </a:r>
            <a:r>
              <a:rPr lang="en-US" i="1" dirty="0" smtClean="0"/>
              <a:t>E</a:t>
            </a:r>
            <a:r>
              <a:rPr lang="en-US" dirty="0" smtClean="0"/>
              <a:t> be the event that at least one of the 10 bits is </a:t>
            </a:r>
            <a:r>
              <a:rPr lang="en-US" dirty="0" smtClean="0">
                <a:latin typeface="Cambria Math" pitchFamily="18" charset="0"/>
                <a:ea typeface="Cambria Math" pitchFamily="18" charset="0"/>
              </a:rPr>
              <a:t>0</a:t>
            </a:r>
            <a:r>
              <a:rPr lang="en-US" dirty="0" smtClean="0"/>
              <a:t>. Then </a:t>
            </a:r>
            <a:r>
              <a:rPr lang="en-US" i="1" dirty="0" smtClean="0">
                <a:ea typeface="Cambria Math"/>
              </a:rPr>
              <a:t>    </a:t>
            </a:r>
            <a:r>
              <a:rPr lang="en-US" dirty="0" smtClean="0">
                <a:ea typeface="Cambria Math"/>
              </a:rPr>
              <a:t>is the event that all of the bits are </a:t>
            </a:r>
            <a:r>
              <a:rPr lang="en-US" dirty="0" smtClean="0">
                <a:latin typeface="Cambria Math" pitchFamily="18" charset="0"/>
                <a:ea typeface="Cambria Math" pitchFamily="18" charset="0"/>
              </a:rPr>
              <a:t>1</a:t>
            </a:r>
            <a:r>
              <a:rPr lang="en-US" dirty="0" smtClean="0">
                <a:ea typeface="Cambria Math"/>
              </a:rPr>
              <a:t>s. The size of the sample space </a:t>
            </a:r>
            <a:r>
              <a:rPr lang="en-US" i="1" dirty="0" smtClean="0">
                <a:ea typeface="Cambria Math"/>
              </a:rPr>
              <a:t>S</a:t>
            </a:r>
            <a:r>
              <a:rPr lang="en-US" dirty="0" smtClean="0">
                <a:ea typeface="Cambria Math"/>
              </a:rPr>
              <a:t> is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10</a:t>
            </a:r>
            <a:r>
              <a:rPr lang="en-US" dirty="0" smtClean="0">
                <a:ea typeface="Cambria Math"/>
              </a:rPr>
              <a:t>. Hence,</a:t>
            </a:r>
          </a:p>
          <a:p>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724400"/>
            <a:ext cx="6156960" cy="41148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95600" y="3657600"/>
            <a:ext cx="252413" cy="2690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Let </a:t>
            </a:r>
            <a:r>
              <a:rPr lang="en-US" i="1" dirty="0" smtClean="0"/>
              <a:t>E</a:t>
            </a:r>
            <a:r>
              <a:rPr lang="en-US" baseline="-25000" dirty="0" smtClean="0"/>
              <a:t>1</a:t>
            </a:r>
            <a:r>
              <a:rPr lang="en-US" b="1" dirty="0" smtClean="0"/>
              <a:t> </a:t>
            </a:r>
            <a:r>
              <a:rPr lang="en-US" dirty="0" smtClean="0"/>
              <a:t>and</a:t>
            </a:r>
            <a:r>
              <a:rPr lang="en-US" b="1" dirty="0" smtClean="0"/>
              <a:t> </a:t>
            </a:r>
            <a:r>
              <a:rPr lang="en-US" i="1" dirty="0" smtClean="0"/>
              <a:t>E</a:t>
            </a:r>
            <a:r>
              <a:rPr lang="en-US" baseline="-25000" dirty="0" smtClean="0"/>
              <a:t>2</a:t>
            </a:r>
            <a:r>
              <a:rPr lang="en-US" b="1" dirty="0" smtClean="0"/>
              <a:t> </a:t>
            </a:r>
            <a:r>
              <a:rPr lang="en-US" dirty="0" smtClean="0"/>
              <a:t> be events in the  sample space </a:t>
            </a:r>
            <a:r>
              <a:rPr lang="en-US" i="1" dirty="0" smtClean="0"/>
              <a:t>S</a:t>
            </a:r>
            <a:r>
              <a:rPr lang="en-US" dirty="0" smtClean="0"/>
              <a:t>. Then</a:t>
            </a:r>
          </a:p>
          <a:p>
            <a:pPr>
              <a:buNone/>
            </a:pPr>
            <a:endParaRPr lang="en-US" dirty="0" smtClean="0"/>
          </a:p>
          <a:p>
            <a:pPr>
              <a:buNone/>
            </a:pPr>
            <a:r>
              <a:rPr lang="en-US" b="1" dirty="0" smtClean="0"/>
              <a:t>   Proof</a:t>
            </a:r>
            <a:r>
              <a:rPr lang="en-US" dirty="0" smtClean="0"/>
              <a:t>: Given the inclusion-exclusion formula from Section </a:t>
            </a:r>
            <a:r>
              <a:rPr lang="en-US" dirty="0" smtClean="0">
                <a:latin typeface="Cambria Math" pitchFamily="18" charset="0"/>
                <a:ea typeface="Cambria Math" pitchFamily="18" charset="0"/>
              </a:rPr>
              <a:t>2.2</a:t>
            </a:r>
            <a:r>
              <a:rPr lang="en-US" dirty="0" smtClean="0"/>
              <a:t>, </a:t>
            </a:r>
            <a:r>
              <a:rPr lang="en-US" dirty="0" smtClean="0">
                <a:latin typeface="Cambria Math" pitchFamily="18" charset="0"/>
                <a:ea typeface="Cambria Math" pitchFamily="18" charset="0"/>
              </a:rPr>
              <a:t>|</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 | </a:t>
            </a:r>
            <a:r>
              <a:rPr lang="en-US" i="1" dirty="0" smtClean="0">
                <a:ea typeface="Cambria Math" pitchFamily="18" charset="0"/>
              </a:rPr>
              <a:t>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a:t>
            </a:r>
            <a:r>
              <a:rPr lang="en-US" dirty="0" smtClean="0"/>
              <a:t>,  it follows that</a:t>
            </a:r>
            <a:endParaRPr lang="en-US" dirty="0"/>
          </a:p>
        </p:txBody>
      </p:sp>
      <p:pic>
        <p:nvPicPr>
          <p:cNvPr id="11" name="Picture 10" descr="addin_tmp.png"/>
          <p:cNvPicPr>
            <a:picLocks noChangeAspect="1"/>
          </p:cNvPicPr>
          <p:nvPr>
            <p:custDataLst>
              <p:tags r:id="rId1"/>
            </p:custDataLst>
          </p:nvPr>
        </p:nvPicPr>
        <p:blipFill>
          <a:blip r:embed="rId6" cstate="print"/>
          <a:stretch>
            <a:fillRect/>
          </a:stretch>
        </p:blipFill>
        <p:spPr>
          <a:xfrm>
            <a:off x="1295400" y="2895600"/>
            <a:ext cx="5755481" cy="319088"/>
          </a:xfrm>
          <a:prstGeom prst="rect">
            <a:avLst/>
          </a:prstGeom>
        </p:spPr>
      </p:pic>
      <p:pic>
        <p:nvPicPr>
          <p:cNvPr id="15" name="Picture 14" descr="addin_tmp.png"/>
          <p:cNvPicPr>
            <a:picLocks noChangeAspect="1"/>
          </p:cNvPicPr>
          <p:nvPr>
            <p:custDataLst>
              <p:tags r:id="rId2"/>
            </p:custDataLst>
          </p:nvPr>
        </p:nvPicPr>
        <p:blipFill>
          <a:blip r:embed="rId7" cstate="print"/>
          <a:stretch>
            <a:fillRect/>
          </a:stretch>
        </p:blipFill>
        <p:spPr>
          <a:xfrm>
            <a:off x="1828800" y="4800600"/>
            <a:ext cx="5669756" cy="483394"/>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505200" y="5486400"/>
            <a:ext cx="3140869" cy="483394"/>
          </a:xfrm>
          <a:prstGeom prst="rect">
            <a:avLst/>
          </a:prstGeom>
        </p:spPr>
      </p:pic>
      <p:pic>
        <p:nvPicPr>
          <p:cNvPr id="17" name="Picture 16" descr="addin_tmp.png"/>
          <p:cNvPicPr>
            <a:picLocks noChangeAspect="1"/>
          </p:cNvPicPr>
          <p:nvPr>
            <p:custDataLst>
              <p:tags r:id="rId4"/>
            </p:custDataLst>
          </p:nvPr>
        </p:nvPicPr>
        <p:blipFill>
          <a:blip r:embed="rId9" cstate="print"/>
          <a:stretch>
            <a:fillRect/>
          </a:stretch>
        </p:blipFill>
        <p:spPr>
          <a:xfrm>
            <a:off x="3352800" y="6096000"/>
            <a:ext cx="4224338" cy="319088"/>
          </a:xfrm>
          <a:prstGeom prst="rect">
            <a:avLst/>
          </a:prstGeom>
        </p:spPr>
      </p:pic>
      <p:sp>
        <p:nvSpPr>
          <p:cNvPr id="18" name="Isosceles Triangle 17"/>
          <p:cNvSpPr/>
          <p:nvPr/>
        </p:nvSpPr>
        <p:spPr>
          <a:xfrm rot="5400000" flipV="1">
            <a:off x="83058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480"/>
            <a:ext cx="8610600" cy="4389120"/>
          </a:xfrm>
        </p:spPr>
        <p:txBody>
          <a:bodyPr>
            <a:normAutofit fontScale="92500" lnSpcReduction="10000"/>
          </a:bodyPr>
          <a:lstStyle/>
          <a:p>
            <a:pPr>
              <a:buNone/>
            </a:pPr>
            <a:r>
              <a:rPr lang="en-US" b="1" dirty="0" smtClean="0"/>
              <a:t>Example</a:t>
            </a:r>
            <a:r>
              <a:rPr lang="en-US" dirty="0" smtClean="0"/>
              <a:t>: What is the probability that a positive integer selected at random from the set of positive integers not exceeding </a:t>
            </a:r>
            <a:r>
              <a:rPr lang="en-US" dirty="0" smtClean="0">
                <a:latin typeface="Cambria Math" pitchFamily="18" charset="0"/>
                <a:ea typeface="Cambria Math" pitchFamily="18" charset="0"/>
              </a:rPr>
              <a:t>100</a:t>
            </a:r>
            <a:r>
              <a:rPr lang="en-US" dirty="0" smtClean="0"/>
              <a:t> is divisible by either </a:t>
            </a:r>
            <a:r>
              <a:rPr lang="en-US" dirty="0" smtClean="0">
                <a:latin typeface="Cambria Math" pitchFamily="18" charset="0"/>
                <a:ea typeface="Cambria Math" pitchFamily="18" charset="0"/>
              </a:rPr>
              <a:t>2 </a:t>
            </a:r>
            <a:r>
              <a:rPr lang="en-US" dirty="0" smtClean="0"/>
              <a:t>or </a:t>
            </a:r>
            <a:r>
              <a:rPr lang="en-US" dirty="0" smtClean="0">
                <a:latin typeface="Cambria Math" pitchFamily="18" charset="0"/>
                <a:ea typeface="Cambria Math" pitchFamily="18" charset="0"/>
              </a:rPr>
              <a:t>5</a:t>
            </a:r>
            <a:r>
              <a:rPr lang="en-US" dirty="0" smtClean="0"/>
              <a:t>?</a:t>
            </a:r>
          </a:p>
          <a:p>
            <a:pPr>
              <a:buNone/>
            </a:pPr>
            <a:r>
              <a:rPr lang="en-US" b="1" dirty="0" smtClean="0"/>
              <a:t>Solution</a:t>
            </a:r>
            <a:r>
              <a:rPr lang="en-US" dirty="0" smtClean="0"/>
              <a:t>: </a:t>
            </a:r>
            <a:r>
              <a:rPr lang="en-US" dirty="0" smtClean="0"/>
              <a:t>Let:</a:t>
            </a:r>
          </a:p>
          <a:p>
            <a:r>
              <a:rPr lang="en-US" i="1" dirty="0" smtClean="0"/>
              <a:t>E</a:t>
            </a:r>
            <a:r>
              <a:rPr lang="en-US" baseline="-25000" dirty="0" smtClean="0"/>
              <a:t>1</a:t>
            </a:r>
            <a:r>
              <a:rPr lang="en-US" b="1" dirty="0" smtClean="0"/>
              <a:t>  </a:t>
            </a:r>
            <a:r>
              <a:rPr lang="en-US" dirty="0" smtClean="0"/>
              <a:t>be the event that  the integer is divisible by  </a:t>
            </a:r>
            <a:r>
              <a:rPr lang="en-US"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E</a:t>
            </a:r>
            <a:r>
              <a:rPr lang="en-US" baseline="-25000" dirty="0" smtClean="0"/>
              <a:t>2</a:t>
            </a:r>
            <a:r>
              <a:rPr lang="en-US" b="1" dirty="0" smtClean="0"/>
              <a:t> </a:t>
            </a:r>
            <a:r>
              <a:rPr lang="en-US" dirty="0" smtClean="0"/>
              <a:t> </a:t>
            </a:r>
            <a:r>
              <a:rPr lang="en-US" dirty="0" smtClean="0"/>
              <a:t>be the event that it is divisible </a:t>
            </a:r>
            <a:r>
              <a:rPr lang="en-US" dirty="0" smtClean="0"/>
              <a:t>by </a:t>
            </a:r>
            <a:r>
              <a:rPr lang="en-US" dirty="0" smtClean="0">
                <a:latin typeface="Cambria Math" pitchFamily="18" charset="0"/>
                <a:ea typeface="Cambria Math" pitchFamily="18" charset="0"/>
              </a:rPr>
              <a:t>5</a:t>
            </a:r>
            <a:r>
              <a:rPr lang="en-US" dirty="0" smtClean="0"/>
              <a:t> </a:t>
            </a:r>
          </a:p>
          <a:p>
            <a:pPr marL="0" indent="0">
              <a:buNone/>
            </a:pPr>
            <a:r>
              <a:rPr lang="en-US" dirty="0" smtClean="0"/>
              <a:t>Then </a:t>
            </a:r>
            <a:r>
              <a:rPr lang="en-US" dirty="0" smtClean="0"/>
              <a:t>the event that the integer is divisible by </a:t>
            </a:r>
            <a:r>
              <a:rPr lang="en-US" dirty="0" smtClean="0">
                <a:latin typeface="Cambria Math" pitchFamily="18" charset="0"/>
                <a:ea typeface="Cambria Math" pitchFamily="18" charset="0"/>
              </a:rPr>
              <a:t>2 </a:t>
            </a:r>
            <a:r>
              <a:rPr lang="en-US" dirty="0" smtClean="0"/>
              <a:t>or </a:t>
            </a:r>
            <a:r>
              <a:rPr lang="en-US" dirty="0" smtClean="0">
                <a:latin typeface="Cambria Math" pitchFamily="18" charset="0"/>
                <a:ea typeface="Cambria Math" pitchFamily="18" charset="0"/>
              </a:rPr>
              <a:t>5 is </a:t>
            </a:r>
            <a:r>
              <a:rPr lang="en-US" i="1" dirty="0" smtClean="0"/>
              <a:t>E</a:t>
            </a:r>
            <a:r>
              <a:rPr lang="en-US" baseline="-25000" dirty="0" smtClean="0"/>
              <a:t>1 </a:t>
            </a:r>
            <a:r>
              <a:rPr lang="en-US" dirty="0" smtClean="0">
                <a:latin typeface="Cambria Math"/>
                <a:ea typeface="Cambria Math"/>
              </a:rPr>
              <a:t>∪ </a:t>
            </a:r>
            <a:r>
              <a:rPr lang="en-US" i="1" dirty="0" smtClean="0"/>
              <a:t>E</a:t>
            </a:r>
            <a:r>
              <a:rPr lang="en-US" baseline="-25000" dirty="0" smtClean="0"/>
              <a:t>2 </a:t>
            </a:r>
            <a:r>
              <a:rPr lang="en-US" dirty="0" smtClean="0"/>
              <a:t>and </a:t>
            </a:r>
            <a:r>
              <a:rPr lang="en-US" i="1" dirty="0" smtClean="0"/>
              <a:t>E</a:t>
            </a:r>
            <a:r>
              <a:rPr lang="en-US" baseline="-25000" dirty="0" smtClean="0"/>
              <a:t>1 </a:t>
            </a:r>
            <a:r>
              <a:rPr lang="en-US" dirty="0" smtClean="0">
                <a:latin typeface="Cambria Math"/>
                <a:ea typeface="Cambria Math"/>
              </a:rPr>
              <a:t>∩ </a:t>
            </a:r>
            <a:r>
              <a:rPr lang="en-US" i="1" dirty="0" smtClean="0"/>
              <a:t>E</a:t>
            </a:r>
            <a:r>
              <a:rPr lang="en-US" baseline="-25000" dirty="0" smtClean="0"/>
              <a:t>2</a:t>
            </a:r>
            <a:r>
              <a:rPr lang="en-US" dirty="0" smtClean="0"/>
              <a:t>  is the  event that it is divisible by </a:t>
            </a:r>
            <a:r>
              <a:rPr lang="en-US" dirty="0" smtClean="0">
                <a:latin typeface="Cambria Math" pitchFamily="18" charset="0"/>
                <a:ea typeface="Cambria Math" pitchFamily="18" charset="0"/>
              </a:rPr>
              <a:t>2 </a:t>
            </a:r>
            <a:r>
              <a:rPr lang="en-US" dirty="0" smtClean="0"/>
              <a:t>and </a:t>
            </a:r>
            <a:r>
              <a:rPr lang="en-US" dirty="0" smtClean="0">
                <a:latin typeface="Cambria Math" pitchFamily="18" charset="0"/>
                <a:ea typeface="Cambria Math" pitchFamily="18" charset="0"/>
              </a:rPr>
              <a:t>5.</a:t>
            </a:r>
            <a:r>
              <a:rPr lang="en-US" dirty="0" smtClean="0"/>
              <a:t> </a:t>
            </a:r>
          </a:p>
          <a:p>
            <a:pPr>
              <a:buNone/>
            </a:pPr>
            <a:r>
              <a:rPr lang="en-US" dirty="0" smtClean="0"/>
              <a:t>   It follows that: </a:t>
            </a:r>
          </a:p>
          <a:p>
            <a:pPr>
              <a:buNone/>
            </a:pPr>
            <a:r>
              <a:rPr lang="en-US" dirty="0" smtClean="0"/>
              <a:t>            </a:t>
            </a:r>
            <a:r>
              <a:rPr lang="en-US" i="1" dirty="0" smtClean="0"/>
              <a:t>p</a:t>
            </a:r>
            <a:r>
              <a:rPr lang="en-US" dirty="0" smtClean="0"/>
              <a:t>(</a:t>
            </a:r>
            <a:r>
              <a:rPr lang="en-US" i="1" dirty="0" smtClean="0"/>
              <a:t>E</a:t>
            </a:r>
            <a:r>
              <a:rPr lang="en-US" baseline="-25000" dirty="0" smtClean="0"/>
              <a:t>1 </a:t>
            </a:r>
            <a:r>
              <a:rPr lang="en-US" dirty="0" smtClean="0">
                <a:latin typeface="Cambria Math"/>
                <a:ea typeface="Cambria Math"/>
              </a:rPr>
              <a:t>∪ </a:t>
            </a:r>
            <a:r>
              <a:rPr lang="en-US" i="1" dirty="0" smtClean="0"/>
              <a:t>E</a:t>
            </a:r>
            <a:r>
              <a:rPr lang="en-US" baseline="-25000" dirty="0" smtClean="0"/>
              <a:t>2</a:t>
            </a:r>
            <a:r>
              <a:rPr lang="en-US" dirty="0" smtClean="0"/>
              <a:t>) = </a:t>
            </a:r>
            <a:r>
              <a:rPr lang="en-US" i="1" dirty="0" smtClean="0"/>
              <a:t>p</a:t>
            </a:r>
            <a:r>
              <a:rPr lang="en-US" dirty="0" smtClean="0"/>
              <a:t>(</a:t>
            </a:r>
            <a:r>
              <a:rPr lang="en-US" i="1" dirty="0" smtClean="0"/>
              <a:t>E</a:t>
            </a:r>
            <a:r>
              <a:rPr lang="en-US" baseline="-25000" dirty="0" smtClean="0"/>
              <a:t>1</a:t>
            </a:r>
            <a:r>
              <a:rPr lang="en-US" dirty="0" smtClean="0"/>
              <a:t>) + </a:t>
            </a:r>
            <a:r>
              <a:rPr lang="en-US" i="1" dirty="0" smtClean="0"/>
              <a:t>p</a:t>
            </a:r>
            <a:r>
              <a:rPr lang="en-US" dirty="0" smtClean="0"/>
              <a:t>(</a:t>
            </a:r>
            <a:r>
              <a:rPr lang="en-US" i="1" dirty="0" smtClean="0"/>
              <a:t>E</a:t>
            </a:r>
            <a:r>
              <a:rPr lang="en-US" baseline="-25000" dirty="0" smtClean="0"/>
              <a:t>2</a:t>
            </a:r>
            <a:r>
              <a:rPr lang="en-US" dirty="0" smtClean="0"/>
              <a:t>) – </a:t>
            </a:r>
            <a:r>
              <a:rPr lang="en-US" i="1" dirty="0" smtClean="0"/>
              <a:t>p</a:t>
            </a:r>
            <a:r>
              <a:rPr lang="en-US" dirty="0" smtClean="0"/>
              <a:t>(</a:t>
            </a:r>
            <a:r>
              <a:rPr lang="en-US" i="1" dirty="0" smtClean="0"/>
              <a:t>E</a:t>
            </a:r>
            <a:r>
              <a:rPr lang="en-US" baseline="-25000" dirty="0" smtClean="0"/>
              <a:t>1 </a:t>
            </a:r>
            <a:r>
              <a:rPr lang="en-US" dirty="0" smtClean="0">
                <a:latin typeface="Cambria Math"/>
                <a:ea typeface="Cambria Math"/>
              </a:rPr>
              <a:t>∩ </a:t>
            </a:r>
            <a:r>
              <a:rPr lang="en-US" i="1" dirty="0" smtClean="0"/>
              <a:t>E</a:t>
            </a:r>
            <a:r>
              <a:rPr lang="en-US" baseline="-25000" dirty="0" smtClean="0"/>
              <a:t>2</a:t>
            </a:r>
            <a:r>
              <a:rPr lang="en-US" dirty="0" smtClean="0"/>
              <a:t>)</a:t>
            </a:r>
          </a:p>
          <a:p>
            <a:pPr>
              <a:buNone/>
            </a:pPr>
            <a:r>
              <a:rPr lang="en-US" dirty="0" smtClean="0"/>
              <a:t>                             = </a:t>
            </a:r>
            <a:r>
              <a:rPr lang="en-US" dirty="0" smtClean="0">
                <a:latin typeface="Cambria Math" pitchFamily="18" charset="0"/>
                <a:ea typeface="Cambria Math" pitchFamily="18" charset="0"/>
              </a:rPr>
              <a:t>50/100</a:t>
            </a:r>
            <a:r>
              <a:rPr lang="en-US" dirty="0" smtClean="0"/>
              <a:t> + </a:t>
            </a:r>
            <a:r>
              <a:rPr lang="en-US" dirty="0" smtClean="0">
                <a:latin typeface="Cambria Math" pitchFamily="18" charset="0"/>
                <a:ea typeface="Cambria Math" pitchFamily="18" charset="0"/>
              </a:rPr>
              <a:t>20/100 </a:t>
            </a:r>
            <a:r>
              <a:rPr lang="en-US" dirty="0" smtClean="0"/>
              <a:t>− </a:t>
            </a:r>
            <a:r>
              <a:rPr lang="en-US" dirty="0" smtClean="0">
                <a:latin typeface="Cambria Math" pitchFamily="18" charset="0"/>
                <a:ea typeface="Cambria Math" pitchFamily="18" charset="0"/>
              </a:rPr>
              <a:t>10/100 = 3/5.</a:t>
            </a:r>
          </a:p>
          <a:p>
            <a:pPr>
              <a:buNone/>
            </a:pPr>
            <a:endParaRPr lang="en-US" dirty="0"/>
          </a:p>
        </p:txBody>
      </p:sp>
      <p:sp>
        <p:nvSpPr>
          <p:cNvPr id="4" name="Title 1"/>
          <p:cNvSpPr>
            <a:spLocks noGrp="1"/>
          </p:cNvSpPr>
          <p:nvPr>
            <p:ph type="title"/>
          </p:nvPr>
        </p:nvSpPr>
        <p:spPr/>
        <p:txBody>
          <a:bodyPr>
            <a:normAutofit fontScale="90000"/>
          </a:bodyPr>
          <a:lstStyle/>
          <a:p>
            <a:r>
              <a:rPr lang="en-US" dirty="0" smtClean="0"/>
              <a:t>The Probability of Complements and Unions of Events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Monty Hall Puzzle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You are asked to select one of the three doors to open.  There is a large prize behind one of the doors and if you select that door, you win the prize. After you select a door, the game show host opens one of the other doors (which he knows is not the winning door). The prize is not behind the door and he gives you the opportunity to switch your selection. Should you switch? </a:t>
            </a:r>
          </a:p>
          <a:p>
            <a:pPr>
              <a:buNone/>
            </a:pPr>
            <a:endParaRPr lang="en-US" dirty="0" smtClean="0"/>
          </a:p>
          <a:p>
            <a:pPr>
              <a:buNone/>
            </a:pPr>
            <a:endParaRPr lang="en-US" dirty="0" smtClean="0"/>
          </a:p>
          <a:p>
            <a:pPr>
              <a:buNone/>
            </a:pPr>
            <a:r>
              <a:rPr lang="en-US" b="1" dirty="0" smtClean="0"/>
              <a:t>    Solution</a:t>
            </a:r>
            <a:r>
              <a:rPr lang="en-US" dirty="0" smtClean="0"/>
              <a:t>: You should switch. The probability that your initial pick is correct is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a:t>
            </a:r>
            <a:r>
              <a:rPr lang="en-US" dirty="0" smtClean="0"/>
              <a:t>. This is the same whether or not you switch doors. But since the game show host always opens a door that does not have the prize, if you switch the probability of winning will be </a:t>
            </a:r>
            <a:r>
              <a:rPr lang="en-US" dirty="0" smtClean="0">
                <a:latin typeface="Cambria Math" pitchFamily="18" charset="0"/>
                <a:ea typeface="Cambria Math" pitchFamily="18" charset="0"/>
              </a:rPr>
              <a:t>2/3</a:t>
            </a:r>
            <a:r>
              <a:rPr lang="en-US" dirty="0" smtClean="0"/>
              <a:t>, because you win if your initial pick was not the correct door and the probability your initial pick was wrong is </a:t>
            </a:r>
            <a:r>
              <a:rPr lang="en-US" dirty="0" smtClean="0">
                <a:latin typeface="Cambria Math" pitchFamily="18" charset="0"/>
                <a:ea typeface="Cambria Math" pitchFamily="18" charset="0"/>
              </a:rPr>
              <a:t>2/3</a:t>
            </a:r>
            <a:r>
              <a:rPr lang="en-US" dirty="0" smtClean="0"/>
              <a:t>.</a:t>
            </a:r>
            <a:endParaRPr lang="en-US" dirty="0"/>
          </a:p>
        </p:txBody>
      </p:sp>
      <p:grpSp>
        <p:nvGrpSpPr>
          <p:cNvPr id="38" name="Group 37"/>
          <p:cNvGrpSpPr/>
          <p:nvPr/>
        </p:nvGrpSpPr>
        <p:grpSpPr>
          <a:xfrm>
            <a:off x="5715000" y="228600"/>
            <a:ext cx="2667000" cy="990600"/>
            <a:chOff x="5715000" y="228600"/>
            <a:chExt cx="2667000" cy="990600"/>
          </a:xfrm>
        </p:grpSpPr>
        <p:sp>
          <p:nvSpPr>
            <p:cNvPr id="4" name="Rectangle 3"/>
            <p:cNvSpPr/>
            <p:nvPr/>
          </p:nvSpPr>
          <p:spPr>
            <a:xfrm>
              <a:off x="60960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438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90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532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010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715000" y="1219200"/>
              <a:ext cx="381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3200" y="1219200"/>
              <a:ext cx="2286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9000" y="1219200"/>
              <a:ext cx="3048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1219200"/>
              <a:ext cx="381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19800" y="228600"/>
              <a:ext cx="0" cy="9144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800" y="228600"/>
              <a:ext cx="20574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772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294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152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56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676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9800" y="1143000"/>
              <a:ext cx="0" cy="76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172200" y="533400"/>
            <a:ext cx="228600" cy="523220"/>
          </a:xfrm>
          <a:prstGeom prst="rect">
            <a:avLst/>
          </a:prstGeom>
          <a:noFill/>
        </p:spPr>
        <p:txBody>
          <a:bodyPr wrap="square" rtlCol="0">
            <a:spAutoFit/>
          </a:bodyPr>
          <a:lstStyle/>
          <a:p>
            <a:r>
              <a:rPr lang="en-US" sz="2800" b="1" dirty="0" smtClean="0">
                <a:latin typeface="Cambria Math" pitchFamily="18" charset="0"/>
                <a:ea typeface="Cambria Math" pitchFamily="18" charset="0"/>
              </a:rPr>
              <a:t>1</a:t>
            </a:r>
            <a:endParaRPr lang="en-US" sz="2800" b="1" dirty="0">
              <a:latin typeface="Cambria Math" pitchFamily="18" charset="0"/>
              <a:ea typeface="Cambria Math" pitchFamily="18" charset="0"/>
            </a:endParaRPr>
          </a:p>
        </p:txBody>
      </p:sp>
      <p:sp>
        <p:nvSpPr>
          <p:cNvPr id="25" name="TextBox 24"/>
          <p:cNvSpPr txBox="1"/>
          <p:nvPr/>
        </p:nvSpPr>
        <p:spPr>
          <a:xfrm>
            <a:off x="7620000" y="533400"/>
            <a:ext cx="228600" cy="523220"/>
          </a:xfrm>
          <a:prstGeom prst="rect">
            <a:avLst/>
          </a:prstGeom>
          <a:noFill/>
        </p:spPr>
        <p:txBody>
          <a:bodyPr wrap="square" rtlCol="0">
            <a:spAutoFit/>
          </a:bodyPr>
          <a:lstStyle/>
          <a:p>
            <a:r>
              <a:rPr lang="en-US" sz="2800" b="1" dirty="0" smtClean="0">
                <a:latin typeface="Cambria Math" pitchFamily="18" charset="0"/>
                <a:ea typeface="Cambria Math" pitchFamily="18" charset="0"/>
              </a:rPr>
              <a:t>3</a:t>
            </a:r>
            <a:endParaRPr lang="en-US" sz="2800" b="1" dirty="0">
              <a:latin typeface="Cambria Math" pitchFamily="18" charset="0"/>
              <a:ea typeface="Cambria Math" pitchFamily="18" charset="0"/>
            </a:endParaRPr>
          </a:p>
        </p:txBody>
      </p:sp>
      <p:sp>
        <p:nvSpPr>
          <p:cNvPr id="27" name="TextBox 26"/>
          <p:cNvSpPr txBox="1"/>
          <p:nvPr/>
        </p:nvSpPr>
        <p:spPr>
          <a:xfrm>
            <a:off x="6858000" y="533400"/>
            <a:ext cx="228600" cy="523220"/>
          </a:xfrm>
          <a:prstGeom prst="rect">
            <a:avLst/>
          </a:prstGeom>
          <a:noFill/>
        </p:spPr>
        <p:txBody>
          <a:bodyPr wrap="square" rtlCol="0">
            <a:spAutoFit/>
          </a:bodyPr>
          <a:lstStyle/>
          <a:p>
            <a:r>
              <a:rPr lang="en-US" sz="2800" b="1" dirty="0" smtClean="0">
                <a:latin typeface="Cambria Math" pitchFamily="18" charset="0"/>
                <a:ea typeface="Cambria Math" pitchFamily="18" charset="0"/>
              </a:rPr>
              <a:t>2</a:t>
            </a:r>
            <a:endParaRPr lang="en-US" sz="2800" b="1" dirty="0">
              <a:latin typeface="Cambria Math" pitchFamily="18" charset="0"/>
              <a:ea typeface="Cambria Math" pitchFamily="18" charset="0"/>
            </a:endParaRPr>
          </a:p>
        </p:txBody>
      </p:sp>
      <p:sp>
        <p:nvSpPr>
          <p:cNvPr id="29" name="TextBox 28"/>
          <p:cNvSpPr txBox="1"/>
          <p:nvPr/>
        </p:nvSpPr>
        <p:spPr>
          <a:xfrm>
            <a:off x="1371600" y="3657600"/>
            <a:ext cx="6477000" cy="584775"/>
          </a:xfrm>
          <a:prstGeom prst="rect">
            <a:avLst/>
          </a:prstGeom>
          <a:noFill/>
        </p:spPr>
        <p:txBody>
          <a:bodyPr wrap="square" rtlCol="0">
            <a:spAutoFit/>
          </a:bodyPr>
          <a:lstStyle/>
          <a:p>
            <a:r>
              <a:rPr lang="en-US" dirty="0" smtClean="0"/>
              <a:t>(</a:t>
            </a:r>
            <a:r>
              <a:rPr lang="en-US" sz="1400" i="1" dirty="0" smtClean="0"/>
              <a:t>This is a notoriously confusing problem that has been the subject of much discussion . Do a web search to see why!)</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Probability Theory</a:t>
            </a:r>
            <a:endParaRPr lang="en-US" dirty="0"/>
          </a:p>
        </p:txBody>
      </p:sp>
      <p:sp>
        <p:nvSpPr>
          <p:cNvPr id="3" name="Subtitle 2"/>
          <p:cNvSpPr>
            <a:spLocks noGrp="1"/>
          </p:cNvSpPr>
          <p:nvPr>
            <p:ph type="subTitle" idx="1"/>
          </p:nvPr>
        </p:nvSpPr>
        <p:spPr/>
        <p:txBody>
          <a:bodyPr/>
          <a:lstStyle/>
          <a:p>
            <a:r>
              <a:rPr lang="en-US" dirty="0" smtClean="0"/>
              <a:t>Section 7.2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Assigning Probabilities</a:t>
            </a:r>
          </a:p>
          <a:p>
            <a:r>
              <a:rPr lang="en-US" dirty="0" smtClean="0"/>
              <a:t>Probabilities of Complements and Unions of Events</a:t>
            </a:r>
          </a:p>
          <a:p>
            <a:r>
              <a:rPr lang="en-US" dirty="0" smtClean="0"/>
              <a:t>Conditional Probability </a:t>
            </a:r>
          </a:p>
          <a:p>
            <a:r>
              <a:rPr lang="en-US" dirty="0" smtClean="0"/>
              <a:t>Independence</a:t>
            </a:r>
          </a:p>
          <a:p>
            <a:r>
              <a:rPr lang="en-US" dirty="0" smtClean="0"/>
              <a:t>Bernoulli Trials and the Binomial Distribution</a:t>
            </a:r>
          </a:p>
          <a:p>
            <a:r>
              <a:rPr lang="en-US" dirty="0" smtClean="0"/>
              <a:t>Random </a:t>
            </a:r>
            <a:r>
              <a:rPr lang="en-US" dirty="0" smtClean="0"/>
              <a:t>Variables</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Probabilities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Laplace’s definition from the previous section, assumes that all outcomes are equally likely. Now we introduce a more general definition of probabilities that avoids this restriction.</a:t>
            </a:r>
          </a:p>
          <a:p>
            <a:r>
              <a:rPr lang="en-US" dirty="0" smtClean="0"/>
              <a:t>Let </a:t>
            </a:r>
            <a:r>
              <a:rPr lang="en-US" i="1" dirty="0" smtClean="0"/>
              <a:t>S</a:t>
            </a:r>
            <a:r>
              <a:rPr lang="en-US" dirty="0" smtClean="0"/>
              <a:t> be a sample space of an experiment with a finite number of outcomes. We assign a probability </a:t>
            </a:r>
            <a:r>
              <a:rPr lang="en-US" i="1" dirty="0" smtClean="0"/>
              <a:t>p</a:t>
            </a:r>
            <a:r>
              <a:rPr lang="en-US" dirty="0" smtClean="0"/>
              <a:t>(</a:t>
            </a:r>
            <a:r>
              <a:rPr lang="en-US" i="1" dirty="0" smtClean="0"/>
              <a:t>s</a:t>
            </a:r>
            <a:r>
              <a:rPr lang="en-US" dirty="0" smtClean="0"/>
              <a:t>) to each outcome </a:t>
            </a:r>
            <a:r>
              <a:rPr lang="en-US" i="1" dirty="0" smtClean="0"/>
              <a:t>s</a:t>
            </a:r>
            <a:r>
              <a:rPr lang="en-US" dirty="0" smtClean="0"/>
              <a:t>, so that:</a:t>
            </a:r>
          </a:p>
          <a:p>
            <a:pPr marL="1062990" lvl="3" indent="-514350">
              <a:buSzPct val="95000"/>
              <a:buNone/>
            </a:pPr>
            <a:r>
              <a:rPr lang="en-US" i="1" dirty="0" err="1" smtClean="0">
                <a:solidFill>
                  <a:schemeClr val="accent3"/>
                </a:solidFill>
                <a:ea typeface="Cambria Math" pitchFamily="18" charset="0"/>
              </a:rPr>
              <a:t>i</a:t>
            </a:r>
            <a:r>
              <a:rPr lang="en-US" i="1" dirty="0" smtClean="0">
                <a:solidFill>
                  <a:schemeClr val="accent3"/>
                </a:solidFill>
                <a:ea typeface="Cambria Math" pitchFamily="18" charset="0"/>
              </a:rPr>
              <a:t>.</a:t>
            </a:r>
            <a:r>
              <a:rPr lang="en-US" dirty="0" smtClean="0">
                <a:ea typeface="Cambria Math" pitchFamily="18" charset="0"/>
              </a:rPr>
              <a:t>         </a:t>
            </a:r>
            <a:r>
              <a:rPr lang="en-US" dirty="0" smtClean="0">
                <a:latin typeface="Cambria Math" pitchFamily="18" charset="0"/>
                <a:ea typeface="Cambria Math" pitchFamily="18" charset="0"/>
              </a:rPr>
              <a:t>0</a:t>
            </a:r>
            <a:r>
              <a:rPr lang="en-US" dirty="0" smtClean="0"/>
              <a:t> ≤ </a:t>
            </a:r>
            <a:r>
              <a:rPr lang="en-US" i="1" dirty="0" smtClean="0"/>
              <a:t>p</a:t>
            </a:r>
            <a:r>
              <a:rPr lang="en-US" dirty="0" smtClean="0"/>
              <a:t>(</a:t>
            </a:r>
            <a:r>
              <a:rPr lang="en-US" i="1" dirty="0" smtClean="0"/>
              <a:t>s</a:t>
            </a:r>
            <a:r>
              <a:rPr lang="en-US" dirty="0" smtClean="0"/>
              <a:t>) ≤ </a:t>
            </a:r>
            <a:r>
              <a:rPr lang="en-US" dirty="0" smtClean="0">
                <a:latin typeface="Cambria Math" pitchFamily="18" charset="0"/>
                <a:ea typeface="Cambria Math" pitchFamily="18" charset="0"/>
              </a:rPr>
              <a:t>1 </a:t>
            </a:r>
            <a:r>
              <a:rPr lang="en-US" dirty="0" smtClean="0"/>
              <a:t>for each </a:t>
            </a:r>
            <a:r>
              <a:rPr lang="en-US" i="1" dirty="0" smtClean="0"/>
              <a:t>s</a:t>
            </a:r>
            <a:r>
              <a:rPr lang="en-US" dirty="0" smtClean="0"/>
              <a:t> </a:t>
            </a:r>
            <a:r>
              <a:rPr lang="en-US" dirty="0" smtClean="0">
                <a:latin typeface="Symbol" pitchFamily="18" charset="2"/>
              </a:rPr>
              <a:t>Î </a:t>
            </a:r>
            <a:r>
              <a:rPr lang="en-US" i="1" dirty="0" smtClean="0"/>
              <a:t>S</a:t>
            </a:r>
          </a:p>
          <a:p>
            <a:pPr marL="1062990" lvl="3" indent="-514350">
              <a:buSzPct val="95000"/>
              <a:buNone/>
            </a:pPr>
            <a:endParaRPr lang="en-US" i="1" dirty="0" smtClean="0"/>
          </a:p>
          <a:p>
            <a:pPr marL="1062990" lvl="3" indent="-514350">
              <a:buSzPct val="95000"/>
              <a:buNone/>
            </a:pPr>
            <a:r>
              <a:rPr lang="en-US" i="1" dirty="0" smtClean="0">
                <a:solidFill>
                  <a:schemeClr val="accent3"/>
                </a:solidFill>
              </a:rPr>
              <a:t>ii.   </a:t>
            </a:r>
          </a:p>
          <a:p>
            <a:pPr marL="548640" lvl="2" indent="-274320">
              <a:buClr>
                <a:schemeClr val="accent3"/>
              </a:buClr>
              <a:buSzPct val="95000"/>
              <a:buNone/>
            </a:pPr>
            <a:endParaRPr lang="en-US" dirty="0" smtClean="0"/>
          </a:p>
          <a:p>
            <a:r>
              <a:rPr lang="en-US" dirty="0" smtClean="0"/>
              <a:t>The function </a:t>
            </a:r>
            <a:r>
              <a:rPr lang="en-US" i="1" dirty="0" smtClean="0"/>
              <a:t>p</a:t>
            </a:r>
            <a:r>
              <a:rPr lang="en-US" dirty="0" smtClean="0"/>
              <a:t> from the set of all outcomes of the sample space </a:t>
            </a:r>
            <a:r>
              <a:rPr lang="en-US" i="1" dirty="0" smtClean="0"/>
              <a:t>S</a:t>
            </a:r>
            <a:r>
              <a:rPr lang="en-US" dirty="0" smtClean="0"/>
              <a:t> is called a </a:t>
            </a:r>
            <a:r>
              <a:rPr lang="en-US" i="1" dirty="0" smtClean="0"/>
              <a:t>probability distribution</a:t>
            </a:r>
            <a:r>
              <a:rPr lang="en-US" dirty="0" smtClean="0"/>
              <a:t>.</a:t>
            </a:r>
          </a:p>
          <a:p>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752600" y="4648200"/>
            <a:ext cx="1283970" cy="55816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Probabilities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What probabilities should we assign to the outcomes </a:t>
            </a:r>
            <a:r>
              <a:rPr lang="en-US" i="1" dirty="0" smtClean="0"/>
              <a:t>H</a:t>
            </a:r>
            <a:r>
              <a:rPr lang="en-US" dirty="0" smtClean="0"/>
              <a:t>(heads) and </a:t>
            </a:r>
            <a:r>
              <a:rPr lang="en-US" i="1" dirty="0" smtClean="0"/>
              <a:t>T</a:t>
            </a:r>
            <a:r>
              <a:rPr lang="en-US" dirty="0" smtClean="0"/>
              <a:t> (tails) when a fair coin is flipped? What probabilities should be assigned to these outcomes when the coin is biased so that heads comes up twice as often as tails?</a:t>
            </a:r>
          </a:p>
          <a:p>
            <a:pPr>
              <a:buNone/>
            </a:pPr>
            <a:r>
              <a:rPr lang="en-US" b="1" dirty="0" smtClean="0"/>
              <a:t>    Solution</a:t>
            </a:r>
            <a:r>
              <a:rPr lang="en-US" dirty="0" smtClean="0"/>
              <a:t>:    For a fair coin, we have</a:t>
            </a:r>
            <a:r>
              <a:rPr lang="en-US" i="1" dirty="0" smtClean="0"/>
              <a:t> p</a:t>
            </a:r>
            <a:r>
              <a:rPr lang="en-US" dirty="0" smtClean="0"/>
              <a:t>(</a:t>
            </a:r>
            <a:r>
              <a:rPr lang="en-US" i="1" dirty="0" smtClean="0"/>
              <a:t>H</a:t>
            </a:r>
            <a:r>
              <a:rPr lang="en-US" dirty="0" smtClean="0"/>
              <a:t>) = </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½.</a:t>
            </a:r>
            <a:endParaRPr lang="en-US" dirty="0" smtClean="0"/>
          </a:p>
          <a:p>
            <a:pPr>
              <a:buNone/>
            </a:pPr>
            <a:r>
              <a:rPr lang="en-US" dirty="0" smtClean="0"/>
              <a:t>    For a biased coin, we have </a:t>
            </a:r>
            <a:r>
              <a:rPr lang="en-US" i="1" dirty="0" smtClean="0"/>
              <a:t>p</a:t>
            </a:r>
            <a:r>
              <a:rPr lang="en-US" dirty="0" smtClean="0"/>
              <a:t>(</a:t>
            </a:r>
            <a:r>
              <a:rPr lang="en-US" i="1" dirty="0" smtClean="0"/>
              <a:t>H</a:t>
            </a:r>
            <a:r>
              <a:rPr lang="en-US" dirty="0" smtClean="0"/>
              <a:t>) = </a:t>
            </a:r>
            <a:r>
              <a:rPr lang="en-US" dirty="0" smtClean="0">
                <a:latin typeface="Cambria Math" pitchFamily="18" charset="0"/>
                <a:ea typeface="Cambria Math" pitchFamily="18" charset="0"/>
              </a:rPr>
              <a:t>2</a:t>
            </a:r>
            <a:r>
              <a:rPr lang="en-US" i="1" dirty="0" smtClean="0"/>
              <a:t>p</a:t>
            </a:r>
            <a:r>
              <a:rPr lang="en-US" dirty="0" smtClean="0"/>
              <a:t>(</a:t>
            </a:r>
            <a:r>
              <a:rPr lang="en-US" i="1" dirty="0" smtClean="0"/>
              <a:t>T</a:t>
            </a:r>
            <a:r>
              <a:rPr lang="en-US" dirty="0" smtClean="0"/>
              <a:t>).</a:t>
            </a:r>
          </a:p>
          <a:p>
            <a:pPr>
              <a:buNone/>
            </a:pPr>
            <a:r>
              <a:rPr lang="en-US" dirty="0" smtClean="0"/>
              <a:t>    Because </a:t>
            </a:r>
            <a:r>
              <a:rPr lang="en-US" i="1" dirty="0" smtClean="0"/>
              <a:t>p</a:t>
            </a:r>
            <a:r>
              <a:rPr lang="en-US" dirty="0" smtClean="0"/>
              <a:t>(</a:t>
            </a:r>
            <a:r>
              <a:rPr lang="en-US" i="1" dirty="0" smtClean="0"/>
              <a:t>H</a:t>
            </a:r>
            <a:r>
              <a:rPr lang="en-US" dirty="0" smtClean="0"/>
              <a:t>) + </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1</a:t>
            </a:r>
            <a:r>
              <a:rPr lang="en-US" dirty="0" smtClean="0"/>
              <a:t>, it follows that</a:t>
            </a:r>
          </a:p>
          <a:p>
            <a:pPr>
              <a:buNone/>
            </a:pPr>
            <a:r>
              <a:rPr lang="en-US" dirty="0" smtClean="0"/>
              <a:t>               </a:t>
            </a:r>
            <a:r>
              <a:rPr lang="en-US" dirty="0" smtClean="0">
                <a:latin typeface="Cambria Math" pitchFamily="18" charset="0"/>
                <a:ea typeface="Cambria Math" pitchFamily="18" charset="0"/>
              </a:rPr>
              <a:t>2</a:t>
            </a:r>
            <a:r>
              <a:rPr lang="en-US" i="1" dirty="0" smtClean="0"/>
              <a:t>p</a:t>
            </a:r>
            <a:r>
              <a:rPr lang="en-US" dirty="0" smtClean="0"/>
              <a:t>(</a:t>
            </a:r>
            <a:r>
              <a:rPr lang="en-US" i="1" dirty="0" smtClean="0"/>
              <a:t>T</a:t>
            </a:r>
            <a:r>
              <a:rPr lang="en-US" dirty="0" smtClean="0"/>
              <a:t>) + </a:t>
            </a:r>
            <a:r>
              <a:rPr lang="en-US" i="1" dirty="0" smtClean="0"/>
              <a:t>p</a:t>
            </a:r>
            <a:r>
              <a:rPr lang="en-US" dirty="0" smtClean="0"/>
              <a:t>(</a:t>
            </a:r>
            <a:r>
              <a:rPr lang="en-US" i="1" dirty="0" smtClean="0"/>
              <a:t>T</a:t>
            </a:r>
            <a:r>
              <a:rPr lang="en-US" dirty="0" smtClean="0"/>
              <a:t>) =</a:t>
            </a:r>
            <a:r>
              <a:rPr lang="en-US" dirty="0" smtClean="0">
                <a:latin typeface="Cambria Math" pitchFamily="18" charset="0"/>
                <a:ea typeface="Cambria Math" pitchFamily="18" charset="0"/>
              </a:rPr>
              <a:t> 3</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1/3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t>p</a:t>
            </a:r>
            <a:r>
              <a:rPr lang="en-US" dirty="0" smtClean="0"/>
              <a:t>(</a:t>
            </a:r>
            <a:r>
              <a:rPr lang="en-US" i="1" dirty="0" smtClean="0"/>
              <a:t>H</a:t>
            </a:r>
            <a:r>
              <a:rPr lang="en-US" dirty="0" smtClean="0"/>
              <a:t>) = </a:t>
            </a:r>
            <a:r>
              <a:rPr lang="en-US" dirty="0" smtClean="0">
                <a:latin typeface="Cambria Math" pitchFamily="18" charset="0"/>
                <a:ea typeface="Cambria Math" pitchFamily="18" charset="0"/>
              </a:rPr>
              <a:t>2/3</a:t>
            </a:r>
            <a:r>
              <a:rPr lang="en-US" dirty="0" smtClean="0"/>
              <a:t>.</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Distribution</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Suppose that </a:t>
            </a:r>
            <a:r>
              <a:rPr lang="en-US" i="1" dirty="0" smtClean="0"/>
              <a:t>S</a:t>
            </a:r>
            <a:r>
              <a:rPr lang="en-US" dirty="0" smtClean="0"/>
              <a:t> is a set with </a:t>
            </a:r>
            <a:r>
              <a:rPr lang="en-US" i="1" dirty="0" smtClean="0"/>
              <a:t>n</a:t>
            </a:r>
            <a:r>
              <a:rPr lang="en-US" dirty="0" smtClean="0"/>
              <a:t> elements. The </a:t>
            </a:r>
            <a:r>
              <a:rPr lang="en-US" i="1" dirty="0" smtClean="0"/>
              <a:t>uniform distribution </a:t>
            </a:r>
            <a:r>
              <a:rPr lang="en-US" dirty="0" smtClean="0"/>
              <a:t>assigns the probability </a:t>
            </a:r>
            <a:r>
              <a:rPr lang="en-US" dirty="0" smtClean="0">
                <a:latin typeface="Cambria Math" pitchFamily="18" charset="0"/>
                <a:ea typeface="Cambria Math" pitchFamily="18" charset="0"/>
              </a:rPr>
              <a:t>1</a:t>
            </a:r>
            <a:r>
              <a:rPr lang="en-US" i="1" dirty="0" smtClean="0"/>
              <a:t>/n</a:t>
            </a:r>
            <a:r>
              <a:rPr lang="en-US" dirty="0" smtClean="0"/>
              <a:t> to each element of </a:t>
            </a:r>
            <a:r>
              <a:rPr lang="en-US" i="1" dirty="0" smtClean="0"/>
              <a:t>S</a:t>
            </a:r>
            <a:r>
              <a:rPr lang="en-US" dirty="0" smtClean="0"/>
              <a:t>. (Note that we could have used Laplace’s definition here.)</a:t>
            </a:r>
          </a:p>
          <a:p>
            <a:pPr>
              <a:buNone/>
            </a:pPr>
            <a:r>
              <a:rPr lang="en-US" b="1" dirty="0" smtClean="0"/>
              <a:t>   Example</a:t>
            </a:r>
            <a:r>
              <a:rPr lang="en-US" dirty="0" smtClean="0"/>
              <a:t>: Consider again the coin flipping example, but with a fair coin. Now </a:t>
            </a:r>
            <a:r>
              <a:rPr lang="en-US" i="1" dirty="0" smtClean="0"/>
              <a:t>p</a:t>
            </a:r>
            <a:r>
              <a:rPr lang="en-US" dirty="0" smtClean="0"/>
              <a:t>(</a:t>
            </a:r>
            <a:r>
              <a:rPr lang="en-US" i="1" dirty="0" smtClean="0"/>
              <a:t>H</a:t>
            </a:r>
            <a:r>
              <a:rPr lang="en-US" dirty="0" smtClean="0"/>
              <a:t>) = </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1/2</a:t>
            </a:r>
            <a:r>
              <a:rPr lang="en-US" dirty="0" smtClean="0"/>
              <a:t>.</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Introduction to Discrete Probability</a:t>
            </a:r>
          </a:p>
          <a:p>
            <a:r>
              <a:rPr lang="en-US" dirty="0" smtClean="0"/>
              <a:t>Probability Theory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an Event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probability of the event </a:t>
            </a:r>
            <a:r>
              <a:rPr lang="en-US" i="1" dirty="0" smtClean="0"/>
              <a:t>E</a:t>
            </a:r>
            <a:r>
              <a:rPr lang="en-US" dirty="0" smtClean="0"/>
              <a:t> is the sum of the probabilities of the outcomes in </a:t>
            </a:r>
            <a:r>
              <a:rPr lang="en-US" i="1" dirty="0" smtClean="0"/>
              <a:t>E</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Note that now no assumption is being made about the distribution.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3352800"/>
            <a:ext cx="2548890" cy="8372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that a die is biased so that </a:t>
            </a:r>
            <a:r>
              <a:rPr lang="en-US" dirty="0" smtClean="0">
                <a:latin typeface="Cambria Math" pitchFamily="18" charset="0"/>
                <a:ea typeface="Cambria Math" pitchFamily="18" charset="0"/>
              </a:rPr>
              <a:t>3 </a:t>
            </a:r>
            <a:r>
              <a:rPr lang="en-US" dirty="0" smtClean="0"/>
              <a:t>appears twice as often as each other number, but that the other five outcomes are equally likely. What is the probability that an odd number appears when we roll this die?</a:t>
            </a:r>
          </a:p>
          <a:p>
            <a:pPr>
              <a:buNone/>
            </a:pPr>
            <a:r>
              <a:rPr lang="en-US" b="1" dirty="0" smtClean="0"/>
              <a:t>   Solution</a:t>
            </a:r>
            <a:r>
              <a:rPr lang="en-US" dirty="0" smtClean="0"/>
              <a:t>: We want the probability of the event               </a:t>
            </a:r>
            <a:r>
              <a:rPr lang="en-US" i="1" dirty="0" smtClean="0"/>
              <a:t>E</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5</a:t>
            </a:r>
            <a:r>
              <a:rPr lang="en-US" dirty="0" smtClean="0"/>
              <a:t>}. We have </a:t>
            </a:r>
            <a:r>
              <a:rPr lang="en-US" i="1" dirty="0" smtClean="0"/>
              <a:t>p</a:t>
            </a:r>
            <a:r>
              <a:rPr lang="en-US" dirty="0" smtClean="0"/>
              <a:t>(</a:t>
            </a:r>
            <a:r>
              <a:rPr lang="en-US" dirty="0" smtClean="0">
                <a:latin typeface="Cambria Math" pitchFamily="18" charset="0"/>
                <a:ea typeface="Cambria Math" pitchFamily="18" charset="0"/>
              </a:rPr>
              <a:t>3</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2/7</a:t>
            </a:r>
            <a:r>
              <a:rPr lang="en-US" dirty="0" smtClean="0">
                <a:ea typeface="Cambria Math" pitchFamily="18" charset="0"/>
              </a:rPr>
              <a:t> and </a:t>
            </a:r>
            <a:endParaRPr lang="en-US" dirty="0" smtClean="0"/>
          </a:p>
          <a:p>
            <a:pPr>
              <a:buNone/>
            </a:pP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4</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5</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6</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1/7</a:t>
            </a:r>
            <a:r>
              <a:rPr lang="en-US" dirty="0" smtClean="0">
                <a:ea typeface="Cambria Math" pitchFamily="18" charset="0"/>
              </a:rPr>
              <a:t>.</a:t>
            </a:r>
          </a:p>
          <a:p>
            <a:pPr>
              <a:buNone/>
            </a:pPr>
            <a:r>
              <a:rPr lang="en-US" dirty="0" smtClean="0">
                <a:ea typeface="Cambria Math" pitchFamily="18" charset="0"/>
              </a:rPr>
              <a:t>    Hence,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E</a:t>
            </a:r>
            <a:r>
              <a:rPr lang="en-US" dirty="0" smtClean="0">
                <a:ea typeface="Cambria Math" pitchFamily="18" charset="0"/>
              </a:rPr>
              <a:t>) = </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3</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5</a:t>
            </a:r>
            <a:r>
              <a:rPr lang="en-US" dirty="0" smtClean="0">
                <a:ea typeface="Cambria Math" pitchFamily="18" charset="0"/>
              </a:rPr>
              <a:t>) =</a:t>
            </a:r>
            <a:r>
              <a:rPr lang="en-US" dirty="0" smtClean="0"/>
              <a:t> </a:t>
            </a:r>
          </a:p>
          <a:p>
            <a:pPr>
              <a:buNone/>
            </a:pPr>
            <a:r>
              <a:rPr lang="en-US" dirty="0" smtClean="0">
                <a:latin typeface="Cambria Math" pitchFamily="18" charset="0"/>
                <a:ea typeface="Cambria Math" pitchFamily="18" charset="0"/>
              </a:rPr>
              <a:t>                                     1/7 </a:t>
            </a:r>
            <a:r>
              <a:rPr lang="en-US" dirty="0" smtClean="0">
                <a:ea typeface="Cambria Math" pitchFamily="18" charset="0"/>
              </a:rPr>
              <a:t>+</a:t>
            </a:r>
            <a:r>
              <a:rPr lang="en-US" dirty="0" smtClean="0">
                <a:latin typeface="Cambria Math" pitchFamily="18" charset="0"/>
                <a:ea typeface="Cambria Math" pitchFamily="18" charset="0"/>
              </a:rPr>
              <a:t> 2/7</a:t>
            </a:r>
            <a:r>
              <a:rPr lang="en-US" dirty="0" smtClean="0">
                <a:ea typeface="Cambria Math" pitchFamily="18" charset="0"/>
              </a:rPr>
              <a:t> +</a:t>
            </a:r>
            <a:r>
              <a:rPr lang="en-US" dirty="0" smtClean="0">
                <a:latin typeface="Cambria Math" pitchFamily="18" charset="0"/>
                <a:ea typeface="Cambria Math" pitchFamily="18" charset="0"/>
              </a:rPr>
              <a:t> 1/7 = 4/7</a:t>
            </a:r>
            <a:r>
              <a:rPr lang="en-US" dirty="0" smtClean="0">
                <a:ea typeface="Cambria Math" pitchFamily="18" charset="0"/>
              </a:rPr>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Probabilities of Complements and Unions  of Events</a:t>
            </a:r>
            <a:endParaRPr lang="en-US" sz="4000" dirty="0"/>
          </a:p>
        </p:txBody>
      </p:sp>
      <p:sp>
        <p:nvSpPr>
          <p:cNvPr id="3" name="Content Placeholder 2"/>
          <p:cNvSpPr>
            <a:spLocks noGrp="1"/>
          </p:cNvSpPr>
          <p:nvPr>
            <p:ph idx="1"/>
          </p:nvPr>
        </p:nvSpPr>
        <p:spPr/>
        <p:txBody>
          <a:bodyPr/>
          <a:lstStyle/>
          <a:p>
            <a:r>
              <a:rPr lang="en-US" dirty="0" smtClean="0"/>
              <a:t>Complements:                                  still holds. Since each outcome is in either E or      , but not both,     </a:t>
            </a:r>
          </a:p>
          <a:p>
            <a:endParaRPr lang="en-US" dirty="0" smtClean="0"/>
          </a:p>
          <a:p>
            <a:endParaRPr lang="en-US" dirty="0" smtClean="0"/>
          </a:p>
          <a:p>
            <a:r>
              <a:rPr lang="en-US" dirty="0" smtClean="0"/>
              <a:t>Unions:</a:t>
            </a:r>
          </a:p>
          <a:p>
            <a:pPr>
              <a:buNone/>
            </a:pPr>
            <a:r>
              <a:rPr lang="en-US" dirty="0" smtClean="0"/>
              <a:t>      also still holds under the new definition. </a:t>
            </a: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3124200" y="1981200"/>
            <a:ext cx="2262188" cy="347663"/>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5181600" y="2438400"/>
            <a:ext cx="252413" cy="269081"/>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2057401" y="2895600"/>
            <a:ext cx="3814763" cy="697706"/>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133600" y="3886200"/>
            <a:ext cx="5755481" cy="3190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Events</a:t>
            </a:r>
            <a:endParaRPr lang="en-US" dirty="0"/>
          </a:p>
        </p:txBody>
      </p:sp>
      <p:sp>
        <p:nvSpPr>
          <p:cNvPr id="3" name="Content Placeholder 2"/>
          <p:cNvSpPr>
            <a:spLocks noGrp="1"/>
          </p:cNvSpPr>
          <p:nvPr>
            <p:ph idx="1"/>
          </p:nvPr>
        </p:nvSpPr>
        <p:spPr/>
        <p:txBody>
          <a:bodyPr/>
          <a:lstStyle/>
          <a:p>
            <a:pPr>
              <a:buNone/>
            </a:pPr>
            <a:r>
              <a:rPr lang="en-US" b="1" dirty="0" smtClean="0"/>
              <a:t>   Theorem</a:t>
            </a:r>
            <a:r>
              <a:rPr lang="en-US" dirty="0" smtClean="0"/>
              <a:t>: If </a:t>
            </a:r>
            <a:r>
              <a:rPr lang="en-US" i="1" dirty="0" smtClean="0"/>
              <a:t>E</a:t>
            </a:r>
            <a:r>
              <a:rPr lang="en-US" baseline="-25000" dirty="0" smtClean="0"/>
              <a:t>1</a:t>
            </a:r>
            <a:r>
              <a:rPr lang="en-US" dirty="0" smtClean="0"/>
              <a:t>, </a:t>
            </a:r>
            <a:r>
              <a:rPr lang="en-US" i="1" dirty="0" smtClean="0"/>
              <a:t>E</a:t>
            </a:r>
            <a:r>
              <a:rPr lang="en-US" baseline="-25000" dirty="0" smtClean="0"/>
              <a:t>2</a:t>
            </a:r>
            <a:r>
              <a:rPr lang="en-US" dirty="0" smtClean="0"/>
              <a:t>, … is a sequence of </a:t>
            </a:r>
            <a:r>
              <a:rPr lang="en-US" dirty="0" err="1" smtClean="0"/>
              <a:t>pairwise</a:t>
            </a:r>
            <a:r>
              <a:rPr lang="en-US" dirty="0" smtClean="0"/>
              <a:t> disjoint events in a sample space </a:t>
            </a:r>
            <a:r>
              <a:rPr lang="en-US" i="1" dirty="0" smtClean="0"/>
              <a:t>S</a:t>
            </a:r>
            <a:r>
              <a:rPr lang="en-US" dirty="0" smtClean="0"/>
              <a:t>, then</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3429000"/>
            <a:ext cx="3737610" cy="1140143"/>
          </a:xfrm>
          <a:prstGeom prst="rect">
            <a:avLst/>
          </a:prstGeom>
        </p:spPr>
      </p:pic>
      <p:sp>
        <p:nvSpPr>
          <p:cNvPr id="6" name="TextBox 5"/>
          <p:cNvSpPr txBox="1"/>
          <p:nvPr/>
        </p:nvSpPr>
        <p:spPr>
          <a:xfrm>
            <a:off x="1905000" y="5181600"/>
            <a:ext cx="4800600" cy="369332"/>
          </a:xfrm>
          <a:prstGeom prst="rect">
            <a:avLst/>
          </a:prstGeom>
          <a:noFill/>
        </p:spPr>
        <p:txBody>
          <a:bodyPr wrap="square" rtlCol="0">
            <a:spAutoFit/>
          </a:bodyPr>
          <a:lstStyle/>
          <a:p>
            <a:r>
              <a:rPr lang="en-US" i="1" dirty="0" smtClean="0"/>
              <a:t>see Exercises </a:t>
            </a:r>
            <a:r>
              <a:rPr lang="en-US" dirty="0" smtClean="0">
                <a:latin typeface="Cambria Math" pitchFamily="18" charset="0"/>
                <a:ea typeface="Cambria Math" pitchFamily="18" charset="0"/>
              </a:rPr>
              <a:t>36</a:t>
            </a:r>
            <a:r>
              <a:rPr lang="en-US" dirty="0" smtClean="0"/>
              <a:t> </a:t>
            </a:r>
            <a:r>
              <a:rPr lang="en-US" i="1" dirty="0" smtClean="0"/>
              <a:t>and</a:t>
            </a:r>
            <a:r>
              <a:rPr lang="en-US" dirty="0" smtClean="0"/>
              <a:t> </a:t>
            </a:r>
            <a:r>
              <a:rPr lang="en-US" dirty="0" smtClean="0">
                <a:latin typeface="Cambria Math" pitchFamily="18" charset="0"/>
                <a:ea typeface="Cambria Math" pitchFamily="18" charset="0"/>
              </a:rPr>
              <a:t>37</a:t>
            </a:r>
            <a:r>
              <a:rPr lang="en-US" dirty="0" smtClean="0"/>
              <a:t> </a:t>
            </a:r>
            <a:r>
              <a:rPr lang="en-US" i="1" dirty="0" smtClean="0"/>
              <a:t>for the proof</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t>: Let </a:t>
            </a:r>
            <a:r>
              <a:rPr lang="en-US" i="1" dirty="0" smtClean="0"/>
              <a:t>E</a:t>
            </a:r>
            <a:r>
              <a:rPr lang="en-US" dirty="0" smtClean="0"/>
              <a:t> and </a:t>
            </a:r>
            <a:r>
              <a:rPr lang="en-US" i="1" dirty="0" smtClean="0"/>
              <a:t>F</a:t>
            </a:r>
            <a:r>
              <a:rPr lang="en-US" dirty="0" smtClean="0"/>
              <a:t> be events with </a:t>
            </a:r>
            <a:r>
              <a:rPr lang="en-US" i="1" dirty="0" smtClean="0"/>
              <a:t>p(F) &gt; </a:t>
            </a:r>
            <a:r>
              <a:rPr lang="en-US" dirty="0" smtClean="0">
                <a:latin typeface="Cambria Math" pitchFamily="18" charset="0"/>
                <a:ea typeface="Cambria Math" pitchFamily="18" charset="0"/>
              </a:rPr>
              <a:t>0</a:t>
            </a:r>
            <a:r>
              <a:rPr lang="en-US" dirty="0" smtClean="0"/>
              <a:t>. The conditional probability of </a:t>
            </a:r>
            <a:r>
              <a:rPr lang="en-US" i="1" dirty="0" smtClean="0"/>
              <a:t>E</a:t>
            </a:r>
            <a:r>
              <a:rPr lang="en-US" dirty="0" smtClean="0"/>
              <a:t> given </a:t>
            </a:r>
            <a:r>
              <a:rPr lang="en-US" i="1" dirty="0" smtClean="0"/>
              <a:t>F</a:t>
            </a:r>
            <a:r>
              <a:rPr lang="en-US" dirty="0" smtClean="0"/>
              <a:t>, denoted by </a:t>
            </a:r>
            <a:r>
              <a:rPr lang="en-US" i="1" dirty="0" smtClean="0"/>
              <a:t>P</a:t>
            </a:r>
            <a:r>
              <a:rPr lang="en-US" dirty="0" smtClean="0"/>
              <a:t>(</a:t>
            </a:r>
            <a:r>
              <a:rPr lang="en-US" i="1" dirty="0" smtClean="0"/>
              <a:t>E</a:t>
            </a:r>
            <a:r>
              <a:rPr lang="en-US" dirty="0" smtClean="0"/>
              <a:t>|</a:t>
            </a:r>
            <a:r>
              <a:rPr lang="en-US" i="1" dirty="0" smtClean="0"/>
              <a:t>F</a:t>
            </a:r>
            <a:r>
              <a:rPr lang="en-US" dirty="0" smtClean="0"/>
              <a:t>), is defined as:</a:t>
            </a:r>
          </a:p>
          <a:p>
            <a:endParaRPr lang="en-US" dirty="0" smtClean="0"/>
          </a:p>
          <a:p>
            <a:endParaRPr lang="en-US" dirty="0" smtClean="0"/>
          </a:p>
          <a:p>
            <a:pPr>
              <a:buNone/>
            </a:pPr>
            <a:r>
              <a:rPr lang="en-US" dirty="0" smtClean="0"/>
              <a:t>    </a:t>
            </a:r>
            <a:r>
              <a:rPr lang="en-US" b="1" dirty="0" smtClean="0"/>
              <a:t>Example</a:t>
            </a:r>
            <a:r>
              <a:rPr lang="en-US" dirty="0" smtClean="0"/>
              <a:t>: A bit string of length four is generated at random so that each of the </a:t>
            </a:r>
            <a:r>
              <a:rPr lang="en-US" dirty="0" smtClean="0">
                <a:latin typeface="Cambria Math" pitchFamily="18" charset="0"/>
                <a:ea typeface="Cambria Math" pitchFamily="18" charset="0"/>
              </a:rPr>
              <a:t>16 </a:t>
            </a:r>
            <a:r>
              <a:rPr lang="en-US" dirty="0" smtClean="0"/>
              <a:t>bit strings of length </a:t>
            </a:r>
            <a:r>
              <a:rPr lang="en-US" dirty="0" smtClean="0">
                <a:latin typeface="Cambria Math" pitchFamily="18" charset="0"/>
                <a:ea typeface="Cambria Math" pitchFamily="18" charset="0"/>
              </a:rPr>
              <a:t>4</a:t>
            </a:r>
            <a:r>
              <a:rPr lang="en-US" dirty="0" smtClean="0"/>
              <a:t> is equally likely. What is the probability that it contains at least two consecutive </a:t>
            </a:r>
            <a:r>
              <a:rPr lang="en-US" dirty="0" smtClean="0">
                <a:latin typeface="Cambria Math" pitchFamily="18" charset="0"/>
                <a:ea typeface="Cambria Math" pitchFamily="18" charset="0"/>
              </a:rPr>
              <a:t>0</a:t>
            </a:r>
            <a:r>
              <a:rPr lang="en-US" dirty="0" smtClean="0"/>
              <a:t>s, given that its first bit is a </a:t>
            </a:r>
            <a:r>
              <a:rPr lang="en-US" dirty="0" smtClean="0">
                <a:latin typeface="Cambria Math" pitchFamily="18" charset="0"/>
                <a:ea typeface="Cambria Math" pitchFamily="18" charset="0"/>
              </a:rPr>
              <a:t>0</a:t>
            </a:r>
            <a:r>
              <a:rPr lang="en-US" dirty="0" smtClean="0"/>
              <a:t>?</a:t>
            </a:r>
          </a:p>
          <a:p>
            <a:pPr>
              <a:buNone/>
            </a:pPr>
            <a:r>
              <a:rPr lang="en-US" b="1" dirty="0" smtClean="0"/>
              <a:t>    Solution</a:t>
            </a:r>
            <a:r>
              <a:rPr lang="en-US" dirty="0" smtClean="0"/>
              <a:t>: Let </a:t>
            </a:r>
            <a:r>
              <a:rPr lang="en-US" i="1" dirty="0" smtClean="0"/>
              <a:t>E</a:t>
            </a:r>
            <a:r>
              <a:rPr lang="en-US" dirty="0" smtClean="0"/>
              <a:t> be the event that the bit string contains at least two consecutive </a:t>
            </a:r>
            <a:r>
              <a:rPr lang="en-US" dirty="0" smtClean="0">
                <a:latin typeface="Cambria Math" pitchFamily="18" charset="0"/>
                <a:ea typeface="Cambria Math" pitchFamily="18" charset="0"/>
              </a:rPr>
              <a:t>0</a:t>
            </a:r>
            <a:r>
              <a:rPr lang="en-US" dirty="0" smtClean="0"/>
              <a:t>s, and </a:t>
            </a:r>
            <a:r>
              <a:rPr lang="en-US" i="1" dirty="0" smtClean="0"/>
              <a:t>F</a:t>
            </a:r>
            <a:r>
              <a:rPr lang="en-US" dirty="0" smtClean="0"/>
              <a:t> be the event that the first bit is a </a:t>
            </a:r>
            <a:r>
              <a:rPr lang="en-US" dirty="0" smtClean="0">
                <a:latin typeface="Cambria Math" pitchFamily="18" charset="0"/>
                <a:ea typeface="Cambria Math" pitchFamily="18" charset="0"/>
              </a:rPr>
              <a:t>0</a:t>
            </a:r>
            <a:r>
              <a:rPr lang="en-US" dirty="0" smtClean="0"/>
              <a:t>. </a:t>
            </a:r>
          </a:p>
          <a:p>
            <a:pPr lvl="1"/>
            <a:r>
              <a:rPr lang="en-US" dirty="0" smtClean="0"/>
              <a:t>Since </a:t>
            </a:r>
            <a:r>
              <a:rPr lang="en-US" i="1" dirty="0" smtClean="0"/>
              <a:t>E</a:t>
            </a:r>
            <a:r>
              <a:rPr lang="en-US" dirty="0" smtClean="0"/>
              <a:t> </a:t>
            </a:r>
            <a:r>
              <a:rPr lang="en-US" dirty="0" smtClean="0">
                <a:latin typeface="Cambria Math"/>
                <a:ea typeface="Cambria Math"/>
              </a:rPr>
              <a:t>⋂</a:t>
            </a:r>
            <a:r>
              <a:rPr lang="en-US" dirty="0" smtClean="0"/>
              <a:t> </a:t>
            </a:r>
            <a:r>
              <a:rPr lang="en-US" i="1" dirty="0" smtClean="0"/>
              <a:t>F</a:t>
            </a:r>
            <a:r>
              <a:rPr lang="en-US" dirty="0" smtClean="0"/>
              <a:t> = {</a:t>
            </a:r>
            <a:r>
              <a:rPr lang="en-US" dirty="0" smtClean="0">
                <a:latin typeface="Cambria Math" pitchFamily="18" charset="0"/>
                <a:ea typeface="Cambria Math" pitchFamily="18" charset="0"/>
              </a:rPr>
              <a:t>0000</a:t>
            </a:r>
            <a:r>
              <a:rPr lang="en-US" dirty="0" smtClean="0"/>
              <a:t>,</a:t>
            </a:r>
            <a:r>
              <a:rPr lang="en-US" dirty="0" smtClean="0">
                <a:latin typeface="Cambria Math" pitchFamily="18" charset="0"/>
                <a:ea typeface="Cambria Math" pitchFamily="18" charset="0"/>
              </a:rPr>
              <a:t> 0001</a:t>
            </a:r>
            <a:r>
              <a:rPr lang="en-US" dirty="0" smtClean="0"/>
              <a:t>,</a:t>
            </a:r>
            <a:r>
              <a:rPr lang="en-US" dirty="0" smtClean="0">
                <a:latin typeface="Cambria Math" pitchFamily="18" charset="0"/>
                <a:ea typeface="Cambria Math" pitchFamily="18" charset="0"/>
              </a:rPr>
              <a:t> 0010</a:t>
            </a:r>
            <a:r>
              <a:rPr lang="en-US" dirty="0" smtClean="0"/>
              <a:t>,</a:t>
            </a:r>
            <a:r>
              <a:rPr lang="en-US" dirty="0" smtClean="0">
                <a:latin typeface="Cambria Math" pitchFamily="18" charset="0"/>
                <a:ea typeface="Cambria Math" pitchFamily="18" charset="0"/>
              </a:rPr>
              <a:t> 0011</a:t>
            </a:r>
            <a:r>
              <a:rPr lang="en-US" dirty="0" smtClean="0"/>
              <a:t>,</a:t>
            </a:r>
            <a:r>
              <a:rPr lang="en-US" dirty="0" smtClean="0">
                <a:latin typeface="Cambria Math" pitchFamily="18" charset="0"/>
                <a:ea typeface="Cambria Math" pitchFamily="18" charset="0"/>
              </a:rPr>
              <a:t> 0100</a:t>
            </a:r>
            <a:r>
              <a:rPr lang="en-US" dirty="0" smtClean="0"/>
              <a:t>}, </a:t>
            </a:r>
            <a:r>
              <a:rPr lang="en-US" i="1" dirty="0" smtClean="0"/>
              <a:t>p</a:t>
            </a:r>
            <a:r>
              <a:rPr lang="en-US" dirty="0" smtClean="0"/>
              <a:t>(</a:t>
            </a:r>
            <a:r>
              <a:rPr lang="en-US" i="1" dirty="0" smtClean="0"/>
              <a:t>E</a:t>
            </a:r>
            <a:r>
              <a:rPr lang="en-US" dirty="0" smtClean="0">
                <a:latin typeface="Cambria Math"/>
                <a:ea typeface="Cambria Math"/>
              </a:rPr>
              <a:t>⋂</a:t>
            </a:r>
            <a:r>
              <a:rPr lang="en-US" i="1" dirty="0" smtClean="0"/>
              <a:t>F</a:t>
            </a:r>
            <a:r>
              <a:rPr lang="en-US" dirty="0" smtClean="0"/>
              <a:t>)=</a:t>
            </a:r>
            <a:r>
              <a:rPr lang="en-US" dirty="0" smtClean="0">
                <a:latin typeface="Cambria Math" pitchFamily="18" charset="0"/>
                <a:ea typeface="Cambria Math" pitchFamily="18" charset="0"/>
              </a:rPr>
              <a:t>5/16</a:t>
            </a:r>
            <a:r>
              <a:rPr lang="en-US" dirty="0" smtClean="0"/>
              <a:t>.</a:t>
            </a:r>
          </a:p>
          <a:p>
            <a:pPr lvl="1"/>
            <a:r>
              <a:rPr lang="en-US" dirty="0" smtClean="0"/>
              <a:t>Because </a:t>
            </a:r>
            <a:r>
              <a:rPr lang="en-US" dirty="0" smtClean="0">
                <a:latin typeface="Cambria Math" pitchFamily="18" charset="0"/>
                <a:ea typeface="Cambria Math" pitchFamily="18" charset="0"/>
              </a:rPr>
              <a:t>8</a:t>
            </a:r>
            <a:r>
              <a:rPr lang="en-US" dirty="0" smtClean="0"/>
              <a:t> bit strings of length </a:t>
            </a:r>
            <a:r>
              <a:rPr lang="en-US" dirty="0" smtClean="0">
                <a:latin typeface="Cambria Math" pitchFamily="18" charset="0"/>
                <a:ea typeface="Cambria Math" pitchFamily="18" charset="0"/>
              </a:rPr>
              <a:t>4</a:t>
            </a:r>
            <a:r>
              <a:rPr lang="en-US" dirty="0" smtClean="0"/>
              <a:t> start with a </a:t>
            </a:r>
            <a:r>
              <a:rPr lang="en-US" dirty="0" smtClean="0">
                <a:latin typeface="Cambria Math" pitchFamily="18" charset="0"/>
                <a:ea typeface="Cambria Math" pitchFamily="18" charset="0"/>
              </a:rPr>
              <a:t>0</a:t>
            </a:r>
            <a:r>
              <a:rPr lang="en-US" dirty="0" smtClean="0"/>
              <a:t>, p(F) = </a:t>
            </a:r>
            <a:r>
              <a:rPr lang="en-US" dirty="0" smtClean="0">
                <a:latin typeface="Cambria Math" pitchFamily="18" charset="0"/>
                <a:ea typeface="Cambria Math" pitchFamily="18" charset="0"/>
              </a:rPr>
              <a:t>8/16</a:t>
            </a:r>
            <a:r>
              <a:rPr lang="en-US" dirty="0" smtClean="0"/>
              <a:t>= </a:t>
            </a:r>
            <a:r>
              <a:rPr lang="en-US" dirty="0" smtClean="0">
                <a:latin typeface="Cambria Math" pitchFamily="18" charset="0"/>
                <a:ea typeface="Cambria Math" pitchFamily="18" charset="0"/>
              </a:rPr>
              <a:t>½</a:t>
            </a:r>
            <a:r>
              <a:rPr lang="en-US" dirty="0" smtClean="0"/>
              <a:t>.</a:t>
            </a:r>
          </a:p>
          <a:p>
            <a:pPr>
              <a:buNone/>
            </a:pPr>
            <a:r>
              <a:rPr lang="en-US" dirty="0" smtClean="0"/>
              <a:t>    Hence,</a:t>
            </a:r>
          </a:p>
          <a:p>
            <a:pPr lvl="1"/>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962400" y="2590800"/>
            <a:ext cx="2177415" cy="60007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514600" y="5638801"/>
            <a:ext cx="3684270" cy="6000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dirty="0" smtClean="0"/>
              <a:t>What is the conditional probability that a family with two children has two boys, given that they have at least one boy. Assume that each of the possibilities </a:t>
            </a:r>
            <a:r>
              <a:rPr lang="en-US" i="1" dirty="0" smtClean="0"/>
              <a:t>BB</a:t>
            </a:r>
            <a:r>
              <a:rPr lang="en-US" dirty="0" smtClean="0"/>
              <a:t>, </a:t>
            </a:r>
            <a:r>
              <a:rPr lang="en-US" i="1" dirty="0" smtClean="0"/>
              <a:t>BG</a:t>
            </a:r>
            <a:r>
              <a:rPr lang="en-US" dirty="0" smtClean="0"/>
              <a:t>, </a:t>
            </a:r>
            <a:r>
              <a:rPr lang="en-US" i="1" dirty="0" smtClean="0"/>
              <a:t>GB</a:t>
            </a:r>
            <a:r>
              <a:rPr lang="en-US" dirty="0" smtClean="0"/>
              <a:t>, and </a:t>
            </a:r>
            <a:r>
              <a:rPr lang="en-US" i="1" dirty="0" smtClean="0"/>
              <a:t>GG</a:t>
            </a:r>
            <a:r>
              <a:rPr lang="en-US" dirty="0" smtClean="0"/>
              <a:t> is equally likely where </a:t>
            </a:r>
            <a:r>
              <a:rPr lang="en-US" i="1" dirty="0" smtClean="0"/>
              <a:t>B</a:t>
            </a:r>
            <a:r>
              <a:rPr lang="en-US" dirty="0" smtClean="0"/>
              <a:t> represents a boy and </a:t>
            </a:r>
            <a:r>
              <a:rPr lang="en-US" i="1" dirty="0" smtClean="0"/>
              <a:t>G</a:t>
            </a:r>
            <a:r>
              <a:rPr lang="en-US" dirty="0" smtClean="0"/>
              <a:t> represents a girl.</a:t>
            </a:r>
          </a:p>
          <a:p>
            <a:pPr>
              <a:buNone/>
            </a:pPr>
            <a:r>
              <a:rPr lang="en-US" b="1" dirty="0" smtClean="0"/>
              <a:t>   Solution</a:t>
            </a:r>
            <a:r>
              <a:rPr lang="en-US" dirty="0" smtClean="0"/>
              <a:t>: Let </a:t>
            </a:r>
            <a:r>
              <a:rPr lang="en-US" i="1" dirty="0" smtClean="0"/>
              <a:t>E</a:t>
            </a:r>
            <a:r>
              <a:rPr lang="en-US" dirty="0" smtClean="0"/>
              <a:t> be the event that the family has two boys and let  </a:t>
            </a:r>
            <a:r>
              <a:rPr lang="en-US" i="1" dirty="0" smtClean="0"/>
              <a:t>F</a:t>
            </a:r>
            <a:r>
              <a:rPr lang="en-US" dirty="0" smtClean="0"/>
              <a:t> be the event that the family has at least one boy. Then </a:t>
            </a:r>
            <a:r>
              <a:rPr lang="en-US" i="1" dirty="0" smtClean="0"/>
              <a:t>E</a:t>
            </a:r>
            <a:r>
              <a:rPr lang="en-US" dirty="0" smtClean="0"/>
              <a:t> = {</a:t>
            </a:r>
            <a:r>
              <a:rPr lang="en-US" i="1" dirty="0" smtClean="0"/>
              <a:t>BB</a:t>
            </a:r>
            <a:r>
              <a:rPr lang="en-US" dirty="0" smtClean="0"/>
              <a:t>}, </a:t>
            </a:r>
            <a:r>
              <a:rPr lang="en-US" i="1" dirty="0" smtClean="0"/>
              <a:t>F</a:t>
            </a:r>
            <a:r>
              <a:rPr lang="en-US" dirty="0" smtClean="0"/>
              <a:t> = {</a:t>
            </a:r>
            <a:r>
              <a:rPr lang="en-US" i="1" dirty="0" smtClean="0"/>
              <a:t>BB</a:t>
            </a:r>
            <a:r>
              <a:rPr lang="en-US" dirty="0" smtClean="0"/>
              <a:t>, </a:t>
            </a:r>
            <a:r>
              <a:rPr lang="en-US" i="1" dirty="0" smtClean="0"/>
              <a:t>BG</a:t>
            </a:r>
            <a:r>
              <a:rPr lang="en-US" dirty="0" smtClean="0"/>
              <a:t>, </a:t>
            </a:r>
            <a:r>
              <a:rPr lang="en-US" i="1" dirty="0" smtClean="0"/>
              <a:t>GB</a:t>
            </a:r>
            <a:r>
              <a:rPr lang="en-US" dirty="0" smtClean="0"/>
              <a:t>}, and                                               </a:t>
            </a:r>
            <a:r>
              <a:rPr lang="en-US" i="1" dirty="0" smtClean="0"/>
              <a:t>E</a:t>
            </a:r>
            <a:r>
              <a:rPr lang="en-US" dirty="0" smtClean="0"/>
              <a:t> </a:t>
            </a:r>
            <a:r>
              <a:rPr lang="en-US" dirty="0" smtClean="0">
                <a:latin typeface="Cambria Math"/>
                <a:ea typeface="Cambria Math"/>
              </a:rPr>
              <a:t>⋂</a:t>
            </a:r>
            <a:r>
              <a:rPr lang="en-US" dirty="0" smtClean="0"/>
              <a:t> </a:t>
            </a:r>
            <a:r>
              <a:rPr lang="en-US" i="1" dirty="0" smtClean="0"/>
              <a:t>F</a:t>
            </a:r>
            <a:r>
              <a:rPr lang="en-US" dirty="0" smtClean="0"/>
              <a:t> = {</a:t>
            </a:r>
            <a:r>
              <a:rPr lang="en-US" i="1" dirty="0" smtClean="0"/>
              <a:t>BB</a:t>
            </a:r>
            <a:r>
              <a:rPr lang="en-US" dirty="0" smtClean="0"/>
              <a:t>}.</a:t>
            </a:r>
          </a:p>
          <a:p>
            <a:pPr lvl="1"/>
            <a:r>
              <a:rPr lang="en-US" dirty="0" smtClean="0"/>
              <a:t>It follows that p(F) = </a:t>
            </a:r>
            <a:r>
              <a:rPr lang="en-US" dirty="0" smtClean="0">
                <a:latin typeface="Cambria Math" pitchFamily="18" charset="0"/>
                <a:ea typeface="Cambria Math" pitchFamily="18" charset="0"/>
              </a:rPr>
              <a:t>3/4 </a:t>
            </a:r>
            <a:r>
              <a:rPr lang="en-US" dirty="0" smtClean="0"/>
              <a:t>and  </a:t>
            </a:r>
            <a:r>
              <a:rPr lang="en-US" i="1" dirty="0" smtClean="0"/>
              <a:t>p</a:t>
            </a:r>
            <a:r>
              <a:rPr lang="en-US" dirty="0" smtClean="0"/>
              <a:t>(</a:t>
            </a:r>
            <a:r>
              <a:rPr lang="en-US" i="1" dirty="0" smtClean="0"/>
              <a:t>E</a:t>
            </a:r>
            <a:r>
              <a:rPr lang="en-US" dirty="0" smtClean="0">
                <a:latin typeface="Cambria Math"/>
                <a:ea typeface="Cambria Math"/>
              </a:rPr>
              <a:t>⋂</a:t>
            </a:r>
            <a:r>
              <a:rPr lang="en-US" i="1" dirty="0" smtClean="0"/>
              <a:t>F</a:t>
            </a:r>
            <a:r>
              <a:rPr lang="en-US" dirty="0" smtClean="0"/>
              <a:t>)=</a:t>
            </a:r>
            <a:r>
              <a:rPr lang="en-US" dirty="0" smtClean="0">
                <a:latin typeface="Cambria Math" pitchFamily="18" charset="0"/>
                <a:ea typeface="Cambria Math" pitchFamily="18" charset="0"/>
              </a:rPr>
              <a:t>1/4</a:t>
            </a:r>
            <a:r>
              <a:rPr lang="en-US" dirty="0" smtClean="0"/>
              <a:t>.</a:t>
            </a:r>
          </a:p>
          <a:p>
            <a:pPr>
              <a:buNone/>
            </a:pPr>
            <a:r>
              <a:rPr lang="en-US" dirty="0" smtClean="0"/>
              <a:t>   Hence,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5791200"/>
            <a:ext cx="3558540" cy="60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Definition</a:t>
            </a:r>
            <a:r>
              <a:rPr lang="en-US" dirty="0" smtClean="0"/>
              <a:t>: The events </a:t>
            </a:r>
            <a:r>
              <a:rPr lang="en-US" i="1" dirty="0" smtClean="0"/>
              <a:t>E</a:t>
            </a:r>
            <a:r>
              <a:rPr lang="en-US" dirty="0" smtClean="0"/>
              <a:t> and </a:t>
            </a:r>
            <a:r>
              <a:rPr lang="en-US" i="1" dirty="0" smtClean="0"/>
              <a:t>F</a:t>
            </a:r>
            <a:r>
              <a:rPr lang="en-US" dirty="0" smtClean="0"/>
              <a:t> are independent if and only if   </a:t>
            </a:r>
          </a:p>
          <a:p>
            <a:pPr>
              <a:buNone/>
            </a:pPr>
            <a:r>
              <a:rPr lang="en-US" dirty="0" smtClean="0"/>
              <a:t>       </a:t>
            </a:r>
          </a:p>
          <a:p>
            <a:pPr>
              <a:buNone/>
            </a:pPr>
            <a:r>
              <a:rPr lang="en-US" dirty="0" smtClean="0"/>
              <a:t>                           </a:t>
            </a:r>
            <a:endParaRPr lang="en-US" i="1" dirty="0" smtClean="0"/>
          </a:p>
          <a:p>
            <a:pPr>
              <a:buNone/>
            </a:pPr>
            <a:r>
              <a:rPr lang="en-US" b="1" dirty="0" smtClean="0"/>
              <a:t>    Example</a:t>
            </a:r>
            <a:r>
              <a:rPr lang="en-US" dirty="0" smtClean="0"/>
              <a:t>: Suppose </a:t>
            </a:r>
            <a:r>
              <a:rPr lang="en-US" i="1" dirty="0" smtClean="0"/>
              <a:t>E</a:t>
            </a:r>
            <a:r>
              <a:rPr lang="en-US" dirty="0" smtClean="0"/>
              <a:t> is the event that a randomly generated bit string of length four begins with a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 is the event that this bit string contains an even number of </a:t>
            </a:r>
            <a:r>
              <a:rPr lang="en-US" dirty="0" smtClean="0">
                <a:latin typeface="Cambria Math" pitchFamily="18" charset="0"/>
                <a:ea typeface="Cambria Math" pitchFamily="18" charset="0"/>
              </a:rPr>
              <a:t>1</a:t>
            </a:r>
            <a:r>
              <a:rPr lang="en-US" dirty="0" smtClean="0"/>
              <a:t>s. Are </a:t>
            </a:r>
            <a:r>
              <a:rPr lang="en-US" i="1" dirty="0" smtClean="0"/>
              <a:t>E</a:t>
            </a:r>
            <a:r>
              <a:rPr lang="en-US" dirty="0" smtClean="0"/>
              <a:t> and </a:t>
            </a:r>
            <a:r>
              <a:rPr lang="en-US" i="1" dirty="0" smtClean="0"/>
              <a:t>F</a:t>
            </a:r>
            <a:r>
              <a:rPr lang="en-US" dirty="0" smtClean="0"/>
              <a:t> independent if the </a:t>
            </a:r>
            <a:r>
              <a:rPr lang="en-US" dirty="0" smtClean="0">
                <a:latin typeface="Cambria Math" pitchFamily="18" charset="0"/>
                <a:ea typeface="Cambria Math" pitchFamily="18" charset="0"/>
              </a:rPr>
              <a:t>16</a:t>
            </a:r>
            <a:r>
              <a:rPr lang="en-US" dirty="0" smtClean="0"/>
              <a:t> bit strings of length four are equally likely? </a:t>
            </a:r>
          </a:p>
          <a:p>
            <a:pPr>
              <a:buNone/>
            </a:pPr>
            <a:r>
              <a:rPr lang="en-US" b="1" dirty="0" smtClean="0"/>
              <a:t>    Solution</a:t>
            </a:r>
            <a:r>
              <a:rPr lang="en-US" dirty="0" smtClean="0"/>
              <a:t>: There are eight bit strings of length four that begin with a </a:t>
            </a:r>
            <a:r>
              <a:rPr lang="en-US" dirty="0" smtClean="0">
                <a:latin typeface="Cambria Math" pitchFamily="18" charset="0"/>
                <a:ea typeface="Cambria Math" pitchFamily="18" charset="0"/>
              </a:rPr>
              <a:t>1, </a:t>
            </a:r>
            <a:r>
              <a:rPr lang="en-US" dirty="0" smtClean="0"/>
              <a:t>and eight bit strings of length four that contain an even number of </a:t>
            </a:r>
            <a:r>
              <a:rPr lang="en-US" dirty="0" smtClean="0">
                <a:latin typeface="Cambria Math" pitchFamily="18" charset="0"/>
                <a:ea typeface="Cambria Math" pitchFamily="18" charset="0"/>
              </a:rPr>
              <a:t>1</a:t>
            </a:r>
            <a:r>
              <a:rPr lang="en-US" dirty="0" smtClean="0"/>
              <a:t>s.</a:t>
            </a:r>
          </a:p>
          <a:p>
            <a:pPr lvl="1"/>
            <a:r>
              <a:rPr lang="en-US" dirty="0" smtClean="0"/>
              <a:t>Since the number of bit strings of length </a:t>
            </a:r>
            <a:r>
              <a:rPr lang="en-US" dirty="0" smtClean="0">
                <a:latin typeface="Cambria Math" pitchFamily="18" charset="0"/>
                <a:ea typeface="Cambria Math" pitchFamily="18" charset="0"/>
              </a:rPr>
              <a:t>4</a:t>
            </a:r>
            <a:r>
              <a:rPr lang="en-US" dirty="0" smtClean="0"/>
              <a:t> is </a:t>
            </a:r>
            <a:r>
              <a:rPr lang="en-US" dirty="0" smtClean="0">
                <a:latin typeface="Cambria Math" pitchFamily="18" charset="0"/>
                <a:ea typeface="Cambria Math" pitchFamily="18" charset="0"/>
              </a:rPr>
              <a:t>16,</a:t>
            </a:r>
          </a:p>
          <a:p>
            <a:pPr lvl="1">
              <a:buNone/>
            </a:pPr>
            <a:endParaRPr lang="en-US" dirty="0" smtClean="0">
              <a:latin typeface="Cambria Math" pitchFamily="18" charset="0"/>
              <a:ea typeface="Cambria Math" pitchFamily="18" charset="0"/>
            </a:endParaRPr>
          </a:p>
          <a:p>
            <a:pPr lvl="1">
              <a:buNone/>
            </a:pPr>
            <a:r>
              <a:rPr lang="en-US" dirty="0" smtClean="0">
                <a:latin typeface="Cambria Math" pitchFamily="18" charset="0"/>
                <a:ea typeface="Cambria Math" pitchFamily="18" charset="0"/>
              </a:rPr>
              <a:t>                                      </a:t>
            </a:r>
          </a:p>
          <a:p>
            <a:pPr lvl="1"/>
            <a:r>
              <a:rPr lang="en-US" dirty="0" smtClean="0">
                <a:latin typeface="Cambria Math" pitchFamily="18" charset="0"/>
                <a:ea typeface="Cambria Math" pitchFamily="18" charset="0"/>
              </a:rPr>
              <a:t>Since </a:t>
            </a:r>
            <a:r>
              <a:rPr lang="en-US" i="1" dirty="0" smtClean="0"/>
              <a:t>E</a:t>
            </a:r>
            <a:r>
              <a:rPr lang="en-US" dirty="0" smtClean="0">
                <a:latin typeface="Cambria Math"/>
                <a:ea typeface="Cambria Math"/>
              </a:rPr>
              <a:t>⋂</a:t>
            </a:r>
            <a:r>
              <a:rPr lang="en-US" i="1" dirty="0" smtClean="0"/>
              <a:t>F = </a:t>
            </a:r>
            <a:r>
              <a:rPr lang="en-US" dirty="0" smtClean="0"/>
              <a:t>{</a:t>
            </a:r>
            <a:r>
              <a:rPr lang="en-US" dirty="0" smtClean="0">
                <a:latin typeface="Cambria Math" pitchFamily="18" charset="0"/>
                <a:ea typeface="Cambria Math" pitchFamily="18" charset="0"/>
              </a:rPr>
              <a:t>1111</a:t>
            </a:r>
            <a:r>
              <a:rPr lang="en-US" dirty="0" smtClean="0"/>
              <a:t>, </a:t>
            </a:r>
            <a:r>
              <a:rPr lang="en-US" dirty="0" smtClean="0">
                <a:latin typeface="Cambria Math" pitchFamily="18" charset="0"/>
                <a:ea typeface="Cambria Math" pitchFamily="18" charset="0"/>
              </a:rPr>
              <a:t>1100</a:t>
            </a:r>
            <a:r>
              <a:rPr lang="en-US" dirty="0" smtClean="0"/>
              <a:t>,</a:t>
            </a:r>
            <a:r>
              <a:rPr lang="en-US" dirty="0" smtClean="0">
                <a:latin typeface="Cambria Math" pitchFamily="18" charset="0"/>
                <a:ea typeface="Cambria Math" pitchFamily="18" charset="0"/>
              </a:rPr>
              <a:t> 1010</a:t>
            </a:r>
            <a:r>
              <a:rPr lang="en-US" dirty="0" smtClean="0"/>
              <a:t>, </a:t>
            </a:r>
            <a:r>
              <a:rPr lang="en-US" dirty="0" smtClean="0">
                <a:latin typeface="Cambria Math" pitchFamily="18" charset="0"/>
                <a:ea typeface="Cambria Math" pitchFamily="18" charset="0"/>
              </a:rPr>
              <a:t>1001</a:t>
            </a: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a:t>
            </a:r>
            <a:r>
              <a:rPr lang="en-US" i="1" dirty="0" smtClean="0"/>
              <a:t>E</a:t>
            </a:r>
            <a:r>
              <a:rPr lang="en-US" dirty="0" smtClean="0">
                <a:latin typeface="Cambria Math"/>
                <a:ea typeface="Cambria Math"/>
              </a:rPr>
              <a:t>⋂</a:t>
            </a:r>
            <a:r>
              <a:rPr lang="en-US" i="1" dirty="0" smtClean="0"/>
              <a:t>F</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a:t>
            </a:r>
            <a:r>
              <a:rPr lang="en-US" dirty="0" smtClean="0">
                <a:latin typeface="Cambria Math" pitchFamily="18" charset="0"/>
                <a:ea typeface="Cambria Math" pitchFamily="18" charset="0"/>
              </a:rPr>
              <a:t>16</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a:t>
            </a:r>
            <a:r>
              <a:rPr lang="en-US" dirty="0" smtClean="0">
                <a:latin typeface="Cambria Math" pitchFamily="18" charset="0"/>
                <a:ea typeface="Cambria Math" pitchFamily="18" charset="0"/>
              </a:rPr>
              <a:t>4</a:t>
            </a:r>
            <a:r>
              <a:rPr lang="en-US" dirty="0" smtClean="0">
                <a:ea typeface="Cambria Math" pitchFamily="18" charset="0"/>
              </a:rPr>
              <a:t>.</a:t>
            </a:r>
          </a:p>
          <a:p>
            <a:pPr>
              <a:buNone/>
            </a:pPr>
            <a:r>
              <a:rPr lang="en-US" dirty="0" smtClean="0">
                <a:ea typeface="Cambria Math" pitchFamily="18" charset="0"/>
              </a:rPr>
              <a:t>    We conclude that E and F are independent, because </a:t>
            </a:r>
          </a:p>
          <a:p>
            <a:pPr>
              <a:buNone/>
            </a:pP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a:t>
            </a:r>
            <a:r>
              <a:rPr lang="en-US" i="1" dirty="0" smtClean="0"/>
              <a:t>E</a:t>
            </a:r>
            <a:r>
              <a:rPr lang="en-US" dirty="0" smtClean="0">
                <a:latin typeface="Cambria Math"/>
                <a:ea typeface="Cambria Math"/>
              </a:rPr>
              <a:t>⋂</a:t>
            </a:r>
            <a:r>
              <a:rPr lang="en-US" i="1" dirty="0" smtClean="0"/>
              <a:t>F</a:t>
            </a:r>
            <a:r>
              <a:rPr lang="en-US" dirty="0" smtClean="0">
                <a:ea typeface="Cambria Math" pitchFamily="18" charset="0"/>
              </a:rPr>
              <a:t>) =</a:t>
            </a:r>
            <a:r>
              <a:rPr lang="en-US" dirty="0" smtClean="0">
                <a:latin typeface="Cambria Math" pitchFamily="18" charset="0"/>
                <a:ea typeface="Cambria Math" pitchFamily="18" charset="0"/>
              </a:rPr>
              <a:t>1</a:t>
            </a:r>
            <a:r>
              <a:rPr lang="en-US" dirty="0" smtClean="0">
                <a:ea typeface="Cambria Math" pitchFamily="18" charset="0"/>
              </a:rPr>
              <a:t>/</a:t>
            </a:r>
            <a:r>
              <a:rPr lang="en-US" dirty="0" smtClean="0">
                <a:latin typeface="Cambria Math" pitchFamily="18" charset="0"/>
                <a:ea typeface="Cambria Math" pitchFamily="18" charset="0"/>
              </a:rPr>
              <a:t>4 = (½) (½)=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E</a:t>
            </a:r>
            <a:r>
              <a:rPr lang="en-US" dirty="0" smtClean="0">
                <a:ea typeface="Cambria Math" pitchFamily="18" charset="0"/>
              </a:rPr>
              <a:t>)</a:t>
            </a:r>
            <a:r>
              <a:rPr lang="en-US" dirty="0" smtClean="0">
                <a:latin typeface="Cambria Math" pitchFamily="18" charset="0"/>
                <a:ea typeface="Cambria Math" pitchFamily="18" charset="0"/>
              </a:rPr>
              <a:t> </a:t>
            </a:r>
            <a:r>
              <a:rPr lang="en-US" i="1" dirty="0" smtClean="0">
                <a:ea typeface="Cambria Math" pitchFamily="18" charset="0"/>
              </a:rPr>
              <a:t>p</a:t>
            </a:r>
            <a:r>
              <a:rPr lang="en-US" dirty="0" smtClean="0">
                <a:latin typeface="Cambria Math" pitchFamily="18" charset="0"/>
                <a:ea typeface="Cambria Math" pitchFamily="18" charset="0"/>
              </a:rPr>
              <a:t>(</a:t>
            </a:r>
            <a:r>
              <a:rPr lang="en-US" i="1" dirty="0" smtClean="0">
                <a:ea typeface="Cambria Math" pitchFamily="18" charset="0"/>
              </a:rPr>
              <a:t>F</a:t>
            </a:r>
            <a:r>
              <a:rPr lang="en-US" dirty="0" smtClean="0">
                <a:latin typeface="Cambria Math" pitchFamily="18" charset="0"/>
                <a:ea typeface="Cambria Math" pitchFamily="18" charset="0"/>
              </a:rPr>
              <a:t>) </a:t>
            </a:r>
            <a:endParaRPr lang="en-US" dirty="0" smtClean="0">
              <a:ea typeface="Cambria Math" pitchFamily="18" charset="0"/>
            </a:endParaRPr>
          </a:p>
          <a:p>
            <a:endParaRPr lang="en-US" dirty="0" smtClean="0"/>
          </a:p>
          <a:p>
            <a:endParaRPr lang="en-US" i="1" dirty="0" smtClean="0">
              <a:latin typeface="Symbol" pitchFamily="18" charset="2"/>
            </a:endParaRPr>
          </a:p>
        </p:txBody>
      </p:sp>
      <p:sp>
        <p:nvSpPr>
          <p:cNvPr id="4" name="TextBox 3"/>
          <p:cNvSpPr txBox="1"/>
          <p:nvPr/>
        </p:nvSpPr>
        <p:spPr>
          <a:xfrm>
            <a:off x="2971800" y="2286000"/>
            <a:ext cx="2667000" cy="369332"/>
          </a:xfrm>
          <a:prstGeom prst="rect">
            <a:avLst/>
          </a:prstGeom>
          <a:noFill/>
        </p:spPr>
        <p:txBody>
          <a:bodyPr wrap="square" rtlCol="0">
            <a:spAutoFit/>
          </a:bodyPr>
          <a:lstStyle/>
          <a:p>
            <a:r>
              <a:rPr lang="en-US" i="1" dirty="0" smtClean="0"/>
              <a:t>p(E</a:t>
            </a:r>
            <a:r>
              <a:rPr lang="en-US" dirty="0" smtClean="0">
                <a:latin typeface="Cambria Math"/>
                <a:ea typeface="Cambria Math"/>
              </a:rPr>
              <a:t>⋂</a:t>
            </a:r>
            <a:r>
              <a:rPr lang="en-US" i="1" dirty="0" smtClean="0"/>
              <a:t>F) = p(E)p(F).</a:t>
            </a:r>
            <a:endParaRPr lang="en-US" dirty="0"/>
          </a:p>
        </p:txBody>
      </p:sp>
      <p:sp>
        <p:nvSpPr>
          <p:cNvPr id="5" name="TextBox 4"/>
          <p:cNvSpPr txBox="1"/>
          <p:nvPr/>
        </p:nvSpPr>
        <p:spPr>
          <a:xfrm>
            <a:off x="2057400" y="4800600"/>
            <a:ext cx="3810000" cy="369332"/>
          </a:xfrm>
          <a:prstGeom prst="rect">
            <a:avLst/>
          </a:prstGeom>
          <a:noFill/>
        </p:spPr>
        <p:txBody>
          <a:bodyPr wrap="square" rtlCol="0">
            <a:spAutoFit/>
          </a:bodyPr>
          <a:lstStyle/>
          <a:p>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E</a:t>
            </a:r>
            <a:r>
              <a:rPr lang="en-US" dirty="0" smtClean="0">
                <a:ea typeface="Cambria Math" pitchFamily="18" charset="0"/>
              </a:rPr>
              <a:t>)</a:t>
            </a:r>
            <a:r>
              <a:rPr lang="en-US" dirty="0" smtClean="0">
                <a:latin typeface="Cambria Math" pitchFamily="18" charset="0"/>
                <a:ea typeface="Cambria Math" pitchFamily="18" charset="0"/>
              </a:rPr>
              <a:t> = </a:t>
            </a:r>
            <a:r>
              <a:rPr lang="en-US" i="1" dirty="0" smtClean="0">
                <a:ea typeface="Cambria Math" pitchFamily="18" charset="0"/>
              </a:rPr>
              <a:t>p</a:t>
            </a:r>
            <a:r>
              <a:rPr lang="en-US" dirty="0" smtClean="0">
                <a:latin typeface="Cambria Math" pitchFamily="18" charset="0"/>
                <a:ea typeface="Cambria Math" pitchFamily="18" charset="0"/>
              </a:rPr>
              <a:t>(</a:t>
            </a:r>
            <a:r>
              <a:rPr lang="en-US" i="1" dirty="0" smtClean="0">
                <a:ea typeface="Cambria Math" pitchFamily="18" charset="0"/>
              </a:rPr>
              <a:t>F</a:t>
            </a:r>
            <a:r>
              <a:rPr lang="en-US" dirty="0" smtClean="0">
                <a:latin typeface="Cambria Math" pitchFamily="18" charset="0"/>
                <a:ea typeface="Cambria Math" pitchFamily="18" charset="0"/>
              </a:rPr>
              <a:t>) = 8/16 = ½.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Assume  (as in the previous example) that each of the four ways a family can have two children (</a:t>
            </a:r>
            <a:r>
              <a:rPr lang="en-US" i="1" dirty="0" smtClean="0"/>
              <a:t>BB</a:t>
            </a:r>
            <a:r>
              <a:rPr lang="en-US" dirty="0" smtClean="0"/>
              <a:t>, </a:t>
            </a:r>
            <a:r>
              <a:rPr lang="en-US" i="1" dirty="0" smtClean="0"/>
              <a:t>GG</a:t>
            </a:r>
            <a:r>
              <a:rPr lang="en-US" dirty="0" smtClean="0"/>
              <a:t>, </a:t>
            </a:r>
            <a:r>
              <a:rPr lang="en-US" i="1" dirty="0" smtClean="0"/>
              <a:t>BG</a:t>
            </a:r>
            <a:r>
              <a:rPr lang="en-US" dirty="0" smtClean="0"/>
              <a:t>,</a:t>
            </a:r>
            <a:r>
              <a:rPr lang="en-US" i="1" dirty="0" smtClean="0"/>
              <a:t>GB</a:t>
            </a:r>
            <a:r>
              <a:rPr lang="en-US" dirty="0" smtClean="0"/>
              <a:t>) is equally likely. Are the events </a:t>
            </a:r>
            <a:r>
              <a:rPr lang="en-US" i="1" dirty="0" smtClean="0"/>
              <a:t>E</a:t>
            </a:r>
            <a:r>
              <a:rPr lang="en-US" dirty="0" smtClean="0"/>
              <a:t>, that a family with two children has two boys, and </a:t>
            </a:r>
            <a:r>
              <a:rPr lang="en-US" i="1" dirty="0" smtClean="0"/>
              <a:t>F</a:t>
            </a:r>
            <a:r>
              <a:rPr lang="en-US" dirty="0" smtClean="0"/>
              <a:t>, that a family with two children has at least one boy, independent?</a:t>
            </a:r>
          </a:p>
          <a:p>
            <a:pPr>
              <a:buNone/>
            </a:pPr>
            <a:r>
              <a:rPr lang="en-US" b="1" dirty="0" smtClean="0"/>
              <a:t>   Solution</a:t>
            </a:r>
            <a:r>
              <a:rPr lang="en-US" dirty="0" smtClean="0"/>
              <a:t>: Because </a:t>
            </a:r>
            <a:r>
              <a:rPr lang="en-US" i="1" dirty="0" smtClean="0"/>
              <a:t>E</a:t>
            </a:r>
            <a:r>
              <a:rPr lang="en-US" dirty="0" smtClean="0"/>
              <a:t> = {</a:t>
            </a:r>
            <a:r>
              <a:rPr lang="en-US" i="1" dirty="0" smtClean="0"/>
              <a:t>BB</a:t>
            </a:r>
            <a:r>
              <a:rPr lang="en-US" dirty="0" smtClean="0"/>
              <a:t>}, </a:t>
            </a:r>
            <a:r>
              <a:rPr lang="en-US" i="1" dirty="0" smtClean="0"/>
              <a:t>p</a:t>
            </a:r>
            <a:r>
              <a:rPr lang="en-US" dirty="0" smtClean="0"/>
              <a:t>(</a:t>
            </a:r>
            <a:r>
              <a:rPr lang="en-US" i="1" dirty="0" smtClean="0"/>
              <a:t>E</a:t>
            </a:r>
            <a:r>
              <a:rPr lang="en-US" dirty="0" smtClean="0"/>
              <a:t>) = </a:t>
            </a:r>
            <a:r>
              <a:rPr lang="en-US" dirty="0" smtClean="0">
                <a:latin typeface="Cambria Math" pitchFamily="18" charset="0"/>
                <a:ea typeface="Cambria Math" pitchFamily="18" charset="0"/>
              </a:rPr>
              <a:t>1/4</a:t>
            </a:r>
            <a:r>
              <a:rPr lang="en-US" dirty="0" smtClean="0"/>
              <a:t>.  We saw previously that that </a:t>
            </a:r>
            <a:r>
              <a:rPr lang="en-US" i="1" dirty="0" smtClean="0"/>
              <a:t>p</a:t>
            </a:r>
            <a:r>
              <a:rPr lang="en-US" dirty="0" smtClean="0"/>
              <a:t>(</a:t>
            </a:r>
            <a:r>
              <a:rPr lang="en-US" i="1" dirty="0" smtClean="0"/>
              <a:t>F</a:t>
            </a:r>
            <a:r>
              <a:rPr lang="en-US" dirty="0" smtClean="0"/>
              <a:t>) = </a:t>
            </a:r>
            <a:r>
              <a:rPr lang="en-US" dirty="0" smtClean="0">
                <a:latin typeface="Cambria Math" pitchFamily="18" charset="0"/>
                <a:ea typeface="Cambria Math" pitchFamily="18" charset="0"/>
              </a:rPr>
              <a:t>3/4 </a:t>
            </a:r>
            <a:r>
              <a:rPr lang="en-US" dirty="0" smtClean="0"/>
              <a:t>and  </a:t>
            </a:r>
            <a:r>
              <a:rPr lang="en-US" i="1" dirty="0" smtClean="0"/>
              <a:t>p</a:t>
            </a:r>
            <a:r>
              <a:rPr lang="en-US" dirty="0" smtClean="0"/>
              <a:t>(</a:t>
            </a:r>
            <a:r>
              <a:rPr lang="en-US" i="1" dirty="0" smtClean="0"/>
              <a:t>E</a:t>
            </a:r>
            <a:r>
              <a:rPr lang="en-US" dirty="0" smtClean="0">
                <a:latin typeface="Cambria Math"/>
                <a:ea typeface="Cambria Math"/>
              </a:rPr>
              <a:t>⋂</a:t>
            </a:r>
            <a:r>
              <a:rPr lang="en-US" i="1" dirty="0" smtClean="0"/>
              <a:t>F</a:t>
            </a:r>
            <a:r>
              <a:rPr lang="en-US" dirty="0" smtClean="0"/>
              <a:t>)=</a:t>
            </a:r>
            <a:r>
              <a:rPr lang="en-US" dirty="0" smtClean="0">
                <a:latin typeface="Cambria Math" pitchFamily="18" charset="0"/>
                <a:ea typeface="Cambria Math" pitchFamily="18" charset="0"/>
              </a:rPr>
              <a:t>1/4</a:t>
            </a:r>
            <a:r>
              <a:rPr lang="en-US" dirty="0" smtClean="0"/>
              <a:t>. The events  </a:t>
            </a:r>
            <a:r>
              <a:rPr lang="en-US" i="1" dirty="0" smtClean="0"/>
              <a:t>E</a:t>
            </a:r>
            <a:r>
              <a:rPr lang="en-US" dirty="0" smtClean="0"/>
              <a:t> and </a:t>
            </a:r>
            <a:r>
              <a:rPr lang="en-US" i="1" dirty="0" smtClean="0"/>
              <a:t>F</a:t>
            </a:r>
            <a:r>
              <a:rPr lang="en-US" dirty="0" smtClean="0"/>
              <a:t> are not independent since</a:t>
            </a:r>
          </a:p>
          <a:p>
            <a:pPr>
              <a:buNone/>
            </a:pPr>
            <a:r>
              <a:rPr lang="en-US" dirty="0" smtClean="0">
                <a:latin typeface="Cambria Math"/>
                <a:ea typeface="Cambria Math"/>
              </a:rPr>
              <a:t>             </a:t>
            </a:r>
            <a:r>
              <a:rPr lang="en-US" i="1" dirty="0" smtClean="0"/>
              <a:t> p</a:t>
            </a:r>
            <a:r>
              <a:rPr lang="en-US" dirty="0" smtClean="0"/>
              <a:t>(</a:t>
            </a:r>
            <a:r>
              <a:rPr lang="en-US" i="1" dirty="0" smtClean="0"/>
              <a:t>E</a:t>
            </a:r>
            <a:r>
              <a:rPr lang="en-US" dirty="0" smtClean="0"/>
              <a:t>) p(</a:t>
            </a:r>
            <a:r>
              <a:rPr lang="en-US" i="1" dirty="0" smtClean="0"/>
              <a:t>F</a:t>
            </a:r>
            <a:r>
              <a:rPr lang="en-US" dirty="0" smtClean="0"/>
              <a:t>) =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16</a:t>
            </a:r>
            <a:r>
              <a:rPr lang="en-US" dirty="0" smtClean="0">
                <a:latin typeface="Cambria Math"/>
                <a:ea typeface="Cambria Math"/>
              </a:rPr>
              <a:t> ≠</a:t>
            </a:r>
            <a:r>
              <a:rPr lang="en-US" i="1" dirty="0" smtClean="0"/>
              <a:t> </a:t>
            </a:r>
            <a:r>
              <a:rPr lang="en-US" dirty="0" smtClean="0">
                <a:latin typeface="Cambria Math" pitchFamily="18" charset="0"/>
                <a:ea typeface="Cambria Math" pitchFamily="18" charset="0"/>
              </a:rPr>
              <a:t>1/4</a:t>
            </a:r>
            <a:r>
              <a:rPr lang="en-US" dirty="0" smtClean="0"/>
              <a:t>=</a:t>
            </a:r>
            <a:r>
              <a:rPr lang="en-US" i="1" dirty="0" smtClean="0"/>
              <a:t> p(E</a:t>
            </a:r>
            <a:r>
              <a:rPr lang="en-US" dirty="0" smtClean="0">
                <a:latin typeface="Cambria Math"/>
                <a:ea typeface="Cambria Math"/>
              </a:rPr>
              <a:t>⋂</a:t>
            </a:r>
            <a:r>
              <a:rPr lang="en-US" i="1" dirty="0" smtClean="0"/>
              <a:t>F</a:t>
            </a:r>
            <a:r>
              <a:rPr lang="en-US" dirty="0" smtClean="0"/>
              <a:t>)</a:t>
            </a:r>
            <a:r>
              <a:rPr lang="en-US" dirty="0" smtClean="0">
                <a:latin typeface="Cambria Math"/>
                <a:ea typeface="Cambria Math"/>
              </a:rPr>
              <a:t> </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Pairwise</a:t>
            </a:r>
            <a:r>
              <a:rPr lang="en-US" dirty="0" smtClean="0"/>
              <a:t> and Mutual Independence</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events </a:t>
            </a:r>
            <a:r>
              <a:rPr lang="en-US" i="1" dirty="0" smtClean="0"/>
              <a:t>E</a:t>
            </a:r>
            <a:r>
              <a:rPr lang="en-US" baseline="-25000" dirty="0" smtClean="0">
                <a:latin typeface="Cambria Math" pitchFamily="18" charset="0"/>
                <a:ea typeface="Cambria Math" pitchFamily="18" charset="0"/>
              </a:rPr>
              <a:t>1</a:t>
            </a:r>
            <a:r>
              <a:rPr lang="en-US" dirty="0" smtClean="0"/>
              <a:t>, </a:t>
            </a:r>
            <a:r>
              <a:rPr lang="en-US" i="1" dirty="0" smtClean="0"/>
              <a:t>E</a:t>
            </a:r>
            <a:r>
              <a:rPr lang="en-US" baseline="-25000" dirty="0" smtClean="0">
                <a:latin typeface="Cambria Math" pitchFamily="18" charset="0"/>
                <a:ea typeface="Cambria Math" pitchFamily="18" charset="0"/>
              </a:rPr>
              <a:t>2</a:t>
            </a:r>
            <a:r>
              <a:rPr lang="en-US" dirty="0" smtClean="0"/>
              <a:t>, …, </a:t>
            </a:r>
            <a:r>
              <a:rPr lang="en-US" i="1" dirty="0" smtClean="0"/>
              <a:t>E</a:t>
            </a:r>
            <a:r>
              <a:rPr lang="en-US" i="1" baseline="-25000" dirty="0" smtClean="0"/>
              <a:t>n</a:t>
            </a:r>
            <a:r>
              <a:rPr lang="en-US" dirty="0" smtClean="0"/>
              <a:t> are </a:t>
            </a:r>
            <a:r>
              <a:rPr lang="en-US" i="1" dirty="0" err="1" smtClean="0"/>
              <a:t>pairwise</a:t>
            </a:r>
            <a:r>
              <a:rPr lang="en-US" i="1" dirty="0" smtClean="0"/>
              <a:t> independent</a:t>
            </a:r>
            <a:r>
              <a:rPr lang="en-US" dirty="0" smtClean="0"/>
              <a:t> if and only if </a:t>
            </a: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a:t>
            </a:r>
            <a:r>
              <a:rPr lang="en-US" i="1" dirty="0" err="1" smtClean="0"/>
              <a:t>E</a:t>
            </a:r>
            <a:r>
              <a:rPr lang="en-US" i="1" baseline="-25000" dirty="0" err="1" smtClean="0"/>
              <a:t>i</a:t>
            </a:r>
            <a:r>
              <a:rPr lang="en-US" dirty="0" err="1" smtClean="0">
                <a:latin typeface="Cambria Math"/>
                <a:ea typeface="Cambria Math"/>
              </a:rPr>
              <a:t>⋂</a:t>
            </a:r>
            <a:r>
              <a:rPr lang="en-US" i="1" dirty="0" err="1" smtClean="0"/>
              <a:t>E</a:t>
            </a:r>
            <a:r>
              <a:rPr lang="en-US" i="1" baseline="-25000" dirty="0" err="1" smtClean="0"/>
              <a:t>j</a:t>
            </a:r>
            <a:r>
              <a:rPr lang="en-US" dirty="0" smtClean="0">
                <a:ea typeface="Cambria Math" pitchFamily="18" charset="0"/>
              </a:rPr>
              <a:t>) = </a:t>
            </a:r>
            <a:r>
              <a:rPr lang="en-US" i="1" dirty="0" smtClean="0"/>
              <a:t>p</a:t>
            </a:r>
            <a:r>
              <a:rPr lang="en-US" dirty="0" smtClean="0"/>
              <a:t>(</a:t>
            </a:r>
            <a:r>
              <a:rPr lang="en-US" i="1" dirty="0" err="1" smtClean="0"/>
              <a:t>E</a:t>
            </a:r>
            <a:r>
              <a:rPr lang="en-US" i="1" baseline="-25000" dirty="0" err="1" smtClean="0"/>
              <a:t>i</a:t>
            </a:r>
            <a:r>
              <a:rPr lang="en-US" dirty="0" smtClean="0"/>
              <a:t>) p(</a:t>
            </a:r>
            <a:r>
              <a:rPr lang="en-US" i="1" dirty="0" err="1" smtClean="0"/>
              <a:t>E</a:t>
            </a:r>
            <a:r>
              <a:rPr lang="en-US" i="1" baseline="-25000" dirty="0" err="1" smtClean="0"/>
              <a:t>j</a:t>
            </a:r>
            <a:r>
              <a:rPr lang="en-US" dirty="0" smtClean="0"/>
              <a:t>) for all pairs </a:t>
            </a:r>
            <a:r>
              <a:rPr lang="en-US" i="1" dirty="0" err="1" smtClean="0"/>
              <a:t>i</a:t>
            </a:r>
            <a:r>
              <a:rPr lang="en-US" dirty="0" smtClean="0"/>
              <a:t> and </a:t>
            </a:r>
            <a:r>
              <a:rPr lang="en-US" i="1" dirty="0" smtClean="0"/>
              <a:t>j</a:t>
            </a:r>
            <a:r>
              <a:rPr lang="en-US" dirty="0" smtClean="0"/>
              <a:t> with </a:t>
            </a:r>
            <a:r>
              <a:rPr lang="en-US" i="1" dirty="0" err="1" smtClean="0"/>
              <a:t>i</a:t>
            </a:r>
            <a:r>
              <a:rPr lang="en-US" i="1" dirty="0" smtClean="0"/>
              <a:t> </a:t>
            </a:r>
            <a:r>
              <a:rPr lang="en-US" dirty="0" smtClean="0">
                <a:latin typeface="Cambria Math"/>
                <a:ea typeface="Cambria Math"/>
              </a:rPr>
              <a:t>≤</a:t>
            </a:r>
            <a:r>
              <a:rPr lang="en-US" i="1" dirty="0" smtClean="0"/>
              <a:t> j </a:t>
            </a:r>
            <a:r>
              <a:rPr lang="en-US" dirty="0" smtClean="0">
                <a:latin typeface="Cambria Math"/>
                <a:ea typeface="Cambria Math"/>
              </a:rPr>
              <a:t>≤ </a:t>
            </a:r>
            <a:r>
              <a:rPr lang="en-US" i="1" dirty="0" smtClean="0"/>
              <a:t>n</a:t>
            </a:r>
            <a:r>
              <a:rPr lang="en-US" dirty="0" smtClean="0"/>
              <a:t>.</a:t>
            </a:r>
          </a:p>
          <a:p>
            <a:pPr>
              <a:buNone/>
            </a:pPr>
            <a:endParaRPr lang="en-US" dirty="0" smtClean="0"/>
          </a:p>
          <a:p>
            <a:pPr>
              <a:buNone/>
            </a:pPr>
            <a:r>
              <a:rPr lang="en-US" dirty="0" smtClean="0"/>
              <a:t>   The events are </a:t>
            </a:r>
            <a:r>
              <a:rPr lang="en-US" i="1" dirty="0" smtClean="0"/>
              <a:t>mutually independent </a:t>
            </a:r>
            <a:r>
              <a:rPr lang="en-US" dirty="0" smtClean="0"/>
              <a:t>if</a:t>
            </a:r>
          </a:p>
          <a:p>
            <a:endParaRPr lang="en-US" dirty="0" smtClean="0"/>
          </a:p>
          <a:p>
            <a:pPr>
              <a:buNone/>
            </a:pPr>
            <a:r>
              <a:rPr lang="en-US" dirty="0" smtClean="0"/>
              <a:t>    whenever </a:t>
            </a:r>
            <a:r>
              <a:rPr lang="en-US" i="1" dirty="0" err="1" smtClean="0"/>
              <a:t>i</a:t>
            </a:r>
            <a:r>
              <a:rPr lang="en-US" i="1" baseline="-25000" dirty="0" err="1" smtClean="0"/>
              <a:t>j</a:t>
            </a:r>
            <a:r>
              <a:rPr lang="en-US" dirty="0" smtClean="0"/>
              <a:t>, </a:t>
            </a:r>
            <a:r>
              <a:rPr lang="en-US" i="1" dirty="0" smtClean="0"/>
              <a:t>j</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a:t>
            </a:r>
            <a:r>
              <a:rPr lang="en-US" i="1" dirty="0" smtClean="0"/>
              <a:t>m</a:t>
            </a:r>
            <a:r>
              <a:rPr lang="en-US" dirty="0" smtClean="0"/>
              <a:t>, are integers with </a:t>
            </a:r>
          </a:p>
          <a:p>
            <a:pPr>
              <a:buNone/>
            </a:pPr>
            <a:r>
              <a:rPr lang="en-US" dirty="0" smtClean="0"/>
              <a:t>             </a:t>
            </a:r>
            <a:r>
              <a:rPr lang="en-US" dirty="0" smtClean="0">
                <a:latin typeface="Cambria Math" pitchFamily="18" charset="0"/>
                <a:ea typeface="Cambria Math" pitchFamily="18" charset="0"/>
              </a:rPr>
              <a:t>1</a:t>
            </a:r>
            <a:r>
              <a:rPr lang="en-US" dirty="0" smtClean="0">
                <a:latin typeface="Cambria Math"/>
                <a:ea typeface="Cambria Math"/>
              </a:rPr>
              <a:t> ≤ </a:t>
            </a:r>
            <a:r>
              <a:rPr lang="en-US" i="1" dirty="0" smtClean="0"/>
              <a:t>i</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&lt; </a:t>
            </a:r>
            <a:r>
              <a:rPr lang="en-US" i="1" dirty="0" smtClean="0"/>
              <a:t>i</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&lt;</a:t>
            </a:r>
            <a:r>
              <a:rPr lang="en-US" dirty="0" smtClean="0">
                <a:latin typeface="Cambria Math"/>
                <a:ea typeface="Cambria Math"/>
              </a:rPr>
              <a:t>∙∙∙</a:t>
            </a:r>
            <a:r>
              <a:rPr lang="en-US" dirty="0" smtClean="0">
                <a:latin typeface="Cambria Math" pitchFamily="18" charset="0"/>
                <a:ea typeface="Cambria Math" pitchFamily="18" charset="0"/>
              </a:rPr>
              <a:t> &lt;</a:t>
            </a:r>
            <a:r>
              <a:rPr lang="en-US" i="1" dirty="0" smtClean="0"/>
              <a:t> </a:t>
            </a:r>
            <a:r>
              <a:rPr lang="en-US" i="1" dirty="0" err="1" smtClean="0"/>
              <a:t>i</a:t>
            </a:r>
            <a:r>
              <a:rPr lang="en-US" i="1" baseline="-25000" dirty="0" err="1" smtClean="0"/>
              <a:t>m</a:t>
            </a:r>
            <a:r>
              <a:rPr lang="en-US" i="1" dirty="0" smtClean="0"/>
              <a:t> </a:t>
            </a:r>
            <a:r>
              <a:rPr lang="en-US"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and </a:t>
            </a:r>
            <a:r>
              <a:rPr lang="en-US" i="1" dirty="0" smtClean="0">
                <a:ea typeface="Cambria Math" pitchFamily="18" charset="0"/>
              </a:rPr>
              <a:t>m</a:t>
            </a:r>
            <a:r>
              <a:rPr lang="en-US" dirty="0" smtClean="0">
                <a:latin typeface="Cambria Math" pitchFamily="18" charset="0"/>
                <a:ea typeface="Cambria Math" pitchFamily="18" charset="0"/>
              </a:rPr>
              <a:t> </a:t>
            </a:r>
            <a:r>
              <a:rPr lang="en-US" dirty="0" smtClean="0">
                <a:latin typeface="Cambria Math"/>
                <a:ea typeface="Cambria Math"/>
              </a:rPr>
              <a:t>≥ 2.</a:t>
            </a:r>
            <a:endParaRPr lang="en-US" baseline="-250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066800" y="4191000"/>
            <a:ext cx="6872288" cy="32146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Bernoulli Trials </a:t>
            </a:r>
            <a:endParaRPr lang="en-US" dirty="0"/>
          </a:p>
        </p:txBody>
      </p:sp>
      <p:sp>
        <p:nvSpPr>
          <p:cNvPr id="5" name="TextBox 4"/>
          <p:cNvSpPr txBox="1"/>
          <p:nvPr/>
        </p:nvSpPr>
        <p:spPr>
          <a:xfrm>
            <a:off x="5334000" y="381000"/>
            <a:ext cx="1828800" cy="646331"/>
          </a:xfrm>
          <a:prstGeom prst="rect">
            <a:avLst/>
          </a:prstGeom>
          <a:noFill/>
        </p:spPr>
        <p:txBody>
          <a:bodyPr wrap="square" rtlCol="0">
            <a:spAutoFit/>
          </a:bodyPr>
          <a:lstStyle/>
          <a:p>
            <a:r>
              <a:rPr lang="en-US" dirty="0" smtClean="0"/>
              <a:t>James Bernoulli</a:t>
            </a:r>
          </a:p>
          <a:p>
            <a:r>
              <a:rPr lang="en-US" dirty="0" smtClean="0"/>
              <a:t>(</a:t>
            </a:r>
            <a:r>
              <a:rPr lang="en-US" dirty="0" smtClean="0">
                <a:latin typeface="Cambria Math" pitchFamily="18" charset="0"/>
                <a:ea typeface="Cambria Math" pitchFamily="18" charset="0"/>
              </a:rPr>
              <a:t>1854 </a:t>
            </a:r>
            <a:r>
              <a:rPr lang="en-US" dirty="0" smtClean="0"/>
              <a:t>– </a:t>
            </a:r>
            <a:r>
              <a:rPr lang="en-US" dirty="0" smtClean="0">
                <a:latin typeface="Cambria Math" pitchFamily="18" charset="0"/>
                <a:ea typeface="Cambria Math" pitchFamily="18" charset="0"/>
              </a:rPr>
              <a:t>1705</a:t>
            </a:r>
            <a:r>
              <a:rPr lang="en-US" dirty="0" smtClean="0"/>
              <a:t>)</a:t>
            </a:r>
            <a:endParaRPr lang="en-US" dirty="0"/>
          </a:p>
        </p:txBody>
      </p:sp>
      <p:sp>
        <p:nvSpPr>
          <p:cNvPr id="6" name="Content Placeholder 5"/>
          <p:cNvSpPr>
            <a:spLocks noGrp="1"/>
          </p:cNvSpPr>
          <p:nvPr>
            <p:ph idx="1"/>
          </p:nvPr>
        </p:nvSpPr>
        <p:spPr/>
        <p:txBody>
          <a:bodyPr>
            <a:normAutofit fontScale="92500"/>
          </a:bodyPr>
          <a:lstStyle/>
          <a:p>
            <a:pPr>
              <a:buNone/>
            </a:pPr>
            <a:r>
              <a:rPr lang="en-US" b="1" dirty="0" smtClean="0"/>
              <a:t>   Definition</a:t>
            </a:r>
            <a:r>
              <a:rPr lang="en-US" dirty="0" smtClean="0"/>
              <a:t>: Suppose an experiment can have only two possible outcomes, </a:t>
            </a:r>
            <a:r>
              <a:rPr lang="en-US" i="1" dirty="0" smtClean="0"/>
              <a:t>e</a:t>
            </a:r>
            <a:r>
              <a:rPr lang="en-US" dirty="0" smtClean="0"/>
              <a:t>.</a:t>
            </a:r>
            <a:r>
              <a:rPr lang="en-US" i="1" dirty="0" smtClean="0"/>
              <a:t>g</a:t>
            </a:r>
            <a:r>
              <a:rPr lang="en-US" dirty="0" smtClean="0"/>
              <a:t>., the flipping of a coin or the random generation of a bit. </a:t>
            </a:r>
          </a:p>
          <a:p>
            <a:pPr lvl="1"/>
            <a:r>
              <a:rPr lang="en-US" dirty="0" smtClean="0"/>
              <a:t>Each performance of the experiment is called a </a:t>
            </a:r>
            <a:r>
              <a:rPr lang="en-US" i="1" dirty="0" smtClean="0"/>
              <a:t>Bernoulli trial</a:t>
            </a:r>
            <a:r>
              <a:rPr lang="en-US" dirty="0" smtClean="0"/>
              <a:t>. </a:t>
            </a:r>
          </a:p>
          <a:p>
            <a:pPr lvl="1"/>
            <a:r>
              <a:rPr lang="en-US" dirty="0" smtClean="0"/>
              <a:t>One outcome is called a </a:t>
            </a:r>
            <a:r>
              <a:rPr lang="en-US" i="1" dirty="0" smtClean="0"/>
              <a:t>success</a:t>
            </a:r>
            <a:r>
              <a:rPr lang="en-US" dirty="0" smtClean="0"/>
              <a:t> and the other a </a:t>
            </a:r>
            <a:r>
              <a:rPr lang="en-US" i="1" dirty="0" smtClean="0"/>
              <a:t>failure</a:t>
            </a:r>
            <a:r>
              <a:rPr lang="en-US" dirty="0" smtClean="0"/>
              <a:t>. </a:t>
            </a:r>
          </a:p>
          <a:p>
            <a:pPr lvl="1"/>
            <a:r>
              <a:rPr lang="en-US" dirty="0" smtClean="0"/>
              <a:t>If </a:t>
            </a:r>
            <a:r>
              <a:rPr lang="en-US" i="1" dirty="0" smtClean="0"/>
              <a:t>p</a:t>
            </a:r>
            <a:r>
              <a:rPr lang="en-US" dirty="0" smtClean="0"/>
              <a:t> is the probability of success and </a:t>
            </a:r>
            <a:r>
              <a:rPr lang="en-US" i="1" dirty="0" smtClean="0"/>
              <a:t>q </a:t>
            </a:r>
            <a:r>
              <a:rPr lang="en-US" dirty="0" smtClean="0"/>
              <a:t>the probability of failure, then </a:t>
            </a:r>
            <a:r>
              <a:rPr lang="en-US" i="1" dirty="0" smtClean="0"/>
              <a:t>p</a:t>
            </a:r>
            <a:r>
              <a:rPr lang="en-US" dirty="0" smtClean="0"/>
              <a:t> +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 </a:t>
            </a:r>
          </a:p>
          <a:p>
            <a:r>
              <a:rPr lang="en-US" dirty="0" smtClean="0"/>
              <a:t>Many problems involve determining the probability of </a:t>
            </a:r>
            <a:r>
              <a:rPr lang="en-US" i="1" dirty="0" smtClean="0"/>
              <a:t>k</a:t>
            </a:r>
            <a:r>
              <a:rPr lang="en-US" dirty="0" smtClean="0"/>
              <a:t> successes when an experiment consists of </a:t>
            </a:r>
            <a:r>
              <a:rPr lang="en-US" i="1" dirty="0" smtClean="0"/>
              <a:t>n</a:t>
            </a:r>
            <a:r>
              <a:rPr lang="en-US" dirty="0" smtClean="0"/>
              <a:t> mutually independent Bernoulli trials.</a:t>
            </a:r>
          </a:p>
          <a:p>
            <a:pPr>
              <a:buNone/>
            </a:pPr>
            <a:r>
              <a:rPr lang="en-US" b="1" dirty="0" smtClean="0"/>
              <a:t>    </a:t>
            </a:r>
            <a:endParaRPr lang="en-US" dirty="0" smtClean="0"/>
          </a:p>
        </p:txBody>
      </p:sp>
      <p:pic>
        <p:nvPicPr>
          <p:cNvPr id="7" name="Content Placeholder 3" descr="0602.jpg"/>
          <p:cNvPicPr>
            <a:picLocks noChangeAspect="1"/>
          </p:cNvPicPr>
          <p:nvPr/>
        </p:nvPicPr>
        <p:blipFill>
          <a:blip r:embed="rId2" cstate="print"/>
          <a:stretch>
            <a:fillRect/>
          </a:stretch>
        </p:blipFill>
        <p:spPr>
          <a:xfrm>
            <a:off x="7315200" y="228600"/>
            <a:ext cx="897636" cy="10347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Introduction to Discrete Probability</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7.1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Bernoulli Trials </a:t>
            </a:r>
            <a:endParaRPr lang="en-US" dirty="0"/>
          </a:p>
        </p:txBody>
      </p:sp>
      <p:sp>
        <p:nvSpPr>
          <p:cNvPr id="6" name="Content Placeholder 5"/>
          <p:cNvSpPr>
            <a:spLocks noGrp="1"/>
          </p:cNvSpPr>
          <p:nvPr>
            <p:ph idx="1"/>
          </p:nvPr>
        </p:nvSpPr>
        <p:spPr>
          <a:xfrm>
            <a:off x="533400" y="1828800"/>
            <a:ext cx="8153400" cy="4236720"/>
          </a:xfrm>
        </p:spPr>
        <p:txBody>
          <a:bodyPr>
            <a:normAutofit fontScale="92500"/>
          </a:bodyPr>
          <a:lstStyle/>
          <a:p>
            <a:pPr>
              <a:buNone/>
            </a:pPr>
            <a:endParaRPr lang="en-US" dirty="0" smtClean="0"/>
          </a:p>
          <a:p>
            <a:pPr>
              <a:buNone/>
            </a:pPr>
            <a:r>
              <a:rPr lang="en-US" b="1" dirty="0" smtClean="0"/>
              <a:t>   Example</a:t>
            </a:r>
            <a:r>
              <a:rPr lang="en-US" dirty="0" smtClean="0"/>
              <a:t>: A coin is biased so that the probability of heads is </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What is the probability that exactly four heads occur when the coin is flipped seven times?</a:t>
            </a:r>
          </a:p>
          <a:p>
            <a:pPr>
              <a:buNone/>
            </a:pPr>
            <a:r>
              <a:rPr lang="en-US" b="1" dirty="0" smtClean="0"/>
              <a:t>    Solution</a:t>
            </a:r>
            <a:r>
              <a:rPr lang="en-US" dirty="0" smtClean="0"/>
              <a:t>:  There are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latin typeface="Cambria Math" pitchFamily="18" charset="0"/>
                <a:ea typeface="Cambria Math" pitchFamily="18" charset="0"/>
              </a:rPr>
              <a:t> </a:t>
            </a:r>
            <a:r>
              <a:rPr lang="en-US" dirty="0" smtClean="0"/>
              <a:t> = </a:t>
            </a:r>
            <a:r>
              <a:rPr lang="en-US" dirty="0" smtClean="0">
                <a:latin typeface="Cambria Math" pitchFamily="18" charset="0"/>
                <a:ea typeface="Cambria Math" pitchFamily="18" charset="0"/>
              </a:rPr>
              <a:t>128</a:t>
            </a:r>
            <a:r>
              <a:rPr lang="en-US" dirty="0" smtClean="0"/>
              <a:t> possible outcomes. The number of ways four of the seven flips can be heads is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4</a:t>
            </a:r>
            <a:r>
              <a:rPr lang="en-US" dirty="0" smtClean="0"/>
              <a:t>). The probability of each of the outcomes is (</a:t>
            </a:r>
            <a:r>
              <a:rPr lang="en-US" dirty="0" smtClean="0">
                <a:latin typeface="Cambria" pitchFamily="18" charset="0"/>
              </a:rPr>
              <a:t>2</a:t>
            </a:r>
            <a:r>
              <a:rPr lang="en-US" dirty="0" smtClean="0"/>
              <a:t>/</a:t>
            </a:r>
            <a:r>
              <a:rPr lang="en-US" dirty="0" smtClean="0">
                <a:latin typeface="Cambria Math" pitchFamily="18" charset="0"/>
                <a:ea typeface="Cambria Math" pitchFamily="18" charset="0"/>
              </a:rPr>
              <a:t>3</a:t>
            </a:r>
            <a:r>
              <a:rPr lang="en-US" dirty="0" smtClean="0"/>
              <a:t>)</a:t>
            </a:r>
            <a:r>
              <a:rPr lang="en-US" baseline="30000"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a:t>
            </a:r>
            <a:r>
              <a:rPr lang="en-US" dirty="0" smtClean="0"/>
              <a:t>)</a:t>
            </a:r>
            <a:r>
              <a:rPr lang="en-US" baseline="30000" dirty="0" smtClean="0">
                <a:latin typeface="Cambria Math" pitchFamily="18" charset="0"/>
                <a:ea typeface="Cambria Math" pitchFamily="18" charset="0"/>
              </a:rPr>
              <a:t>3</a:t>
            </a:r>
            <a:r>
              <a:rPr lang="en-US" dirty="0" smtClean="0"/>
              <a:t>   since the seven flips are independent. Hence, the probability that exactly four heads occur is   </a:t>
            </a:r>
          </a:p>
          <a:p>
            <a:pPr>
              <a:buNone/>
            </a:pPr>
            <a:r>
              <a:rPr lang="en-US" dirty="0" smtClean="0"/>
              <a:t>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4</a:t>
            </a:r>
            <a:r>
              <a:rPr lang="en-US" dirty="0" smtClean="0"/>
              <a:t>) (</a:t>
            </a:r>
            <a:r>
              <a:rPr lang="en-US" dirty="0" smtClean="0">
                <a:latin typeface="Cambria" pitchFamily="18" charset="0"/>
              </a:rPr>
              <a:t>2</a:t>
            </a:r>
            <a:r>
              <a:rPr lang="en-US" dirty="0" smtClean="0"/>
              <a:t>/</a:t>
            </a:r>
            <a:r>
              <a:rPr lang="en-US" dirty="0" smtClean="0">
                <a:latin typeface="Cambria Math" pitchFamily="18" charset="0"/>
                <a:ea typeface="Cambria Math" pitchFamily="18" charset="0"/>
              </a:rPr>
              <a:t>3</a:t>
            </a:r>
            <a:r>
              <a:rPr lang="en-US" dirty="0" smtClean="0"/>
              <a:t>)</a:t>
            </a:r>
            <a:r>
              <a:rPr lang="en-US" baseline="30000"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a:t>
            </a:r>
            <a:r>
              <a:rPr lang="en-US" dirty="0" smtClean="0"/>
              <a:t>)</a:t>
            </a:r>
            <a:r>
              <a:rPr lang="en-US" baseline="30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35</a:t>
            </a:r>
            <a:r>
              <a:rPr lang="en-US" dirty="0" smtClean="0">
                <a:latin typeface="Cambria Math"/>
                <a:ea typeface="Cambria Math"/>
              </a:rPr>
              <a:t>∙</a:t>
            </a:r>
            <a:r>
              <a:rPr lang="en-US" dirty="0" smtClean="0">
                <a:latin typeface="Cambria Math" pitchFamily="18" charset="0"/>
                <a:ea typeface="Cambria Math" pitchFamily="18" charset="0"/>
              </a:rPr>
              <a:t> 16)/</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560/</a:t>
            </a:r>
            <a:r>
              <a:rPr lang="en-US" dirty="0" smtClean="0"/>
              <a:t> </a:t>
            </a:r>
            <a:r>
              <a:rPr lang="en-US" dirty="0" smtClean="0">
                <a:latin typeface="Cambria Math" pitchFamily="18" charset="0"/>
                <a:ea typeface="Cambria Math" pitchFamily="18" charset="0"/>
              </a:rPr>
              <a:t>2187.</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of </a:t>
            </a:r>
            <a:r>
              <a:rPr lang="en-US" i="1" dirty="0" smtClean="0"/>
              <a:t>k</a:t>
            </a:r>
            <a:r>
              <a:rPr lang="en-US" dirty="0" smtClean="0"/>
              <a:t> Successes in </a:t>
            </a:r>
            <a:r>
              <a:rPr lang="en-US" i="1" dirty="0" smtClean="0"/>
              <a:t>n</a:t>
            </a:r>
            <a:r>
              <a:rPr lang="en-US" dirty="0" smtClean="0"/>
              <a:t> Independent Bernoulli Trials.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probability of exactly </a:t>
            </a:r>
            <a:r>
              <a:rPr lang="en-US" i="1" dirty="0" smtClean="0"/>
              <a:t>k</a:t>
            </a:r>
            <a:r>
              <a:rPr lang="en-US" dirty="0" smtClean="0"/>
              <a:t> successes in </a:t>
            </a:r>
            <a:r>
              <a:rPr lang="en-US" i="1" dirty="0" smtClean="0"/>
              <a:t>n</a:t>
            </a:r>
            <a:r>
              <a:rPr lang="en-US" dirty="0" smtClean="0"/>
              <a:t> independent Bernoulli trials, with probability of success </a:t>
            </a:r>
            <a:r>
              <a:rPr lang="en-US" i="1" dirty="0" smtClean="0"/>
              <a:t>p</a:t>
            </a:r>
            <a:r>
              <a:rPr lang="en-US" dirty="0" smtClean="0"/>
              <a:t> and probability of failure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 </a:t>
            </a:r>
            <a:r>
              <a:rPr lang="en-US" i="1" dirty="0" smtClean="0"/>
              <a:t>p</a:t>
            </a:r>
            <a:r>
              <a:rPr lang="en-US" dirty="0" smtClean="0"/>
              <a:t>, is</a:t>
            </a:r>
          </a:p>
          <a:p>
            <a:pPr>
              <a:buNone/>
            </a:pPr>
            <a:r>
              <a:rPr lang="en-US" dirty="0" smtClean="0"/>
              <a:t>                        </a:t>
            </a:r>
            <a:r>
              <a:rPr lang="en-US" i="1" dirty="0" smtClean="0"/>
              <a:t>C</a:t>
            </a:r>
            <a:r>
              <a:rPr lang="en-US" dirty="0" smtClean="0"/>
              <a:t>(</a:t>
            </a:r>
            <a:r>
              <a:rPr lang="en-US" i="1" dirty="0" err="1" smtClean="0"/>
              <a:t>n</a:t>
            </a:r>
            <a:r>
              <a:rPr lang="en-US" dirty="0" err="1" smtClean="0"/>
              <a:t>,</a:t>
            </a:r>
            <a:r>
              <a:rPr lang="en-US" i="1" dirty="0" err="1" smtClean="0"/>
              <a:t>k</a:t>
            </a:r>
            <a:r>
              <a:rPr lang="en-US" dirty="0" smtClean="0"/>
              <a:t>)</a:t>
            </a:r>
            <a:r>
              <a:rPr lang="en-US" i="1" dirty="0" err="1" smtClean="0"/>
              <a:t>p</a:t>
            </a:r>
            <a:r>
              <a:rPr lang="en-US" i="1" baseline="30000" dirty="0" err="1" smtClean="0"/>
              <a:t>k</a:t>
            </a:r>
            <a:r>
              <a:rPr lang="en-US" i="1" dirty="0" err="1" smtClean="0"/>
              <a:t>q</a:t>
            </a:r>
            <a:r>
              <a:rPr lang="en-US" i="1" baseline="30000" dirty="0" err="1" smtClean="0"/>
              <a:t>n</a:t>
            </a:r>
            <a:r>
              <a:rPr lang="en-US" baseline="30000" dirty="0" smtClean="0">
                <a:latin typeface="Cambria Math"/>
                <a:ea typeface="Cambria Math"/>
              </a:rPr>
              <a:t>−</a:t>
            </a:r>
            <a:r>
              <a:rPr lang="en-US" i="1" baseline="30000" dirty="0" smtClean="0">
                <a:latin typeface="Cambria Math"/>
                <a:ea typeface="Cambria Math"/>
              </a:rPr>
              <a:t>k</a:t>
            </a:r>
            <a:r>
              <a:rPr lang="en-US" i="1" dirty="0" smtClean="0">
                <a:latin typeface="Cambria Math"/>
                <a:ea typeface="Cambria Math"/>
              </a:rPr>
              <a:t>.</a:t>
            </a:r>
            <a:endParaRPr lang="en-US" i="1" dirty="0" smtClean="0"/>
          </a:p>
          <a:p>
            <a:pPr>
              <a:buNone/>
            </a:pPr>
            <a:r>
              <a:rPr lang="en-US" b="1" dirty="0" smtClean="0"/>
              <a:t>     </a:t>
            </a:r>
            <a:r>
              <a:rPr lang="en-US" b="1" i="1" dirty="0" smtClean="0"/>
              <a:t>Proof</a:t>
            </a:r>
            <a:r>
              <a:rPr lang="en-US" dirty="0" smtClean="0"/>
              <a:t>: The outcome of </a:t>
            </a:r>
            <a:r>
              <a:rPr lang="en-US" i="1" dirty="0" smtClean="0"/>
              <a:t>n</a:t>
            </a:r>
            <a:r>
              <a:rPr lang="en-US" dirty="0" smtClean="0"/>
              <a:t> Bernoulli trials is an </a:t>
            </a:r>
            <a:r>
              <a:rPr lang="en-US" i="1" dirty="0" smtClean="0"/>
              <a:t>n</a:t>
            </a:r>
            <a:r>
              <a:rPr lang="en-US" dirty="0" smtClean="0"/>
              <a:t>-</a:t>
            </a:r>
            <a:r>
              <a:rPr lang="en-US" dirty="0" err="1" smtClean="0"/>
              <a:t>tuple</a:t>
            </a:r>
            <a:r>
              <a:rPr lang="en-US" dirty="0" smtClean="0"/>
              <a:t>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err="1" smtClean="0"/>
              <a:t>t</a:t>
            </a:r>
            <a:r>
              <a:rPr lang="en-US" i="1" baseline="-25000" dirty="0" err="1" smtClean="0"/>
              <a:t>n</a:t>
            </a:r>
            <a:r>
              <a:rPr lang="en-US" dirty="0" smtClean="0"/>
              <a:t>), where each is</a:t>
            </a:r>
            <a:r>
              <a:rPr lang="en-US" i="1" dirty="0" smtClean="0"/>
              <a:t> </a:t>
            </a:r>
            <a:r>
              <a:rPr lang="en-US" i="1" dirty="0" err="1" smtClean="0"/>
              <a:t>t</a:t>
            </a:r>
            <a:r>
              <a:rPr lang="en-US" i="1" baseline="-25000" dirty="0" err="1" smtClean="0"/>
              <a:t>i</a:t>
            </a:r>
            <a:r>
              <a:rPr lang="en-US" dirty="0" smtClean="0"/>
              <a:t> either </a:t>
            </a:r>
            <a:r>
              <a:rPr lang="en-US" i="1" dirty="0" smtClean="0"/>
              <a:t>S</a:t>
            </a:r>
            <a:r>
              <a:rPr lang="en-US" dirty="0" smtClean="0"/>
              <a:t> (success) or </a:t>
            </a:r>
            <a:r>
              <a:rPr lang="en-US" i="1" dirty="0" smtClean="0"/>
              <a:t>F</a:t>
            </a:r>
            <a:r>
              <a:rPr lang="en-US" dirty="0" smtClean="0"/>
              <a:t> (failure). The probability of each outcome of </a:t>
            </a:r>
            <a:r>
              <a:rPr lang="en-US" i="1" dirty="0" smtClean="0"/>
              <a:t>n </a:t>
            </a:r>
            <a:r>
              <a:rPr lang="en-US" dirty="0" smtClean="0"/>
              <a:t>trials consisting of </a:t>
            </a:r>
            <a:r>
              <a:rPr lang="en-US" i="1" dirty="0" smtClean="0"/>
              <a:t>k</a:t>
            </a:r>
            <a:r>
              <a:rPr lang="en-US" dirty="0" smtClean="0"/>
              <a:t> successes and </a:t>
            </a:r>
            <a:r>
              <a:rPr lang="en-US" i="1" dirty="0" smtClean="0"/>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failures (in any order) is </a:t>
            </a:r>
            <a:r>
              <a:rPr lang="en-US" i="1" dirty="0" err="1" smtClean="0"/>
              <a:t>p</a:t>
            </a:r>
            <a:r>
              <a:rPr lang="en-US" i="1" baseline="30000" dirty="0" err="1" smtClean="0"/>
              <a:t>k</a:t>
            </a:r>
            <a:r>
              <a:rPr lang="en-US" i="1" dirty="0" err="1" smtClean="0"/>
              <a:t>q</a:t>
            </a:r>
            <a:r>
              <a:rPr lang="en-US" i="1" baseline="30000" dirty="0" err="1" smtClean="0"/>
              <a:t>n</a:t>
            </a:r>
            <a:r>
              <a:rPr lang="en-US" baseline="30000" dirty="0" smtClean="0">
                <a:latin typeface="Cambria Math"/>
                <a:ea typeface="Cambria Math"/>
              </a:rPr>
              <a:t>−</a:t>
            </a:r>
            <a:r>
              <a:rPr lang="en-US" i="1" baseline="30000" dirty="0" smtClean="0">
                <a:latin typeface="Cambria Math"/>
                <a:ea typeface="Cambria Math"/>
              </a:rPr>
              <a:t>k</a:t>
            </a:r>
            <a:r>
              <a:rPr lang="en-US" i="1" dirty="0" smtClean="0">
                <a:latin typeface="Cambria Math"/>
                <a:ea typeface="Cambria Math"/>
              </a:rPr>
              <a:t>. </a:t>
            </a:r>
            <a:r>
              <a:rPr lang="en-US" dirty="0" smtClean="0">
                <a:ea typeface="Cambria Math"/>
              </a:rPr>
              <a:t>Because there are </a:t>
            </a:r>
            <a:r>
              <a:rPr lang="en-US" i="1" dirty="0" smtClean="0">
                <a:ea typeface="Cambria Math"/>
              </a:rPr>
              <a:t>C</a:t>
            </a:r>
            <a:r>
              <a:rPr lang="en-US" dirty="0" smtClean="0">
                <a:ea typeface="Cambria Math"/>
              </a:rPr>
              <a:t>(</a:t>
            </a:r>
            <a:r>
              <a:rPr lang="en-US" i="1" dirty="0" err="1" smtClean="0">
                <a:ea typeface="Cambria Math"/>
              </a:rPr>
              <a:t>n</a:t>
            </a:r>
            <a:r>
              <a:rPr lang="en-US" dirty="0" err="1" smtClean="0">
                <a:ea typeface="Cambria Math"/>
              </a:rPr>
              <a:t>,</a:t>
            </a:r>
            <a:r>
              <a:rPr lang="en-US" i="1" dirty="0" err="1" smtClean="0">
                <a:ea typeface="Cambria Math"/>
              </a:rPr>
              <a:t>k</a:t>
            </a:r>
            <a:r>
              <a:rPr lang="en-US" dirty="0" smtClean="0">
                <a:ea typeface="Cambria Math"/>
              </a:rPr>
              <a:t>) </a:t>
            </a:r>
            <a:r>
              <a:rPr lang="en-US" i="1" dirty="0" smtClean="0">
                <a:ea typeface="Cambria Math"/>
              </a:rPr>
              <a:t>n</a:t>
            </a:r>
            <a:r>
              <a:rPr lang="en-US" dirty="0" smtClean="0">
                <a:ea typeface="Cambria Math"/>
              </a:rPr>
              <a:t>-</a:t>
            </a:r>
            <a:r>
              <a:rPr lang="en-US" dirty="0" err="1" smtClean="0">
                <a:ea typeface="Cambria Math"/>
              </a:rPr>
              <a:t>tuples</a:t>
            </a:r>
            <a:r>
              <a:rPr lang="en-US" dirty="0" smtClean="0">
                <a:ea typeface="Cambria Math"/>
              </a:rPr>
              <a:t> of </a:t>
            </a:r>
            <a:r>
              <a:rPr lang="en-US" i="1" dirty="0" smtClean="0">
                <a:ea typeface="Cambria Math"/>
              </a:rPr>
              <a:t>S</a:t>
            </a:r>
            <a:r>
              <a:rPr lang="en-US" dirty="0" smtClean="0">
                <a:ea typeface="Cambria Math"/>
              </a:rPr>
              <a:t>s and </a:t>
            </a:r>
            <a:r>
              <a:rPr lang="en-US" i="1" dirty="0" smtClean="0">
                <a:ea typeface="Cambria Math"/>
              </a:rPr>
              <a:t>F</a:t>
            </a:r>
            <a:r>
              <a:rPr lang="en-US" dirty="0" smtClean="0">
                <a:ea typeface="Cambria Math"/>
              </a:rPr>
              <a:t>s that contain exactly </a:t>
            </a:r>
            <a:r>
              <a:rPr lang="en-US" i="1" dirty="0" smtClean="0">
                <a:ea typeface="Cambria Math"/>
              </a:rPr>
              <a:t>k S</a:t>
            </a:r>
            <a:r>
              <a:rPr lang="en-US" dirty="0" smtClean="0">
                <a:ea typeface="Cambria Math"/>
              </a:rPr>
              <a:t>s, the probability of </a:t>
            </a:r>
            <a:r>
              <a:rPr lang="en-US" i="1" dirty="0" smtClean="0">
                <a:ea typeface="Cambria Math"/>
              </a:rPr>
              <a:t>k</a:t>
            </a:r>
            <a:r>
              <a:rPr lang="en-US" dirty="0" smtClean="0">
                <a:ea typeface="Cambria Math"/>
              </a:rPr>
              <a:t> successes is </a:t>
            </a:r>
            <a:r>
              <a:rPr lang="en-US" i="1" dirty="0" smtClean="0"/>
              <a:t>C</a:t>
            </a:r>
            <a:r>
              <a:rPr lang="en-US" dirty="0" smtClean="0"/>
              <a:t>(</a:t>
            </a:r>
            <a:r>
              <a:rPr lang="en-US" i="1" dirty="0" err="1" smtClean="0"/>
              <a:t>n</a:t>
            </a:r>
            <a:r>
              <a:rPr lang="en-US" dirty="0" err="1" smtClean="0"/>
              <a:t>,</a:t>
            </a:r>
            <a:r>
              <a:rPr lang="en-US" i="1" dirty="0" err="1" smtClean="0"/>
              <a:t>k</a:t>
            </a:r>
            <a:r>
              <a:rPr lang="en-US" dirty="0" smtClean="0"/>
              <a:t>)</a:t>
            </a:r>
            <a:r>
              <a:rPr lang="en-US" i="1" dirty="0" err="1" smtClean="0"/>
              <a:t>p</a:t>
            </a:r>
            <a:r>
              <a:rPr lang="en-US" i="1" baseline="30000" dirty="0" err="1" smtClean="0"/>
              <a:t>k</a:t>
            </a:r>
            <a:r>
              <a:rPr lang="en-US" i="1" dirty="0" err="1" smtClean="0"/>
              <a:t>q</a:t>
            </a:r>
            <a:r>
              <a:rPr lang="en-US" i="1" baseline="30000" dirty="0" err="1" smtClean="0"/>
              <a:t>n</a:t>
            </a:r>
            <a:r>
              <a:rPr lang="en-US" baseline="30000" dirty="0" smtClean="0">
                <a:latin typeface="Cambria Math"/>
                <a:ea typeface="Cambria Math"/>
              </a:rPr>
              <a:t>−</a:t>
            </a:r>
            <a:r>
              <a:rPr lang="en-US" i="1" baseline="30000" dirty="0" smtClean="0">
                <a:latin typeface="Cambria Math"/>
                <a:ea typeface="Cambria Math"/>
              </a:rPr>
              <a:t>k</a:t>
            </a:r>
            <a:r>
              <a:rPr lang="en-US" i="1" dirty="0" smtClean="0">
                <a:latin typeface="Cambria Math"/>
                <a:ea typeface="Cambria Math"/>
              </a:rPr>
              <a:t>.</a:t>
            </a:r>
            <a:endParaRPr lang="en-US" dirty="0" smtClean="0"/>
          </a:p>
          <a:p>
            <a:pPr>
              <a:buNone/>
            </a:pPr>
            <a:endParaRPr lang="en-US" dirty="0" smtClean="0"/>
          </a:p>
        </p:txBody>
      </p:sp>
      <p:sp>
        <p:nvSpPr>
          <p:cNvPr id="4" name="Isosceles Triangle 3"/>
          <p:cNvSpPr/>
          <p:nvPr/>
        </p:nvSpPr>
        <p:spPr>
          <a:xfrm rot="5400000" flipV="1">
            <a:off x="8305800" y="4114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Finite Probability</a:t>
            </a:r>
          </a:p>
          <a:p>
            <a:r>
              <a:rPr lang="en-US" dirty="0" smtClean="0"/>
              <a:t>Probabilities of Complements and Unions of Events</a:t>
            </a:r>
          </a:p>
          <a:p>
            <a:r>
              <a:rPr lang="en-US" dirty="0" smtClean="0"/>
              <a:t>Probabilistic Reasoning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an Event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We first study Pierre-Simon Laplace’s classical theory of probability, which he introduced in the </a:t>
            </a:r>
            <a:r>
              <a:rPr lang="en-US" dirty="0" smtClean="0">
                <a:latin typeface="Cambria Math" pitchFamily="18" charset="0"/>
                <a:ea typeface="Cambria Math" pitchFamily="18" charset="0"/>
              </a:rPr>
              <a:t>18</a:t>
            </a:r>
            <a:r>
              <a:rPr lang="en-US" baseline="30000" dirty="0" smtClean="0"/>
              <a:t>th</a:t>
            </a:r>
            <a:r>
              <a:rPr lang="en-US" dirty="0" smtClean="0"/>
              <a:t> century,  when he analyzed games of chance.</a:t>
            </a:r>
          </a:p>
          <a:p>
            <a:r>
              <a:rPr lang="en-US" dirty="0" smtClean="0"/>
              <a:t>We first define these key terms:</a:t>
            </a:r>
          </a:p>
          <a:p>
            <a:pPr lvl="1"/>
            <a:r>
              <a:rPr lang="en-US" dirty="0" smtClean="0"/>
              <a:t>An </a:t>
            </a:r>
            <a:r>
              <a:rPr lang="en-US" i="1" dirty="0" smtClean="0"/>
              <a:t>experiment </a:t>
            </a:r>
            <a:r>
              <a:rPr lang="en-US" dirty="0" smtClean="0"/>
              <a:t>is a procedure that yields one of a given set of possible outcomes.</a:t>
            </a:r>
          </a:p>
          <a:p>
            <a:pPr lvl="1"/>
            <a:r>
              <a:rPr lang="en-US" dirty="0" smtClean="0"/>
              <a:t>The </a:t>
            </a:r>
            <a:r>
              <a:rPr lang="en-US" i="1" dirty="0" smtClean="0"/>
              <a:t>sample space </a:t>
            </a:r>
            <a:r>
              <a:rPr lang="en-US" dirty="0" smtClean="0"/>
              <a:t>of the experiment is the set of possible outcomes.</a:t>
            </a:r>
          </a:p>
          <a:p>
            <a:pPr lvl="1"/>
            <a:r>
              <a:rPr lang="en-US" dirty="0" smtClean="0"/>
              <a:t>An </a:t>
            </a:r>
            <a:r>
              <a:rPr lang="en-US" i="1" dirty="0" smtClean="0"/>
              <a:t>event</a:t>
            </a:r>
            <a:r>
              <a:rPr lang="en-US" dirty="0" smtClean="0"/>
              <a:t> is a subset of the sample space.</a:t>
            </a:r>
          </a:p>
          <a:p>
            <a:pPr lvl="1">
              <a:buNone/>
            </a:pPr>
            <a:endParaRPr lang="en-US" dirty="0" smtClean="0"/>
          </a:p>
          <a:p>
            <a:r>
              <a:rPr lang="en-US" dirty="0" smtClean="0"/>
              <a:t>Here is how Laplace defined the probability of an event:</a:t>
            </a:r>
          </a:p>
          <a:p>
            <a:pPr>
              <a:buNone/>
            </a:pPr>
            <a:r>
              <a:rPr lang="en-US" b="1" dirty="0" smtClean="0"/>
              <a:t>     Definition</a:t>
            </a:r>
            <a:r>
              <a:rPr lang="en-US" dirty="0" smtClean="0"/>
              <a:t>: If </a:t>
            </a:r>
            <a:r>
              <a:rPr lang="en-US" i="1" dirty="0" smtClean="0"/>
              <a:t>S</a:t>
            </a:r>
            <a:r>
              <a:rPr lang="en-US" dirty="0" smtClean="0"/>
              <a:t> is a finite sample space of equally likely outcomes, and </a:t>
            </a:r>
            <a:r>
              <a:rPr lang="en-US" i="1" dirty="0" smtClean="0"/>
              <a:t>E</a:t>
            </a:r>
            <a:r>
              <a:rPr lang="en-US" dirty="0" smtClean="0"/>
              <a:t> is an event, that is, a subset of </a:t>
            </a:r>
            <a:r>
              <a:rPr lang="en-US" i="1" dirty="0" smtClean="0"/>
              <a:t>S</a:t>
            </a:r>
            <a:r>
              <a:rPr lang="en-US" dirty="0" smtClean="0"/>
              <a:t>, then the </a:t>
            </a:r>
            <a:r>
              <a:rPr lang="en-US" i="1" dirty="0" smtClean="0"/>
              <a:t>probability</a:t>
            </a:r>
            <a:r>
              <a:rPr lang="en-US" dirty="0" smtClean="0"/>
              <a:t> of </a:t>
            </a:r>
            <a:r>
              <a:rPr lang="en-US" i="1" dirty="0" smtClean="0"/>
              <a:t>E</a:t>
            </a:r>
            <a:r>
              <a:rPr lang="en-US" dirty="0" smtClean="0"/>
              <a:t> is                   </a:t>
            </a:r>
            <a:r>
              <a:rPr lang="en-US" i="1" dirty="0" smtClean="0"/>
              <a:t>p</a:t>
            </a:r>
            <a:r>
              <a:rPr lang="en-US" dirty="0" smtClean="0"/>
              <a:t>(</a:t>
            </a:r>
            <a:r>
              <a:rPr lang="en-US" i="1" dirty="0" smtClean="0"/>
              <a:t>E</a:t>
            </a:r>
            <a:r>
              <a:rPr lang="en-US" dirty="0" smtClean="0"/>
              <a:t>)</a:t>
            </a:r>
            <a:r>
              <a:rPr lang="en-US" i="1" dirty="0" smtClean="0"/>
              <a:t> = |E|/|S|.</a:t>
            </a:r>
          </a:p>
          <a:p>
            <a:r>
              <a:rPr lang="en-US" dirty="0" smtClean="0">
                <a:latin typeface="Cambria Math" pitchFamily="18" charset="0"/>
                <a:ea typeface="Cambria Math" pitchFamily="18" charset="0"/>
              </a:rPr>
              <a:t>For every event </a:t>
            </a:r>
            <a:r>
              <a:rPr lang="en-US" i="1" dirty="0" smtClean="0">
                <a:latin typeface="Cambria Math" pitchFamily="18" charset="0"/>
                <a:ea typeface="Cambria Math" pitchFamily="18" charset="0"/>
              </a:rPr>
              <a:t>E</a:t>
            </a:r>
            <a:r>
              <a:rPr lang="en-US" dirty="0" smtClean="0">
                <a:latin typeface="Cambria Math" pitchFamily="18" charset="0"/>
                <a:ea typeface="Cambria Math" pitchFamily="18" charset="0"/>
              </a:rPr>
              <a:t>, we have 0</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E</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This follows directly from the definition </a:t>
            </a:r>
            <a:r>
              <a:rPr lang="en-US" dirty="0" smtClean="0"/>
              <a:t>because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E</a:t>
            </a:r>
            <a:r>
              <a:rPr lang="en-US" dirty="0" smtClean="0"/>
              <a:t>) </a:t>
            </a:r>
            <a:r>
              <a:rPr lang="en-US" dirty="0" smtClean="0">
                <a:latin typeface="Cambria Math"/>
                <a:ea typeface="Cambria Math"/>
              </a:rPr>
              <a:t>=</a:t>
            </a:r>
            <a:r>
              <a:rPr lang="en-US" dirty="0" smtClean="0"/>
              <a:t> |</a:t>
            </a:r>
            <a:r>
              <a:rPr lang="en-US" i="1" dirty="0" smtClean="0"/>
              <a:t>E</a:t>
            </a:r>
            <a:r>
              <a:rPr lang="en-US" dirty="0" smtClean="0"/>
              <a:t>|/|</a:t>
            </a:r>
            <a:r>
              <a:rPr lang="en-US" i="1" dirty="0" smtClean="0"/>
              <a:t>S</a:t>
            </a:r>
            <a:r>
              <a:rPr lang="en-US" dirty="0" smtClean="0"/>
              <a:t>| </a:t>
            </a:r>
            <a:r>
              <a:rPr lang="en-US" dirty="0" smtClean="0">
                <a:latin typeface="Cambria Math"/>
                <a:ea typeface="Cambria Math"/>
              </a:rPr>
              <a:t>≤ </a:t>
            </a:r>
            <a:r>
              <a:rPr lang="en-US" dirty="0" smtClean="0"/>
              <a:t>|</a:t>
            </a:r>
            <a:r>
              <a:rPr lang="en-US" i="1" dirty="0" smtClean="0"/>
              <a:t>S</a:t>
            </a:r>
            <a:r>
              <a:rPr lang="en-US" dirty="0" smtClean="0"/>
              <a:t>|/|</a:t>
            </a:r>
            <a:r>
              <a:rPr lang="en-US" i="1" dirty="0" smtClean="0"/>
              <a:t>S</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since 0 </a:t>
            </a:r>
            <a:r>
              <a:rPr lang="en-US" dirty="0" smtClean="0">
                <a:latin typeface="Cambria Math"/>
                <a:ea typeface="Cambria Math"/>
              </a:rPr>
              <a:t>≤ </a:t>
            </a:r>
            <a:r>
              <a:rPr lang="en-US" dirty="0" smtClean="0"/>
              <a:t>|</a:t>
            </a:r>
            <a:r>
              <a:rPr lang="en-US" i="1" dirty="0" smtClean="0"/>
              <a:t>E</a:t>
            </a:r>
            <a:r>
              <a:rPr lang="en-US" dirty="0" smtClean="0"/>
              <a:t>| </a:t>
            </a:r>
            <a:r>
              <a:rPr lang="en-US" dirty="0" smtClean="0">
                <a:latin typeface="Cambria Math"/>
                <a:ea typeface="Cambria Math"/>
              </a:rPr>
              <a:t>≤</a:t>
            </a:r>
            <a:r>
              <a:rPr lang="en-US" dirty="0" smtClean="0"/>
              <a:t> |</a:t>
            </a:r>
            <a:r>
              <a:rPr lang="en-US" i="1" dirty="0" smtClean="0"/>
              <a:t>S</a:t>
            </a:r>
            <a:r>
              <a:rPr lang="en-US" dirty="0" smtClean="0"/>
              <a:t>|.</a:t>
            </a:r>
          </a:p>
          <a:p>
            <a:endParaRPr lang="en-US" dirty="0" smtClean="0"/>
          </a:p>
          <a:p>
            <a:endParaRPr lang="en-US" dirty="0" smtClean="0"/>
          </a:p>
          <a:p>
            <a:pPr>
              <a:buNone/>
            </a:pPr>
            <a:endParaRPr lang="en-US" i="1" dirty="0" smtClean="0"/>
          </a:p>
          <a:p>
            <a:endParaRPr lang="en-US" i="1" dirty="0"/>
          </a:p>
        </p:txBody>
      </p:sp>
      <p:pic>
        <p:nvPicPr>
          <p:cNvPr id="4" name="Picture 3" descr="0601.jpg"/>
          <p:cNvPicPr>
            <a:picLocks noChangeAspect="1"/>
          </p:cNvPicPr>
          <p:nvPr/>
        </p:nvPicPr>
        <p:blipFill>
          <a:blip r:embed="rId2" cstate="print"/>
          <a:stretch>
            <a:fillRect/>
          </a:stretch>
        </p:blipFill>
        <p:spPr>
          <a:xfrm>
            <a:off x="7010400" y="304800"/>
            <a:ext cx="912114" cy="1046988"/>
          </a:xfrm>
          <a:prstGeom prst="rect">
            <a:avLst/>
          </a:prstGeom>
        </p:spPr>
      </p:pic>
      <p:sp>
        <p:nvSpPr>
          <p:cNvPr id="5" name="TextBox 4"/>
          <p:cNvSpPr txBox="1"/>
          <p:nvPr/>
        </p:nvSpPr>
        <p:spPr>
          <a:xfrm>
            <a:off x="6553200" y="1295400"/>
            <a:ext cx="2362200" cy="646331"/>
          </a:xfrm>
          <a:prstGeom prst="rect">
            <a:avLst/>
          </a:prstGeom>
          <a:noFill/>
        </p:spPr>
        <p:txBody>
          <a:bodyPr wrap="square" rtlCol="0">
            <a:spAutoFit/>
          </a:bodyPr>
          <a:lstStyle/>
          <a:p>
            <a:r>
              <a:rPr lang="en-US" dirty="0" smtClean="0"/>
              <a:t>Pierre-Simon Laplace</a:t>
            </a:r>
          </a:p>
          <a:p>
            <a:r>
              <a:rPr lang="en-US" dirty="0" smtClean="0"/>
              <a:t>  (</a:t>
            </a:r>
            <a:r>
              <a:rPr lang="en-US" dirty="0" smtClean="0">
                <a:latin typeface="Cambria Math" pitchFamily="18" charset="0"/>
                <a:ea typeface="Cambria Math" pitchFamily="18" charset="0"/>
              </a:rPr>
              <a:t>1749-1827</a:t>
            </a:r>
            <a:r>
              <a:rPr lang="en-US" dirty="0" smtClean="0"/>
              <a:t>)</a:t>
            </a:r>
            <a:endParaRPr lang="en-US" dirty="0"/>
          </a:p>
        </p:txBody>
      </p:sp>
      <p:pic>
        <p:nvPicPr>
          <p:cNvPr id="1026" name="Picture 2" descr="C:\Documents and Settings\Richard Scherl\Local Settings\Temporary Internet Files\Content.IE5\AZ1PLTIO\MC900434806[1].png"/>
          <p:cNvPicPr>
            <a:picLocks noChangeAspect="1" noChangeArrowheads="1"/>
          </p:cNvPicPr>
          <p:nvPr/>
        </p:nvPicPr>
        <p:blipFill>
          <a:blip r:embed="rId3" cstate="print"/>
          <a:srcRect/>
          <a:stretch>
            <a:fillRect/>
          </a:stretch>
        </p:blipFill>
        <p:spPr bwMode="auto">
          <a:xfrm>
            <a:off x="914400" y="152400"/>
            <a:ext cx="990600" cy="990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Laplace’s Definition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a:t>
            </a:r>
            <a:r>
              <a:rPr lang="en-US" b="1" dirty="0" smtClean="0"/>
              <a:t>Example</a:t>
            </a:r>
            <a:r>
              <a:rPr lang="en-US" dirty="0" smtClean="0"/>
              <a:t>: An urn contains four blue balls and five red balls. What is the probability that a ball chosen from the urn is blue?</a:t>
            </a:r>
          </a:p>
          <a:p>
            <a:pPr>
              <a:buNone/>
            </a:pPr>
            <a:r>
              <a:rPr lang="en-US" dirty="0" smtClean="0"/>
              <a:t>   </a:t>
            </a:r>
            <a:r>
              <a:rPr lang="en-US" b="1" dirty="0" smtClean="0"/>
              <a:t>Solution</a:t>
            </a:r>
            <a:r>
              <a:rPr lang="en-US" dirty="0" smtClean="0"/>
              <a:t>:  The probability that the ball is chosen is </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9 </a:t>
            </a:r>
            <a:r>
              <a:rPr lang="en-US" dirty="0" smtClean="0">
                <a:ea typeface="Cambria Math" pitchFamily="18" charset="0"/>
              </a:rPr>
              <a:t>since there are nine possible outcomes, and four of these produce a blue ball.</a:t>
            </a:r>
          </a:p>
          <a:p>
            <a:pPr>
              <a:buNone/>
            </a:pPr>
            <a:r>
              <a:rPr lang="en-US" dirty="0" smtClean="0"/>
              <a:t>   </a:t>
            </a:r>
            <a:r>
              <a:rPr lang="en-US" b="1" dirty="0" smtClean="0"/>
              <a:t>Example</a:t>
            </a:r>
            <a:r>
              <a:rPr lang="en-US" dirty="0" smtClean="0"/>
              <a:t>: What is the probability that when two dice are rolled, the sum of the numbers on the two dice is </a:t>
            </a:r>
            <a:r>
              <a:rPr lang="en-US" dirty="0" smtClean="0">
                <a:latin typeface="Cambria Math" pitchFamily="18" charset="0"/>
                <a:ea typeface="Cambria Math" pitchFamily="18" charset="0"/>
              </a:rPr>
              <a:t>7</a:t>
            </a:r>
            <a:r>
              <a:rPr lang="en-US" dirty="0" smtClean="0"/>
              <a:t>?</a:t>
            </a:r>
          </a:p>
          <a:p>
            <a:pPr>
              <a:buNone/>
            </a:pPr>
            <a:r>
              <a:rPr lang="en-US" b="1" dirty="0" smtClean="0"/>
              <a:t>    Solution</a:t>
            </a:r>
            <a:r>
              <a:rPr lang="en-US" dirty="0" smtClean="0"/>
              <a:t>:  By the product rule there are </a:t>
            </a:r>
            <a:r>
              <a:rPr lang="en-US" dirty="0" smtClean="0">
                <a:latin typeface="Cambria Math" pitchFamily="18" charset="0"/>
                <a:ea typeface="Cambria Math" pitchFamily="18" charset="0"/>
              </a:rPr>
              <a:t>6</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36 </a:t>
            </a:r>
            <a:r>
              <a:rPr lang="en-US" dirty="0" smtClean="0"/>
              <a:t>possible outcomes. Six of these sum to </a:t>
            </a:r>
            <a:r>
              <a:rPr lang="en-US" dirty="0" smtClean="0">
                <a:latin typeface="Cambria Math" pitchFamily="18" charset="0"/>
                <a:ea typeface="Cambria Math" pitchFamily="18" charset="0"/>
              </a:rPr>
              <a:t>7</a:t>
            </a:r>
            <a:r>
              <a:rPr lang="en-US" dirty="0" smtClean="0"/>
              <a:t>. Hence, the probability of obtaining a </a:t>
            </a:r>
            <a:r>
              <a:rPr lang="en-US" dirty="0" smtClean="0">
                <a:latin typeface="Cambria Math" pitchFamily="18" charset="0"/>
                <a:ea typeface="Cambria Math" pitchFamily="18" charset="0"/>
              </a:rPr>
              <a:t>7</a:t>
            </a:r>
            <a:r>
              <a:rPr lang="en-US" dirty="0" smtClean="0"/>
              <a:t> is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36 = 1</a:t>
            </a:r>
            <a:r>
              <a:rPr lang="en-US" dirty="0" smtClean="0"/>
              <a:t>/</a:t>
            </a:r>
            <a:r>
              <a:rPr lang="en-US" dirty="0" smtClean="0">
                <a:latin typeface="Cambria Math" pitchFamily="18" charset="0"/>
                <a:ea typeface="Cambria Math" pitchFamily="18" charset="0"/>
              </a:rPr>
              <a:t>6. </a:t>
            </a:r>
            <a:endParaRPr lang="en-US" dirty="0" smtClean="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Laplace’s Definition</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In a lottery, a player wins a large prize when they pick four digits that match, in correct order, four digits selected by a random mechanical process. What is the probability that a player wins the  prize? </a:t>
            </a:r>
          </a:p>
          <a:p>
            <a:pPr>
              <a:buNone/>
            </a:pPr>
            <a:r>
              <a:rPr lang="en-US" b="1" dirty="0" smtClean="0"/>
              <a:t>     Solution</a:t>
            </a:r>
            <a:r>
              <a:rPr lang="en-US" dirty="0" smtClean="0"/>
              <a:t>: By the product rule there are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10,000 </a:t>
            </a:r>
            <a:r>
              <a:rPr lang="en-US" dirty="0" smtClean="0"/>
              <a:t>ways to pick four digits. </a:t>
            </a:r>
          </a:p>
          <a:p>
            <a:pPr lvl="1"/>
            <a:r>
              <a:rPr lang="en-US" dirty="0" smtClean="0"/>
              <a:t>Since there is only </a:t>
            </a:r>
            <a:r>
              <a:rPr lang="en-US" dirty="0" smtClean="0">
                <a:latin typeface="Cambria Math" pitchFamily="18" charset="0"/>
                <a:ea typeface="Cambria Math" pitchFamily="18" charset="0"/>
              </a:rPr>
              <a:t>1</a:t>
            </a:r>
            <a:r>
              <a:rPr lang="en-US" dirty="0" smtClean="0"/>
              <a:t> way to pick the correct digits, the probability of winning the large prize is </a:t>
            </a:r>
            <a:r>
              <a:rPr lang="en-US" dirty="0" smtClean="0">
                <a:latin typeface="Cambria Math" pitchFamily="18" charset="0"/>
                <a:ea typeface="Cambria Math" pitchFamily="18" charset="0"/>
              </a:rPr>
              <a:t>1/10,000 = 0.0001</a:t>
            </a:r>
            <a:r>
              <a:rPr lang="en-US" dirty="0" smtClean="0"/>
              <a:t>.</a:t>
            </a:r>
          </a:p>
          <a:p>
            <a:pPr lvl="1">
              <a:buNone/>
            </a:pPr>
            <a:endParaRPr lang="en-US" dirty="0" smtClean="0"/>
          </a:p>
          <a:p>
            <a:pPr>
              <a:buNone/>
            </a:pPr>
            <a:r>
              <a:rPr lang="en-US" dirty="0" smtClean="0"/>
              <a:t>     A smaller prize is won if only three digits are matched. What is the probability that a player wins the small prize?</a:t>
            </a:r>
          </a:p>
          <a:p>
            <a:pPr>
              <a:buNone/>
            </a:pPr>
            <a:r>
              <a:rPr lang="en-US" b="1" dirty="0" smtClean="0"/>
              <a:t>     Solution</a:t>
            </a:r>
            <a:r>
              <a:rPr lang="en-US" dirty="0" smtClean="0"/>
              <a:t>: If exactly three digits are matched, one of the four digits must be incorrect and the other three digits must be correct. For the digit that is incorrect, there are </a:t>
            </a:r>
            <a:r>
              <a:rPr lang="en-US" dirty="0" smtClean="0">
                <a:latin typeface="Cambria Math" pitchFamily="18" charset="0"/>
                <a:ea typeface="Cambria Math" pitchFamily="18" charset="0"/>
              </a:rPr>
              <a:t>9</a:t>
            </a:r>
            <a:r>
              <a:rPr lang="en-US" dirty="0" smtClean="0"/>
              <a:t> possible choices. Hence, by the sum rule, there a total of </a:t>
            </a:r>
            <a:r>
              <a:rPr lang="en-US" dirty="0" smtClean="0">
                <a:latin typeface="Cambria Math" pitchFamily="18" charset="0"/>
                <a:ea typeface="Cambria Math" pitchFamily="18" charset="0"/>
              </a:rPr>
              <a:t>36</a:t>
            </a:r>
            <a:r>
              <a:rPr lang="en-US" dirty="0" smtClean="0"/>
              <a:t> possible ways to choose four digits that match exactly three of the winning four digits. The probability of winning the small price is </a:t>
            </a:r>
            <a:r>
              <a:rPr lang="en-US" dirty="0" smtClean="0">
                <a:latin typeface="Cambria Math" pitchFamily="18" charset="0"/>
                <a:ea typeface="Cambria Math" pitchFamily="18" charset="0"/>
              </a:rPr>
              <a:t>36/10,000 = 9/2500 </a:t>
            </a:r>
            <a:r>
              <a:rPr lang="en-US" dirty="0" smtClean="0"/>
              <a:t>= </a:t>
            </a:r>
            <a:r>
              <a:rPr lang="en-US" dirty="0" smtClean="0">
                <a:latin typeface="Cambria Math" pitchFamily="18" charset="0"/>
                <a:ea typeface="Cambria Math" pitchFamily="18" charset="0"/>
              </a:rPr>
              <a:t>0.0036</a:t>
            </a:r>
            <a:r>
              <a:rPr lang="en-US" dirty="0" smtClean="0"/>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Laplace’s Definition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There are many lotteries that award prizes to people who correctly choose a set of six numbers out of the first </a:t>
            </a:r>
            <a:r>
              <a:rPr lang="en-US" i="1" dirty="0" smtClean="0"/>
              <a:t>n</a:t>
            </a:r>
            <a:r>
              <a:rPr lang="en-US" dirty="0" smtClean="0"/>
              <a:t> positive integers, where </a:t>
            </a:r>
            <a:r>
              <a:rPr lang="en-US" i="1" dirty="0" smtClean="0"/>
              <a:t>n</a:t>
            </a:r>
            <a:r>
              <a:rPr lang="en-US" dirty="0" smtClean="0"/>
              <a:t> is usually between </a:t>
            </a:r>
            <a:r>
              <a:rPr lang="en-US" dirty="0" smtClean="0">
                <a:latin typeface="Cambria Math" pitchFamily="18" charset="0"/>
                <a:ea typeface="Cambria Math" pitchFamily="18" charset="0"/>
              </a:rPr>
              <a:t>30</a:t>
            </a:r>
            <a:r>
              <a:rPr lang="en-US" dirty="0" smtClean="0"/>
              <a:t> and </a:t>
            </a:r>
            <a:r>
              <a:rPr lang="en-US" dirty="0" smtClean="0">
                <a:latin typeface="Cambria Math" pitchFamily="18" charset="0"/>
                <a:ea typeface="Cambria Math" pitchFamily="18" charset="0"/>
              </a:rPr>
              <a:t>60</a:t>
            </a:r>
            <a:r>
              <a:rPr lang="en-US" dirty="0" smtClean="0"/>
              <a:t>. What is the probability that a person picks the correct six numbers out of </a:t>
            </a:r>
            <a:r>
              <a:rPr lang="en-US" dirty="0" smtClean="0">
                <a:latin typeface="Cambria Math" pitchFamily="18" charset="0"/>
                <a:ea typeface="Cambria Math" pitchFamily="18" charset="0"/>
              </a:rPr>
              <a:t>40</a:t>
            </a:r>
            <a:r>
              <a:rPr lang="en-US" dirty="0" smtClean="0"/>
              <a:t>?</a:t>
            </a:r>
          </a:p>
          <a:p>
            <a:pPr>
              <a:buNone/>
            </a:pPr>
            <a:r>
              <a:rPr lang="en-US" b="1" dirty="0" smtClean="0"/>
              <a:t>   Solution</a:t>
            </a:r>
            <a:r>
              <a:rPr lang="en-US" dirty="0" smtClean="0"/>
              <a:t>: The number of ways to choose six numbers out of </a:t>
            </a:r>
            <a:r>
              <a:rPr lang="en-US" dirty="0" smtClean="0">
                <a:latin typeface="Cambria Math" pitchFamily="18" charset="0"/>
                <a:ea typeface="Cambria Math" pitchFamily="18" charset="0"/>
              </a:rPr>
              <a:t>40</a:t>
            </a:r>
            <a:r>
              <a:rPr lang="en-US" dirty="0" smtClean="0"/>
              <a:t> is </a:t>
            </a:r>
            <a:endParaRPr lang="en-US" dirty="0"/>
          </a:p>
          <a:p>
            <a:pPr>
              <a:buNone/>
            </a:pPr>
            <a:r>
              <a:rPr lang="en-US" dirty="0" smtClean="0"/>
              <a:t>           </a:t>
            </a:r>
            <a:r>
              <a:rPr lang="en-US" i="1" dirty="0" smtClean="0"/>
              <a:t>C</a:t>
            </a:r>
            <a:r>
              <a:rPr lang="en-US" dirty="0" smtClean="0"/>
              <a:t>(</a:t>
            </a:r>
            <a:r>
              <a:rPr lang="en-US" dirty="0" smtClean="0">
                <a:latin typeface="Cambria Math" pitchFamily="18" charset="0"/>
                <a:ea typeface="Cambria Math" pitchFamily="18" charset="0"/>
              </a:rPr>
              <a:t>40,6</a:t>
            </a:r>
            <a:r>
              <a:rPr lang="en-US" dirty="0" smtClean="0"/>
              <a:t>) = </a:t>
            </a:r>
            <a:r>
              <a:rPr lang="en-US" dirty="0" smtClean="0">
                <a:latin typeface="Cambria Math" pitchFamily="18" charset="0"/>
                <a:ea typeface="Cambria Math" pitchFamily="18" charset="0"/>
              </a:rPr>
              <a:t>40</a:t>
            </a:r>
            <a:r>
              <a:rPr lang="en-US" dirty="0" smtClean="0"/>
              <a:t>!/(</a:t>
            </a:r>
            <a:r>
              <a:rPr lang="en-US" dirty="0" smtClean="0">
                <a:latin typeface="Cambria Math" pitchFamily="18" charset="0"/>
                <a:ea typeface="Cambria Math" pitchFamily="18" charset="0"/>
              </a:rPr>
              <a:t>34</a:t>
            </a:r>
            <a:r>
              <a:rPr lang="en-US" dirty="0" smtClean="0"/>
              <a:t>!</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3,838,380</a:t>
            </a:r>
            <a:r>
              <a:rPr lang="en-US" dirty="0" smtClean="0"/>
              <a:t>.</a:t>
            </a:r>
          </a:p>
          <a:p>
            <a:pPr>
              <a:buNone/>
            </a:pPr>
            <a:r>
              <a:rPr lang="en-US" dirty="0" smtClean="0"/>
              <a:t>   Hence, the probability of picking a winning combination is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3,838,380 </a:t>
            </a:r>
            <a:r>
              <a:rPr lang="en-US" dirty="0" smtClean="0">
                <a:latin typeface="Cambria Math"/>
                <a:ea typeface="Cambria Math"/>
              </a:rPr>
              <a:t>≈</a:t>
            </a:r>
            <a:r>
              <a:rPr lang="en-US" dirty="0" smtClean="0">
                <a:latin typeface="Cambria Math" pitchFamily="18" charset="0"/>
                <a:ea typeface="Cambria Math" pitchFamily="18" charset="0"/>
              </a:rPr>
              <a:t> 0.00000026.</a:t>
            </a:r>
          </a:p>
          <a:p>
            <a:pPr>
              <a:buNone/>
            </a:pPr>
            <a:r>
              <a:rPr lang="en-US" dirty="0" smtClean="0">
                <a:latin typeface="Cambria Math" pitchFamily="18" charset="0"/>
                <a:ea typeface="Cambria Math" pitchFamily="18" charset="0"/>
              </a:rPr>
              <a:t>    </a:t>
            </a:r>
            <a:r>
              <a:rPr lang="en-US" i="1" dirty="0" smtClean="0">
                <a:ea typeface="Cambria Math" pitchFamily="18" charset="0"/>
              </a:rPr>
              <a:t>Can you work out the probability of winning the lottery with the biggest prize where you live?</a:t>
            </a:r>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Laplace’s Definition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What is the probability that the numbers </a:t>
            </a:r>
            <a:r>
              <a:rPr lang="en-US" dirty="0" smtClean="0">
                <a:latin typeface="Cambria Math" pitchFamily="18" charset="0"/>
                <a:ea typeface="Cambria Math" pitchFamily="18" charset="0"/>
              </a:rPr>
              <a:t>11, 4, 17, 39,</a:t>
            </a:r>
            <a:r>
              <a:rPr lang="en-US" dirty="0" smtClean="0"/>
              <a:t> and </a:t>
            </a:r>
            <a:r>
              <a:rPr lang="en-US" dirty="0" smtClean="0">
                <a:latin typeface="Cambria Math" pitchFamily="18" charset="0"/>
                <a:ea typeface="Cambria Math" pitchFamily="18" charset="0"/>
              </a:rPr>
              <a:t>23 </a:t>
            </a:r>
            <a:r>
              <a:rPr lang="en-US" dirty="0" smtClean="0"/>
              <a:t>are drawn in that order from a bin with </a:t>
            </a:r>
            <a:r>
              <a:rPr lang="en-US" dirty="0" smtClean="0">
                <a:latin typeface="Cambria Math" pitchFamily="18" charset="0"/>
                <a:ea typeface="Cambria Math" pitchFamily="18" charset="0"/>
              </a:rPr>
              <a:t>50</a:t>
            </a:r>
            <a:r>
              <a:rPr lang="en-US" dirty="0" smtClean="0"/>
              <a:t> balls labeled with the numbers </a:t>
            </a:r>
            <a:r>
              <a:rPr lang="en-US" dirty="0" smtClean="0">
                <a:latin typeface="Cambria Math" pitchFamily="18" charset="0"/>
                <a:ea typeface="Cambria Math" pitchFamily="18" charset="0"/>
              </a:rPr>
              <a:t>1,2, …, 50 </a:t>
            </a:r>
            <a:r>
              <a:rPr lang="en-US" dirty="0" smtClean="0"/>
              <a:t>if </a:t>
            </a:r>
          </a:p>
          <a:p>
            <a:pPr marL="850392" lvl="1" indent="-457200">
              <a:buFont typeface="+mj-lt"/>
              <a:buAutoNum type="alphaLcParenR"/>
            </a:pPr>
            <a:r>
              <a:rPr lang="en-US" dirty="0" smtClean="0"/>
              <a:t>The ball selected is not returned to the bin.</a:t>
            </a:r>
          </a:p>
          <a:p>
            <a:pPr marL="850392" lvl="1" indent="-457200">
              <a:buFont typeface="+mj-lt"/>
              <a:buAutoNum type="alphaLcParenR"/>
            </a:pPr>
            <a:r>
              <a:rPr lang="en-US" dirty="0" smtClean="0"/>
              <a:t>The ball selected is returned to the bin before the next ball is selected.</a:t>
            </a:r>
          </a:p>
          <a:p>
            <a:pPr>
              <a:buNone/>
            </a:pPr>
            <a:r>
              <a:rPr lang="en-US" b="1" dirty="0" smtClean="0"/>
              <a:t>    Solution</a:t>
            </a:r>
            <a:r>
              <a:rPr lang="en-US" dirty="0" smtClean="0"/>
              <a:t>: Use the product rule in each case.</a:t>
            </a:r>
          </a:p>
          <a:p>
            <a:pPr marL="880110" lvl="1" indent="-514350">
              <a:buAutoNum type="alphaLcParenR"/>
            </a:pPr>
            <a:r>
              <a:rPr lang="en-US" i="1" dirty="0" smtClean="0"/>
              <a:t>Sampling without replacement</a:t>
            </a:r>
            <a:r>
              <a:rPr lang="en-US" dirty="0" smtClean="0"/>
              <a:t>: The probability is </a:t>
            </a:r>
            <a:r>
              <a:rPr lang="en-US" dirty="0" smtClean="0">
                <a:latin typeface="Cambria Math" pitchFamily="18" charset="0"/>
                <a:ea typeface="Cambria Math" pitchFamily="18" charset="0"/>
              </a:rPr>
              <a:t>1/254,251,200 </a:t>
            </a:r>
            <a:r>
              <a:rPr lang="en-US" dirty="0" smtClean="0"/>
              <a:t>since </a:t>
            </a:r>
            <a:r>
              <a:rPr lang="en-US" smtClean="0"/>
              <a:t>there are  </a:t>
            </a:r>
            <a:r>
              <a:rPr lang="en-US" dirty="0" smtClean="0">
                <a:latin typeface="Cambria Math" pitchFamily="18" charset="0"/>
                <a:ea typeface="Cambria Math" pitchFamily="18" charset="0"/>
              </a:rPr>
              <a:t>50 </a:t>
            </a:r>
            <a:r>
              <a:rPr lang="en-US" dirty="0" smtClean="0">
                <a:latin typeface="Cambria Math"/>
                <a:ea typeface="Cambria Math"/>
              </a:rPr>
              <a:t>∙</a:t>
            </a:r>
            <a:r>
              <a:rPr lang="en-US" dirty="0" smtClean="0">
                <a:latin typeface="Cambria Math" pitchFamily="18" charset="0"/>
                <a:ea typeface="Cambria Math" pitchFamily="18" charset="0"/>
              </a:rPr>
              <a:t>49 </a:t>
            </a:r>
            <a:r>
              <a:rPr lang="en-US" dirty="0" smtClean="0">
                <a:latin typeface="Cambria Math"/>
                <a:ea typeface="Cambria Math"/>
              </a:rPr>
              <a:t>∙</a:t>
            </a:r>
            <a:r>
              <a:rPr lang="en-US" dirty="0" smtClean="0">
                <a:latin typeface="Cambria Math" pitchFamily="18" charset="0"/>
                <a:ea typeface="Cambria Math" pitchFamily="18" charset="0"/>
              </a:rPr>
              <a:t>47 </a:t>
            </a:r>
            <a:r>
              <a:rPr lang="en-US" smtClean="0">
                <a:latin typeface="Cambria Math"/>
                <a:ea typeface="Cambria Math"/>
              </a:rPr>
              <a:t>∙</a:t>
            </a:r>
            <a:r>
              <a:rPr lang="en-US" smtClean="0">
                <a:latin typeface="Cambria Math" pitchFamily="18" charset="0"/>
                <a:ea typeface="Cambria Math" pitchFamily="18" charset="0"/>
              </a:rPr>
              <a:t>46</a:t>
            </a:r>
            <a:r>
              <a:rPr lang="en-US">
                <a:latin typeface="Cambria Math"/>
                <a:ea typeface="Cambria Math"/>
              </a:rPr>
              <a:t> ∙</a:t>
            </a:r>
            <a:r>
              <a:rPr lang="en-US" smtClean="0">
                <a:latin typeface="Cambria Math" pitchFamily="18" charset="0"/>
                <a:ea typeface="Cambria Math" pitchFamily="18" charset="0"/>
              </a:rPr>
              <a:t>45  </a:t>
            </a:r>
            <a:r>
              <a:rPr lang="en-US" dirty="0" smtClean="0"/>
              <a:t>= </a:t>
            </a:r>
            <a:r>
              <a:rPr lang="en-US" dirty="0" smtClean="0">
                <a:latin typeface="Cambria Math" pitchFamily="18" charset="0"/>
                <a:ea typeface="Cambria Math" pitchFamily="18" charset="0"/>
              </a:rPr>
              <a:t>254,251,200 </a:t>
            </a:r>
            <a:r>
              <a:rPr lang="en-US" dirty="0" smtClean="0"/>
              <a:t>ways to choose the five balls.</a:t>
            </a:r>
          </a:p>
          <a:p>
            <a:pPr marL="880110" lvl="1" indent="-514350">
              <a:buNone/>
            </a:pPr>
            <a:r>
              <a:rPr lang="en-US" dirty="0" smtClean="0">
                <a:solidFill>
                  <a:schemeClr val="accent1"/>
                </a:solidFill>
              </a:rPr>
              <a:t>b)</a:t>
            </a:r>
            <a:r>
              <a:rPr lang="en-US" i="1" dirty="0" smtClean="0"/>
              <a:t>    Sampling with replacement</a:t>
            </a:r>
            <a:r>
              <a:rPr lang="en-US" dirty="0" smtClean="0"/>
              <a:t>: The probability is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50</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1/312,500,000 </a:t>
            </a:r>
            <a:r>
              <a:rPr lang="en-US" dirty="0" smtClean="0"/>
              <a:t>since </a:t>
            </a:r>
            <a:r>
              <a:rPr lang="en-US" dirty="0" smtClean="0">
                <a:latin typeface="Cambria Math" pitchFamily="18" charset="0"/>
                <a:ea typeface="Cambria Math" pitchFamily="18" charset="0"/>
              </a:rPr>
              <a:t>50</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a:t>
            </a:r>
            <a:r>
              <a:rPr lang="en-US" dirty="0" smtClean="0"/>
              <a:t>= </a:t>
            </a:r>
            <a:r>
              <a:rPr lang="en-US" dirty="0" smtClean="0">
                <a:latin typeface="Cambria Math" pitchFamily="18" charset="0"/>
                <a:ea typeface="Cambria Math" pitchFamily="18" charset="0"/>
              </a:rPr>
              <a:t>312,500,000.</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 E}) = 1 - p(E).$&#10;&#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_1)  + p(E_2) -  p(E_1 \cap E_2).$&#10;&#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s \in S} p(s)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sum_{s \in S} p(s)$$&#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 E}) = 1 - p(E)$&#10;&#10;&#10;\end{document}"/>
  <p:tag name="IGUANATEXSIZE" val="25"/>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s \in S} p(s) = 1 = p(E) + p(\overline{E}).$$&#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_1 \cup E_2) = p(E_1) + p(E_2) - p(E_1 \cap E_2)$&#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left(\bigcup_{i} E_i\right) = \sum_{i} p(E_i)$$&#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 = \frac{5/16}{1/2} = \frac{5}{8}.$$&#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 E}) =\frac{|S| - |E|}{|S|} = 1 - \frac{|E|}{|S|} = 1 - p(E).$&#10;&#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 = \frac{1/4}{3/4} = \frac{1}{3}.$$&#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_{i_1} \cap E_{i_2} \cap \cdots \cap E_{i_m}) = p(E_{i_1})p(E_{i_2}) \cdots p(E_{i_m})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E) = 1 - p(\overline{E})  = 1 - \frac{|\overline{E}|}{|S|} = 1 - \frac{1}{2^{10}} = 1 - \frac{1}{1024} = \frac{1023}{1024}.$&#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_1 \cup E_2) = p(E_1) + p(E_2) - p(E_1 \cap E_2)$&#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E_1 \cup E_2) =\frac{|E_1  \cup E_2|}{|S|} = \frac{|E_1| + |E_2|  - |E_1 \cap E_2|}{|S|}$&#1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E_1|}{|S|}  + \frac{|E_2|}{|S|}  - \frac{|E_1 \cap E_2|}{|S|}$&#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22594</TotalTime>
  <Words>2845</Words>
  <Application>Microsoft Office PowerPoint</Application>
  <PresentationFormat>On-screen Show (4:3)</PresentationFormat>
  <Paragraphs>190</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Symbol</vt:lpstr>
      <vt:lpstr>Cambria Math</vt:lpstr>
      <vt:lpstr>Calibri</vt:lpstr>
      <vt:lpstr>Constantia</vt:lpstr>
      <vt:lpstr>Cambria</vt:lpstr>
      <vt:lpstr>Wingdings 2</vt:lpstr>
      <vt:lpstr>Flow</vt:lpstr>
      <vt:lpstr>Discrete Probability</vt:lpstr>
      <vt:lpstr>Chapter Summary</vt:lpstr>
      <vt:lpstr>An Introduction to Discrete Probability</vt:lpstr>
      <vt:lpstr>Section Summary</vt:lpstr>
      <vt:lpstr>Probability of an Event</vt:lpstr>
      <vt:lpstr>Applying Laplace’s Definition</vt:lpstr>
      <vt:lpstr>Applying Laplace’s Definition</vt:lpstr>
      <vt:lpstr>Applying Laplace’s Definition</vt:lpstr>
      <vt:lpstr>Applying Laplace’s Definition</vt:lpstr>
      <vt:lpstr>The Probability of Complements and Unions of Events</vt:lpstr>
      <vt:lpstr>The Probability of Complements and Unions of Events</vt:lpstr>
      <vt:lpstr>The Probability of Complements and Unions of Events</vt:lpstr>
      <vt:lpstr>The Probability of Complements and Unions of Events</vt:lpstr>
      <vt:lpstr>Monty Hall Puzzle</vt:lpstr>
      <vt:lpstr> Probability Theory</vt:lpstr>
      <vt:lpstr>Section Summary</vt:lpstr>
      <vt:lpstr>Assigning Probabilities</vt:lpstr>
      <vt:lpstr>Assigning Probabilities</vt:lpstr>
      <vt:lpstr>Uniform Distribution</vt:lpstr>
      <vt:lpstr>Probability of an Event</vt:lpstr>
      <vt:lpstr>Example</vt:lpstr>
      <vt:lpstr>Probabilities of Complements and Unions  of Events</vt:lpstr>
      <vt:lpstr>Combinations of Events</vt:lpstr>
      <vt:lpstr>Conditional Probability</vt:lpstr>
      <vt:lpstr>Conditional Probability</vt:lpstr>
      <vt:lpstr>Independence</vt:lpstr>
      <vt:lpstr>Independence</vt:lpstr>
      <vt:lpstr>Pairwise and Mutual Independence</vt:lpstr>
      <vt:lpstr>Bernoulli Trials </vt:lpstr>
      <vt:lpstr>Bernoulli Trials </vt:lpstr>
      <vt:lpstr>Probability of k Successes in n Independent Bernoulli Trials.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Daniel Spiegel</cp:lastModifiedBy>
  <cp:revision>697</cp:revision>
  <dcterms:created xsi:type="dcterms:W3CDTF">2011-09-30T22:16:33Z</dcterms:created>
  <dcterms:modified xsi:type="dcterms:W3CDTF">2016-11-20T23:10:44Z</dcterms:modified>
</cp:coreProperties>
</file>