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82" r:id="rId4"/>
    <p:sldId id="259" r:id="rId5"/>
    <p:sldId id="261" r:id="rId6"/>
    <p:sldId id="260" r:id="rId7"/>
    <p:sldId id="288" r:id="rId8"/>
    <p:sldId id="293" r:id="rId9"/>
    <p:sldId id="303" r:id="rId10"/>
    <p:sldId id="306" r:id="rId11"/>
    <p:sldId id="294" r:id="rId12"/>
    <p:sldId id="295" r:id="rId13"/>
    <p:sldId id="305" r:id="rId14"/>
    <p:sldId id="308" r:id="rId15"/>
    <p:sldId id="307" r:id="rId16"/>
    <p:sldId id="297" r:id="rId17"/>
    <p:sldId id="309" r:id="rId18"/>
    <p:sldId id="310" r:id="rId19"/>
    <p:sldId id="311" r:id="rId2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7922" autoAdjust="0"/>
  </p:normalViewPr>
  <p:slideViewPr>
    <p:cSldViewPr>
      <p:cViewPr>
        <p:scale>
          <a:sx n="68" d="100"/>
          <a:sy n="68" d="100"/>
        </p:scale>
        <p:origin x="-9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A632-885D-4831-9476-D76FE939E0A1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64385-8513-453C-9E3D-636D0AA40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6AA0-8216-4751-9814-EA67007A7C08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76B2B-4BAF-43E6-B118-D588ADE20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76B2B-4BAF-43E6-B118-D588ADE2078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6E29A-1F8C-4624-8963-AF6D9447B968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 Theory and Cryptography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Question/Answer Animations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22302" y="6600477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</a:t>
            </a:r>
            <a:r>
              <a:rPr lang="en-US" altLang="en-US" sz="1000" dirty="0" smtClean="0"/>
              <a:t>Education.</a:t>
            </a: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 of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modern world, we use </a:t>
            </a:r>
            <a:r>
              <a:rPr lang="en-US" i="1" dirty="0" smtClean="0"/>
              <a:t>decimal,</a:t>
            </a:r>
            <a:r>
              <a:rPr lang="en-US" dirty="0" smtClean="0"/>
              <a:t> or </a:t>
            </a:r>
            <a:r>
              <a:rPr lang="en-US" i="1" dirty="0" smtClean="0"/>
              <a:t>base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</a:t>
            </a:r>
            <a:r>
              <a:rPr lang="en-US" dirty="0" smtClean="0"/>
              <a:t> </a:t>
            </a:r>
            <a:r>
              <a:rPr lang="en-US" i="1" dirty="0" smtClean="0"/>
              <a:t>notation</a:t>
            </a:r>
            <a:r>
              <a:rPr lang="en-US" dirty="0" smtClean="0"/>
              <a:t> to represent integers. For example when we write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965, we </a:t>
            </a:r>
            <a:r>
              <a:rPr lang="en-US" dirty="0" smtClean="0"/>
              <a:t> mean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</a:t>
            </a:r>
            <a:r>
              <a:rPr lang="en-US" dirty="0" smtClean="0">
                <a:latin typeface="Cambria Math"/>
                <a:ea typeface="Cambria Math"/>
              </a:rPr>
              <a:t>∙10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>
                <a:latin typeface="Cambria Math"/>
                <a:ea typeface="Cambria Math"/>
              </a:rPr>
              <a:t>∙10</a:t>
            </a:r>
            <a:r>
              <a:rPr lang="en-US" baseline="30000" dirty="0" smtClean="0">
                <a:latin typeface="Cambria Math"/>
                <a:ea typeface="Cambria Math"/>
              </a:rPr>
              <a:t>1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>
                <a:latin typeface="Cambria Math"/>
                <a:ea typeface="Cambria Math"/>
              </a:rPr>
              <a:t>∙10</a:t>
            </a:r>
            <a:r>
              <a:rPr lang="en-US" baseline="30000" dirty="0" smtClean="0">
                <a:latin typeface="Cambria Math"/>
                <a:ea typeface="Cambria Math"/>
              </a:rPr>
              <a:t>0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 can represent numbers using any base </a:t>
            </a:r>
            <a:r>
              <a:rPr lang="en-US" i="1" dirty="0" smtClean="0"/>
              <a:t>b</a:t>
            </a:r>
            <a:r>
              <a:rPr lang="en-US" dirty="0" smtClean="0"/>
              <a:t>, where </a:t>
            </a:r>
            <a:r>
              <a:rPr lang="en-US" i="1" dirty="0" smtClean="0"/>
              <a:t>b</a:t>
            </a:r>
            <a:r>
              <a:rPr lang="en-US" dirty="0" smtClean="0"/>
              <a:t> is a positive integer greater than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bases 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binary</a:t>
            </a:r>
            <a:r>
              <a:rPr lang="en-US" dirty="0" smtClean="0">
                <a:ea typeface="Cambria Math" pitchFamily="18" charset="0"/>
              </a:rPr>
              <a:t>)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 = 8 (</a:t>
            </a:r>
            <a:r>
              <a:rPr lang="en-US" i="1" dirty="0" smtClean="0"/>
              <a:t>octal</a:t>
            </a:r>
            <a:r>
              <a:rPr lang="en-US" dirty="0" smtClean="0"/>
              <a:t>) , and </a:t>
            </a:r>
            <a:r>
              <a:rPr lang="en-US" i="1" dirty="0" smtClean="0"/>
              <a:t>b</a:t>
            </a:r>
            <a:r>
              <a:rPr lang="en-US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16 </a:t>
            </a:r>
            <a:r>
              <a:rPr lang="en-US" dirty="0" smtClean="0"/>
              <a:t>(</a:t>
            </a:r>
            <a:r>
              <a:rPr lang="en-US" i="1" dirty="0" smtClean="0"/>
              <a:t>hexadecimal</a:t>
            </a:r>
            <a:r>
              <a:rPr lang="en-US" dirty="0" smtClean="0"/>
              <a:t>) are important for computing and communications</a:t>
            </a:r>
          </a:p>
          <a:p>
            <a:r>
              <a:rPr lang="en-US" dirty="0" smtClean="0"/>
              <a:t>The ancient Mayans used base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20</a:t>
            </a:r>
            <a:r>
              <a:rPr lang="en-US" dirty="0" smtClean="0"/>
              <a:t> and the ancient Babylonians used base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60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 </a:t>
            </a:r>
            <a:r>
              <a:rPr lang="en-US" i="1" dirty="0" smtClean="0"/>
              <a:t>b</a:t>
            </a:r>
            <a:r>
              <a:rPr lang="en-US" dirty="0" smtClean="0"/>
              <a:t>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can use positive integer </a:t>
            </a:r>
            <a:r>
              <a:rPr lang="en-US" i="1" dirty="0" smtClean="0"/>
              <a:t>b</a:t>
            </a:r>
            <a:r>
              <a:rPr lang="en-US" dirty="0" smtClean="0"/>
              <a:t> greater than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as a base, because of this theorem:</a:t>
            </a:r>
          </a:p>
          <a:p>
            <a:pPr>
              <a:buNone/>
            </a:pPr>
            <a:r>
              <a:rPr lang="en-US" b="1" dirty="0" smtClean="0"/>
              <a:t>    Theorem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Let </a:t>
            </a:r>
            <a:r>
              <a:rPr lang="en-US" i="1" dirty="0" smtClean="0"/>
              <a:t>b</a:t>
            </a:r>
            <a:r>
              <a:rPr lang="en-US" dirty="0" smtClean="0"/>
              <a:t> be a positive integer greater than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Then if </a:t>
            </a:r>
            <a:r>
              <a:rPr lang="en-US" i="1" dirty="0" smtClean="0"/>
              <a:t>n</a:t>
            </a:r>
            <a:r>
              <a:rPr lang="en-US" dirty="0" smtClean="0"/>
              <a:t> is a positive integer, it can be expressed uniquely in the form:</a:t>
            </a:r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k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k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-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/>
              <a:t>b</a:t>
            </a:r>
            <a:r>
              <a:rPr lang="en-US" i="1" baseline="30000" dirty="0" smtClean="0"/>
              <a:t>k</a:t>
            </a:r>
            <a:r>
              <a:rPr lang="en-US" baseline="30000" dirty="0" smtClean="0"/>
              <a:t>-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aseline="30000" dirty="0" smtClean="0"/>
              <a:t> </a:t>
            </a:r>
            <a:r>
              <a:rPr lang="en-US" dirty="0" smtClean="0"/>
              <a:t>+ …. +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/>
              <a:t>b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</a:p>
          <a:p>
            <a:pPr>
              <a:buNone/>
            </a:pPr>
            <a:r>
              <a:rPr lang="en-US" dirty="0" smtClean="0"/>
              <a:t>    where </a:t>
            </a:r>
            <a:r>
              <a:rPr lang="en-US" i="1" dirty="0" smtClean="0"/>
              <a:t>k</a:t>
            </a:r>
            <a:r>
              <a:rPr lang="en-US" dirty="0" smtClean="0"/>
              <a:t> is a nonnegative integer,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,….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k</a:t>
            </a:r>
            <a:r>
              <a:rPr lang="en-US" dirty="0" smtClean="0"/>
              <a:t> are nonnegative integers less than </a:t>
            </a:r>
            <a:r>
              <a:rPr lang="en-US" i="1" dirty="0" smtClean="0"/>
              <a:t>b</a:t>
            </a:r>
            <a:r>
              <a:rPr lang="en-US" dirty="0" smtClean="0"/>
              <a:t>, and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≠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 The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j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,…,</a:t>
            </a:r>
            <a:r>
              <a:rPr lang="en-US" i="1" dirty="0" smtClean="0"/>
              <a:t>k</a:t>
            </a:r>
            <a:r>
              <a:rPr lang="en-US" dirty="0" smtClean="0"/>
              <a:t> are called the base-</a:t>
            </a:r>
            <a:r>
              <a:rPr lang="en-US" i="1" dirty="0" smtClean="0"/>
              <a:t>b</a:t>
            </a:r>
            <a:r>
              <a:rPr lang="en-US" dirty="0" smtClean="0"/>
              <a:t> digits of the representation.</a:t>
            </a:r>
          </a:p>
          <a:p>
            <a:pPr>
              <a:buNone/>
            </a:pPr>
            <a:r>
              <a:rPr lang="en-US" dirty="0" smtClean="0"/>
              <a:t>  (We will prove this using mathematical induction in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5.1</a:t>
            </a:r>
            <a:r>
              <a:rPr lang="en-US" dirty="0" smtClean="0"/>
              <a:t>.)</a:t>
            </a:r>
          </a:p>
          <a:p>
            <a:r>
              <a:rPr lang="en-US" dirty="0" smtClean="0"/>
              <a:t>The representation of n given in Theorem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is called the </a:t>
            </a:r>
            <a:r>
              <a:rPr lang="en-US" i="1" dirty="0" smtClean="0"/>
              <a:t>base b expansion of n</a:t>
            </a:r>
            <a:r>
              <a:rPr lang="en-US" dirty="0" smtClean="0"/>
              <a:t> and is denoted by (</a:t>
            </a:r>
            <a:r>
              <a:rPr lang="en-US" i="1" dirty="0" smtClean="0"/>
              <a:t>a</a:t>
            </a:r>
            <a:r>
              <a:rPr lang="en-US" i="1" baseline="-25000" dirty="0" smtClean="0"/>
              <a:t>k</a:t>
            </a:r>
            <a:r>
              <a:rPr lang="en-US" i="1" dirty="0" smtClean="0"/>
              <a:t>a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-1</a:t>
            </a:r>
            <a:r>
              <a:rPr lang="en-US" dirty="0" smtClean="0"/>
              <a:t>….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)</a:t>
            </a:r>
            <a:r>
              <a:rPr lang="en-US" i="1" baseline="-25000" dirty="0" smtClean="0"/>
              <a:t>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We usually omit the  subscript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/>
              <a:t> for base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/>
              <a:t> expansions.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Expansions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Most computers represent integers and do arithmetic with binary  (base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 expansions of integers. In these expansions, the only digits used are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 and 1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What is the decimal expansion of  the integer that has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1 0101 1111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as its binary expansion?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1 0101 1111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1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8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7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6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5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4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3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1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0 </a:t>
            </a:r>
            <a:r>
              <a:rPr lang="en-US" dirty="0" smtClean="0">
                <a:latin typeface="Cambria Math"/>
                <a:ea typeface="Cambria Math"/>
              </a:rPr>
              <a:t> =351.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What is the decimal expansion of  the integer that has 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11011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as its binary expansion?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11011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 1 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4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3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1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∙2</a:t>
            </a:r>
            <a:r>
              <a:rPr lang="en-US" baseline="30000" dirty="0" smtClean="0">
                <a:latin typeface="Cambria Math"/>
                <a:ea typeface="Cambria Math"/>
              </a:rPr>
              <a:t>0 </a:t>
            </a:r>
            <a:r>
              <a:rPr lang="en-US" dirty="0" smtClean="0">
                <a:latin typeface="Cambria Math"/>
                <a:ea typeface="Cambria Math"/>
              </a:rPr>
              <a:t> =27.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Octal Expansions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The octal expansion (base 8) uses the digits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0,1,2,3,4,5,6,7</a:t>
            </a:r>
            <a:r>
              <a:rPr lang="en-US" dirty="0" smtClean="0"/>
              <a:t>}.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What is the decimal expansion of the number with octal expansion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7016</a:t>
            </a:r>
            <a:r>
              <a:rPr lang="en-US" dirty="0" smtClean="0"/>
              <a:t>)</a:t>
            </a:r>
            <a:r>
              <a:rPr lang="en-US" baseline="-25000" dirty="0" smtClean="0"/>
              <a:t>8 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>
                <a:latin typeface="Cambria Math"/>
                <a:ea typeface="Cambria Math"/>
              </a:rPr>
              <a:t>∙8</a:t>
            </a:r>
            <a:r>
              <a:rPr lang="en-US" baseline="30000" dirty="0" smtClean="0">
                <a:latin typeface="Cambria Math"/>
                <a:ea typeface="Cambria Math"/>
              </a:rPr>
              <a:t>3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/>
                <a:ea typeface="Cambria Math"/>
              </a:rPr>
              <a:t>∙8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∙8</a:t>
            </a:r>
            <a:r>
              <a:rPr lang="en-US" baseline="30000" dirty="0" smtClean="0">
                <a:latin typeface="Cambria Math"/>
                <a:ea typeface="Cambria Math"/>
              </a:rPr>
              <a:t>1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>
                <a:latin typeface="Cambria Math"/>
                <a:ea typeface="Cambria Math"/>
              </a:rPr>
              <a:t>∙8</a:t>
            </a:r>
            <a:r>
              <a:rPr lang="en-US" baseline="30000" dirty="0" smtClean="0">
                <a:latin typeface="Cambria Math"/>
                <a:ea typeface="Cambria Math"/>
              </a:rPr>
              <a:t>0 </a:t>
            </a:r>
            <a:r>
              <a:rPr lang="en-US" dirty="0" smtClean="0">
                <a:latin typeface="Cambria Math"/>
                <a:ea typeface="Cambria Math"/>
              </a:rPr>
              <a:t> =3598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</a:t>
            </a:r>
            <a:r>
              <a:rPr lang="en-US" b="1" dirty="0" smtClean="0">
                <a:ea typeface="Cambria Math"/>
              </a:rPr>
              <a:t>Example</a:t>
            </a:r>
            <a:r>
              <a:rPr lang="en-US" dirty="0" smtClean="0">
                <a:latin typeface="Cambria Math"/>
                <a:ea typeface="Cambria Math"/>
              </a:rPr>
              <a:t>: </a:t>
            </a:r>
            <a:r>
              <a:rPr lang="en-US" dirty="0" smtClean="0"/>
              <a:t>What is the decimal expansion of the number with octal expansion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111</a:t>
            </a:r>
            <a:r>
              <a:rPr lang="en-US" dirty="0" smtClean="0"/>
              <a:t>)</a:t>
            </a:r>
            <a:r>
              <a:rPr lang="en-US" baseline="-25000" dirty="0" smtClean="0"/>
              <a:t>8 </a:t>
            </a:r>
            <a:r>
              <a:rPr lang="en-US" dirty="0" smtClean="0"/>
              <a:t>?</a:t>
            </a:r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∙8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∙8</a:t>
            </a:r>
            <a:r>
              <a:rPr lang="en-US" baseline="30000" dirty="0" smtClean="0">
                <a:latin typeface="Cambria Math"/>
                <a:ea typeface="Cambria Math"/>
              </a:rPr>
              <a:t>1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∙8</a:t>
            </a:r>
            <a:r>
              <a:rPr lang="en-US" baseline="30000" dirty="0" smtClean="0">
                <a:latin typeface="Cambria Math"/>
                <a:ea typeface="Cambria Math"/>
              </a:rPr>
              <a:t>0 </a:t>
            </a:r>
            <a:r>
              <a:rPr lang="en-US" dirty="0" smtClean="0">
                <a:latin typeface="Cambria Math"/>
                <a:ea typeface="Cambria Math"/>
              </a:rPr>
              <a:t> = 64 + 8 + 1 = 73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Hexadecimal Expansions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The hexadecimal expansion needs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16</a:t>
            </a:r>
            <a:r>
              <a:rPr lang="en-US" dirty="0" smtClean="0"/>
              <a:t> digits, but our decimal system provides only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/>
              <a:t>. So letters are used for the additional symbols.  The hexadecimal system uses the digits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0,1,2,3,4,5,6,7,8,9</a:t>
            </a:r>
            <a:r>
              <a:rPr lang="en-US" dirty="0" smtClean="0"/>
              <a:t>,A,B,C,D,E,F}. The letters A through F represent the decimal numbers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/>
              <a:t> through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15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What is the decimal expansion of the number with hexadecimal expansion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2AE0B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16</a:t>
            </a:r>
            <a:r>
              <a:rPr lang="en-US" baseline="-25000" dirty="0" smtClean="0"/>
              <a:t> 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2</a:t>
            </a:r>
            <a:r>
              <a:rPr lang="en-US" dirty="0" smtClean="0">
                <a:latin typeface="Cambria Math"/>
                <a:ea typeface="Cambria Math"/>
              </a:rPr>
              <a:t>∙16</a:t>
            </a:r>
            <a:r>
              <a:rPr lang="en-US" baseline="30000" dirty="0" smtClean="0">
                <a:latin typeface="Cambria Math"/>
                <a:ea typeface="Cambria Math"/>
              </a:rPr>
              <a:t>4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>
                <a:latin typeface="Cambria Math"/>
                <a:ea typeface="Cambria Math"/>
              </a:rPr>
              <a:t>∙16</a:t>
            </a:r>
            <a:r>
              <a:rPr lang="en-US" baseline="30000" dirty="0" smtClean="0">
                <a:latin typeface="Cambria Math"/>
                <a:ea typeface="Cambria Math"/>
              </a:rPr>
              <a:t>3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dirty="0" smtClean="0">
                <a:latin typeface="Cambria Math"/>
                <a:ea typeface="Cambria Math"/>
              </a:rPr>
              <a:t>∙16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/>
                <a:ea typeface="Cambria Math"/>
              </a:rPr>
              <a:t>∙16</a:t>
            </a:r>
            <a:r>
              <a:rPr lang="en-US" baseline="30000" dirty="0" smtClean="0">
                <a:latin typeface="Cambria Math"/>
                <a:ea typeface="Cambria Math"/>
              </a:rPr>
              <a:t>1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>
                <a:latin typeface="Cambria Math"/>
                <a:ea typeface="Cambria Math"/>
              </a:rPr>
              <a:t>∙16</a:t>
            </a:r>
            <a:r>
              <a:rPr lang="en-US" baseline="30000" dirty="0" smtClean="0">
                <a:latin typeface="Cambria Math"/>
                <a:ea typeface="Cambria Math"/>
              </a:rPr>
              <a:t>0 </a:t>
            </a:r>
            <a:r>
              <a:rPr lang="en-US" dirty="0" smtClean="0">
                <a:latin typeface="Cambria Math"/>
                <a:ea typeface="Cambria Math"/>
              </a:rPr>
              <a:t> =175627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</a:t>
            </a:r>
            <a:r>
              <a:rPr lang="en-US" b="1" dirty="0" smtClean="0"/>
              <a:t>Example</a:t>
            </a:r>
            <a:r>
              <a:rPr lang="en-US" dirty="0" smtClean="0"/>
              <a:t>: What is the decimal expansion of the number with hexadecimal expansion (E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16</a:t>
            </a:r>
            <a:r>
              <a:rPr lang="en-US" baseline="-25000" dirty="0" smtClean="0"/>
              <a:t> 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14</a:t>
            </a:r>
            <a:r>
              <a:rPr lang="en-US" dirty="0" smtClean="0">
                <a:latin typeface="Cambria Math"/>
                <a:ea typeface="Cambria Math"/>
              </a:rPr>
              <a:t>∙16</a:t>
            </a:r>
            <a:r>
              <a:rPr lang="en-US" baseline="30000" dirty="0" smtClean="0">
                <a:latin typeface="Cambria Math"/>
                <a:ea typeface="Cambria Math"/>
              </a:rPr>
              <a:t>1 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>
                <a:latin typeface="Cambria Math"/>
                <a:ea typeface="Cambria Math"/>
              </a:rPr>
              <a:t>∙16</a:t>
            </a:r>
            <a:r>
              <a:rPr lang="en-US" baseline="30000" dirty="0" smtClean="0">
                <a:latin typeface="Cambria Math"/>
                <a:ea typeface="Cambria Math"/>
              </a:rPr>
              <a:t>0 </a:t>
            </a:r>
            <a:r>
              <a:rPr lang="en-US" dirty="0" smtClean="0">
                <a:latin typeface="Cambria Math"/>
                <a:ea typeface="Cambria Math"/>
              </a:rPr>
              <a:t> = 224 + 5 = 229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To construct the base </a:t>
            </a:r>
            <a:r>
              <a:rPr lang="en-US" i="1" dirty="0" smtClean="0"/>
              <a:t>b</a:t>
            </a:r>
            <a:r>
              <a:rPr lang="en-US" dirty="0" smtClean="0"/>
              <a:t> expansion of an integer </a:t>
            </a:r>
            <a:r>
              <a:rPr lang="en-US" i="1" dirty="0" smtClean="0"/>
              <a:t>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Divide </a:t>
            </a:r>
            <a:r>
              <a:rPr lang="en-US" i="1" dirty="0" smtClean="0"/>
              <a:t>n</a:t>
            </a:r>
            <a:r>
              <a:rPr lang="en-US" dirty="0" smtClean="0"/>
              <a:t> by </a:t>
            </a:r>
            <a:r>
              <a:rPr lang="en-US" i="1" dirty="0" smtClean="0"/>
              <a:t>b</a:t>
            </a:r>
            <a:r>
              <a:rPr lang="en-US" dirty="0" smtClean="0"/>
              <a:t> to obtain a quotient and remainder.</a:t>
            </a:r>
          </a:p>
          <a:p>
            <a:pPr lvl="2">
              <a:buNone/>
            </a:pP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bq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0</a:t>
            </a:r>
            <a:r>
              <a:rPr lang="en-US" dirty="0" smtClean="0">
                <a:latin typeface="Cambria Math"/>
                <a:ea typeface="Cambria Math"/>
              </a:rPr>
              <a:t> ≤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/>
              <a:t>b</a:t>
            </a:r>
          </a:p>
          <a:p>
            <a:pPr lvl="1"/>
            <a:r>
              <a:rPr lang="en-US" dirty="0" smtClean="0">
                <a:ea typeface="Cambria Math" pitchFamily="18" charset="0"/>
              </a:rPr>
              <a:t>The remainder,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dirty="0" smtClean="0">
                <a:ea typeface="Cambria Math" pitchFamily="18" charset="0"/>
              </a:rPr>
              <a:t>is the rightmost digit in the base </a:t>
            </a:r>
            <a:r>
              <a:rPr lang="en-US" i="1" dirty="0" smtClean="0">
                <a:ea typeface="Cambria Math" pitchFamily="18" charset="0"/>
              </a:rPr>
              <a:t>b</a:t>
            </a:r>
            <a:r>
              <a:rPr lang="en-US" dirty="0" smtClean="0">
                <a:ea typeface="Cambria Math" pitchFamily="18" charset="0"/>
              </a:rPr>
              <a:t> expansion of </a:t>
            </a:r>
            <a:r>
              <a:rPr lang="en-US" i="1" dirty="0" smtClean="0">
                <a:ea typeface="Cambria Math" pitchFamily="18" charset="0"/>
              </a:rPr>
              <a:t>n</a:t>
            </a:r>
            <a:r>
              <a:rPr lang="en-US" dirty="0" smtClean="0">
                <a:ea typeface="Cambria Math" pitchFamily="18" charset="0"/>
              </a:rPr>
              <a:t>. Next, divide </a:t>
            </a:r>
            <a:r>
              <a:rPr lang="en-US" i="1" dirty="0" smtClean="0">
                <a:ea typeface="Cambria Math" pitchFamily="18" charset="0"/>
              </a:rPr>
              <a:t>q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ea typeface="Cambria Math" pitchFamily="18" charset="0"/>
              </a:rPr>
              <a:t> by </a:t>
            </a:r>
            <a:r>
              <a:rPr lang="en-US" i="1" dirty="0" smtClean="0">
                <a:ea typeface="Cambria Math" pitchFamily="18" charset="0"/>
              </a:rPr>
              <a:t>b</a:t>
            </a:r>
            <a:r>
              <a:rPr lang="en-US" dirty="0" smtClean="0">
                <a:ea typeface="Cambria Math" pitchFamily="18" charset="0"/>
              </a:rPr>
              <a:t>.</a:t>
            </a:r>
          </a:p>
          <a:p>
            <a:pPr lvl="2">
              <a:buNone/>
            </a:pPr>
            <a:r>
              <a:rPr lang="en-US" i="1" dirty="0" smtClean="0"/>
              <a:t>q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= </a:t>
            </a:r>
            <a:r>
              <a:rPr lang="en-US" i="1" dirty="0" smtClean="0"/>
              <a:t>bq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0</a:t>
            </a:r>
            <a:r>
              <a:rPr lang="en-US" dirty="0" smtClean="0">
                <a:latin typeface="Cambria Math"/>
                <a:ea typeface="Cambria Math"/>
              </a:rPr>
              <a:t> ≤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/>
              <a:t>b</a:t>
            </a:r>
          </a:p>
          <a:p>
            <a:pPr lvl="1"/>
            <a:r>
              <a:rPr lang="en-US" dirty="0" smtClean="0"/>
              <a:t>The remainder,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is the second digit from the right in the base </a:t>
            </a:r>
            <a:r>
              <a:rPr lang="en-US" i="1" dirty="0" smtClean="0"/>
              <a:t>b</a:t>
            </a:r>
            <a:r>
              <a:rPr lang="en-US" dirty="0" smtClean="0"/>
              <a:t> expansion of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Continue by successively dividing the quotients by </a:t>
            </a:r>
            <a:r>
              <a:rPr lang="en-US" i="1" dirty="0" smtClean="0"/>
              <a:t>b</a:t>
            </a:r>
            <a:r>
              <a:rPr lang="en-US" dirty="0" smtClean="0"/>
              <a:t>, obtaining the additional base </a:t>
            </a:r>
            <a:r>
              <a:rPr lang="en-US" i="1" dirty="0" smtClean="0"/>
              <a:t>b</a:t>
            </a:r>
            <a:r>
              <a:rPr lang="en-US" dirty="0" smtClean="0"/>
              <a:t> digits as the remainder. The process terminates when the quotient is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</a:t>
            </a:r>
          </a:p>
          <a:p>
            <a:pPr lvl="1"/>
            <a:endParaRPr lang="en-US" dirty="0"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Algorithm: Constructing Base </a:t>
            </a:r>
            <a:r>
              <a:rPr lang="en-US" sz="3600" i="1" dirty="0" smtClean="0"/>
              <a:t>b</a:t>
            </a:r>
            <a:r>
              <a:rPr lang="en-US" sz="3600" dirty="0" smtClean="0"/>
              <a:t> Expansions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 q </a:t>
            </a:r>
            <a:r>
              <a:rPr lang="en-US" dirty="0" smtClean="0"/>
              <a:t>represents the quotient obtained by successive divisions by </a:t>
            </a:r>
            <a:r>
              <a:rPr lang="en-US" i="1" dirty="0" smtClean="0"/>
              <a:t>b</a:t>
            </a:r>
            <a:r>
              <a:rPr lang="en-US" dirty="0" smtClean="0"/>
              <a:t>, starting with </a:t>
            </a:r>
            <a:r>
              <a:rPr lang="en-US" i="1" dirty="0" smtClean="0"/>
              <a:t>q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digits in the base </a:t>
            </a:r>
            <a:r>
              <a:rPr lang="en-US" i="1" dirty="0" smtClean="0"/>
              <a:t>b </a:t>
            </a:r>
            <a:r>
              <a:rPr lang="en-US" dirty="0" smtClean="0"/>
              <a:t>expansion are the remainders of the division given by</a:t>
            </a:r>
            <a:r>
              <a:rPr lang="en-US" i="1" dirty="0" smtClean="0"/>
              <a:t> q</a:t>
            </a:r>
            <a:r>
              <a:rPr lang="en-US" dirty="0" smtClean="0"/>
              <a:t> </a:t>
            </a:r>
            <a:r>
              <a:rPr lang="en-US" b="1" dirty="0" smtClean="0"/>
              <a:t>mod</a:t>
            </a:r>
            <a:r>
              <a:rPr lang="en-US" dirty="0" smtClean="0"/>
              <a:t> </a:t>
            </a:r>
            <a:r>
              <a:rPr lang="en-US" i="1" dirty="0" smtClean="0"/>
              <a:t>b.</a:t>
            </a:r>
          </a:p>
          <a:p>
            <a:r>
              <a:rPr lang="en-US" dirty="0" smtClean="0"/>
              <a:t>The algorithm terminates when </a:t>
            </a:r>
            <a:r>
              <a:rPr lang="en-US" i="1" dirty="0" smtClean="0"/>
              <a:t>q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is reached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905000"/>
            <a:ext cx="6400800" cy="2362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base b expansion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600" i="1" dirty="0" smtClean="0"/>
              <a:t>n, b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positive integer</a:t>
            </a:r>
            <a:r>
              <a:rPr lang="en-US" sz="2600" dirty="0" smtClean="0"/>
              <a:t>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/>
              <a:t>with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i="1" dirty="0" err="1" smtClean="0"/>
              <a:t>q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i="1" dirty="0" smtClean="0">
                <a:ea typeface="Cambria Math" pitchFamily="18" charset="0"/>
              </a:rPr>
              <a:t>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i="1" dirty="0" smtClean="0">
                <a:ea typeface="Cambria Math" pitchFamily="18" charset="0"/>
              </a:rPr>
              <a:t>k </a:t>
            </a:r>
            <a:r>
              <a:rPr lang="en-US" sz="2600" dirty="0" smtClean="0">
                <a:ea typeface="Cambria Math" pitchFamily="18" charset="0"/>
              </a:rPr>
              <a:t>:=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0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en-US" sz="2600" i="1" dirty="0" smtClean="0"/>
              <a:t>q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≠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>
              <a:buNone/>
            </a:pPr>
            <a:r>
              <a:rPr lang="en-US" sz="2600" dirty="0" smtClean="0"/>
              <a:t>       </a:t>
            </a:r>
            <a:r>
              <a:rPr lang="en-US" sz="2600" i="1" dirty="0" err="1" smtClean="0"/>
              <a:t>a</a:t>
            </a:r>
            <a:r>
              <a:rPr lang="en-US" sz="2600" i="1" baseline="-25000" dirty="0" err="1" smtClean="0"/>
              <a:t>k</a:t>
            </a:r>
            <a:r>
              <a:rPr lang="en-US" sz="2600" dirty="0" smtClean="0"/>
              <a:t> := </a:t>
            </a:r>
            <a:r>
              <a:rPr lang="en-US" sz="2600" i="1" dirty="0" smtClean="0"/>
              <a:t>q</a:t>
            </a:r>
            <a:r>
              <a:rPr lang="en-US" sz="2600" dirty="0" smtClean="0"/>
              <a:t> </a:t>
            </a:r>
            <a:r>
              <a:rPr lang="en-US" sz="2600" b="1" dirty="0" smtClean="0"/>
              <a:t>mod</a:t>
            </a:r>
            <a:r>
              <a:rPr lang="en-US" sz="2600" dirty="0" smtClean="0"/>
              <a:t> </a:t>
            </a:r>
            <a:r>
              <a:rPr lang="en-US" sz="2600" i="1" dirty="0" smtClean="0"/>
              <a:t>b</a:t>
            </a:r>
          </a:p>
          <a:p>
            <a:pPr>
              <a:buNone/>
            </a:pPr>
            <a:r>
              <a:rPr lang="en-US" sz="2600" dirty="0" smtClean="0"/>
              <a:t>       </a:t>
            </a:r>
            <a:r>
              <a:rPr lang="en-US" sz="2600" i="1" dirty="0" smtClean="0"/>
              <a:t>q</a:t>
            </a:r>
            <a:r>
              <a:rPr lang="en-US" sz="2600" dirty="0" smtClean="0"/>
              <a:t> := </a:t>
            </a:r>
            <a:r>
              <a:rPr lang="en-US" sz="2600" i="1" dirty="0" smtClean="0"/>
              <a:t>q</a:t>
            </a:r>
            <a:r>
              <a:rPr lang="en-US" sz="2600" dirty="0" smtClean="0"/>
              <a:t> </a:t>
            </a:r>
            <a:r>
              <a:rPr lang="en-US" sz="2600" b="1" dirty="0" smtClean="0"/>
              <a:t>div</a:t>
            </a:r>
            <a:r>
              <a:rPr lang="en-US" sz="2600" dirty="0" smtClean="0"/>
              <a:t> </a:t>
            </a:r>
            <a:r>
              <a:rPr lang="en-US" sz="2600" i="1" dirty="0" smtClean="0"/>
              <a:t>b</a:t>
            </a:r>
          </a:p>
          <a:p>
            <a:pPr>
              <a:buNone/>
            </a:pPr>
            <a:r>
              <a:rPr lang="en-US" sz="2600" dirty="0" smtClean="0"/>
              <a:t>       </a:t>
            </a:r>
            <a:r>
              <a:rPr lang="en-US" sz="2600" i="1" dirty="0" smtClean="0"/>
              <a:t>k</a:t>
            </a:r>
            <a:r>
              <a:rPr lang="en-US" sz="2600" dirty="0" smtClean="0"/>
              <a:t> := </a:t>
            </a:r>
            <a:r>
              <a:rPr lang="en-US" sz="2600" i="1" dirty="0" smtClean="0"/>
              <a:t>k</a:t>
            </a:r>
            <a:r>
              <a:rPr lang="en-US" sz="2600" dirty="0" smtClean="0"/>
              <a:t> +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1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 smtClean="0"/>
              <a:t>r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eturn</a:t>
            </a:r>
            <a:r>
              <a:rPr lang="en-US" sz="2600" dirty="0" smtClean="0"/>
              <a:t>(</a:t>
            </a:r>
            <a:r>
              <a:rPr lang="en-US" sz="2600" i="1" dirty="0" smtClean="0"/>
              <a:t>a</a:t>
            </a:r>
            <a:r>
              <a:rPr lang="en-US" sz="2600" i="1" baseline="-25000" dirty="0" smtClean="0"/>
              <a:t>k-</a:t>
            </a:r>
            <a:r>
              <a:rPr lang="en-US" sz="26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600" i="1" dirty="0" smtClean="0"/>
              <a:t> ,…, a</a:t>
            </a:r>
            <a:r>
              <a:rPr lang="en-US" sz="26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600" i="1" dirty="0" smtClean="0"/>
              <a:t>,a</a:t>
            </a:r>
            <a:r>
              <a:rPr lang="en-US" sz="2600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600" dirty="0" smtClean="0"/>
              <a:t>){(</a:t>
            </a:r>
            <a:r>
              <a:rPr lang="en-US" sz="2600" i="1" dirty="0" smtClean="0"/>
              <a:t>a</a:t>
            </a:r>
            <a:r>
              <a:rPr lang="en-US" sz="2600" i="1" baseline="-25000" dirty="0" smtClean="0"/>
              <a:t>k-</a:t>
            </a:r>
            <a:r>
              <a:rPr lang="en-US" sz="26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600" i="1" dirty="0" smtClean="0"/>
              <a:t> … a</a:t>
            </a:r>
            <a:r>
              <a:rPr lang="en-US" sz="26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600" i="1" dirty="0" smtClean="0"/>
              <a:t>a</a:t>
            </a:r>
            <a:r>
              <a:rPr lang="en-US" sz="2600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600" dirty="0" smtClean="0"/>
              <a:t>)</a:t>
            </a:r>
            <a:r>
              <a:rPr lang="en-US" sz="2600" i="1" baseline="-25000" dirty="0" smtClean="0"/>
              <a:t>b</a:t>
            </a:r>
            <a:r>
              <a:rPr lang="en-US" sz="2600" dirty="0" smtClean="0"/>
              <a:t> 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lang="en-US" sz="2600" dirty="0" smtClean="0"/>
              <a:t>base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b </a:t>
            </a:r>
            <a:r>
              <a:rPr lang="en-US" sz="2600" dirty="0" smtClean="0"/>
              <a:t>expansion of </a:t>
            </a:r>
            <a:r>
              <a:rPr lang="en-US" sz="2600" i="1" dirty="0" smtClean="0"/>
              <a:t>n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Example</a:t>
            </a:r>
            <a:r>
              <a:rPr lang="en-US" dirty="0" smtClean="0"/>
              <a:t>: Find the octal expansion of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12345</a:t>
            </a:r>
            <a:r>
              <a:rPr lang="en-US" dirty="0" smtClean="0"/>
              <a:t>)</a:t>
            </a:r>
            <a:r>
              <a:rPr lang="en-US" baseline="-25000" dirty="0" smtClean="0"/>
              <a:t>10</a:t>
            </a:r>
          </a:p>
          <a:p>
            <a:pPr>
              <a:buNone/>
            </a:pPr>
            <a:r>
              <a:rPr lang="en-US" baseline="-25000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 Successively dividing by 8 gives:</a:t>
            </a:r>
            <a:endParaRPr lang="en-US" baseline="-25000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12345</a:t>
            </a:r>
            <a:r>
              <a:rPr lang="en-US" dirty="0" smtClean="0"/>
              <a:t> = 8 ∙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1543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lvl="1"/>
            <a:r>
              <a:rPr lang="en-US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1543</a:t>
            </a:r>
            <a:r>
              <a:rPr lang="en-US" dirty="0" smtClean="0"/>
              <a:t> = 8 ∙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192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</a:p>
          <a:p>
            <a:pPr lvl="1"/>
            <a:r>
              <a:rPr lang="en-US" dirty="0" smtClean="0"/>
              <a:t>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192</a:t>
            </a:r>
            <a:r>
              <a:rPr lang="en-US" dirty="0" smtClean="0"/>
              <a:t> = 8 ∙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24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lvl="1"/>
            <a:r>
              <a:rPr lang="en-US" dirty="0" smtClean="0"/>
              <a:t>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24</a:t>
            </a:r>
            <a:r>
              <a:rPr lang="en-US" dirty="0" smtClean="0"/>
              <a:t> = 8 ∙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3</a:t>
            </a:r>
            <a:r>
              <a:rPr lang="en-US" dirty="0" smtClean="0"/>
              <a:t>  = 8 ∙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pPr>
              <a:buNone/>
            </a:pPr>
            <a:r>
              <a:rPr lang="en-US" dirty="0" smtClean="0"/>
              <a:t>   The remainders are the digits from right to left   yielding 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30071</a:t>
            </a:r>
            <a:r>
              <a:rPr lang="en-US" dirty="0" smtClean="0"/>
              <a:t>)</a:t>
            </a:r>
            <a:r>
              <a:rPr lang="en-US" baseline="-25000" dirty="0" smtClean="0"/>
              <a:t>8</a:t>
            </a:r>
            <a:r>
              <a:rPr lang="en-US" dirty="0" smtClean="0"/>
              <a:t>.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Hexadecimal, Octal, and Binary Representations</a:t>
            </a:r>
            <a:endParaRPr lang="en-US" dirty="0"/>
          </a:p>
        </p:txBody>
      </p:sp>
      <p:pic>
        <p:nvPicPr>
          <p:cNvPr id="4" name="Content Placeholder 3" descr="table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209800"/>
            <a:ext cx="7239000" cy="2038165"/>
          </a:xfrm>
        </p:spPr>
      </p:pic>
      <p:sp>
        <p:nvSpPr>
          <p:cNvPr id="5" name="TextBox 4"/>
          <p:cNvSpPr txBox="1"/>
          <p:nvPr/>
        </p:nvSpPr>
        <p:spPr>
          <a:xfrm>
            <a:off x="838200" y="4800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octal digit corresponds to a block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binary digits.</a:t>
            </a:r>
          </a:p>
          <a:p>
            <a:r>
              <a:rPr lang="en-US" dirty="0" smtClean="0"/>
              <a:t>Each hexadecimal digit corresponds to a block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 binary digits. </a:t>
            </a:r>
          </a:p>
          <a:p>
            <a:r>
              <a:rPr lang="en-US" dirty="0" smtClean="0"/>
              <a:t>So, conversion between binary, octal, and hexadecimal is easy.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267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s are not shown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Conversion Between Binary, Octal, and Hexadecimal Expansions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Find the octal and hexadecimal expansions of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11 1110 1011 1100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To convert to octal, we group the digits into blocks of three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011 111 010 111 100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adding initial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s as needed. The blocks from left to right correspond to the digits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,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. Hence, the solution is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37274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 convert to hexadecimal, we group the digits into blocks of four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0011 1110 1011 1100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adding initial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s as needed. The blocks from left to right correspond to the digits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/>
              <a:t>. Hence, the solution is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3EBC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16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Divisibility and Modular Arithmetic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Division </a:t>
            </a:r>
          </a:p>
          <a:p>
            <a:r>
              <a:rPr lang="en-US" dirty="0" smtClean="0"/>
              <a:t>Division Algorithm </a:t>
            </a:r>
          </a:p>
          <a:p>
            <a:r>
              <a:rPr lang="en-US" dirty="0" smtClean="0"/>
              <a:t>Modular Arithmetic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If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are integers with </a:t>
            </a:r>
            <a:r>
              <a:rPr lang="en-US" i="1" dirty="0" smtClean="0"/>
              <a:t>a ≠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then      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i="1" dirty="0" smtClean="0"/>
              <a:t>divides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if there exists an integer </a:t>
            </a:r>
            <a:r>
              <a:rPr lang="en-US" i="1" dirty="0" smtClean="0"/>
              <a:t>c</a:t>
            </a:r>
            <a:r>
              <a:rPr lang="en-US" dirty="0" smtClean="0"/>
              <a:t> such that  </a:t>
            </a:r>
            <a:r>
              <a:rPr lang="en-US" i="1" dirty="0" smtClean="0"/>
              <a:t>b = ac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</a:t>
            </a:r>
            <a:r>
              <a:rPr lang="en-US" i="1" dirty="0" smtClean="0"/>
              <a:t>a</a:t>
            </a:r>
            <a:r>
              <a:rPr lang="en-US" dirty="0" smtClean="0"/>
              <a:t> divides </a:t>
            </a:r>
            <a:r>
              <a:rPr lang="en-US" i="1" dirty="0" smtClean="0"/>
              <a:t>b</a:t>
            </a:r>
            <a:r>
              <a:rPr lang="en-US" dirty="0" smtClean="0"/>
              <a:t> we say that </a:t>
            </a:r>
            <a:r>
              <a:rPr lang="en-US" i="1" dirty="0" smtClean="0"/>
              <a:t>a</a:t>
            </a:r>
            <a:r>
              <a:rPr lang="en-US" dirty="0" smtClean="0"/>
              <a:t> is a </a:t>
            </a:r>
            <a:r>
              <a:rPr lang="en-US" i="1" dirty="0" smtClean="0"/>
              <a:t>factor</a:t>
            </a:r>
            <a:r>
              <a:rPr lang="en-US" dirty="0" smtClean="0"/>
              <a:t> or </a:t>
            </a:r>
            <a:r>
              <a:rPr lang="en-US" i="1" dirty="0" smtClean="0"/>
              <a:t>divisor</a:t>
            </a:r>
            <a:r>
              <a:rPr lang="en-US" dirty="0" smtClean="0"/>
              <a:t> of </a:t>
            </a:r>
            <a:r>
              <a:rPr lang="en-US" i="1" dirty="0" smtClean="0"/>
              <a:t>b</a:t>
            </a:r>
            <a:r>
              <a:rPr lang="en-US" dirty="0" smtClean="0"/>
              <a:t> and that </a:t>
            </a:r>
            <a:r>
              <a:rPr lang="en-US" i="1" dirty="0" smtClean="0"/>
              <a:t>b</a:t>
            </a:r>
            <a:r>
              <a:rPr lang="en-US" dirty="0" smtClean="0"/>
              <a:t> is a multiple of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notation </a:t>
            </a:r>
            <a:r>
              <a:rPr lang="en-US" i="1" dirty="0" smtClean="0"/>
              <a:t>a </a:t>
            </a:r>
            <a:r>
              <a:rPr lang="en-US" dirty="0" smtClean="0"/>
              <a:t>| </a:t>
            </a:r>
            <a:r>
              <a:rPr lang="en-US" i="1" dirty="0" smtClean="0"/>
              <a:t>b</a:t>
            </a:r>
            <a:r>
              <a:rPr lang="en-US" dirty="0" smtClean="0"/>
              <a:t> denotes that </a:t>
            </a:r>
            <a:r>
              <a:rPr lang="en-US" i="1" dirty="0" smtClean="0"/>
              <a:t>a</a:t>
            </a:r>
            <a:r>
              <a:rPr lang="en-US" dirty="0" smtClean="0"/>
              <a:t> divides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a</a:t>
            </a:r>
            <a:r>
              <a:rPr lang="en-US" dirty="0" smtClean="0"/>
              <a:t> | </a:t>
            </a:r>
            <a:r>
              <a:rPr lang="en-US" i="1" dirty="0" smtClean="0"/>
              <a:t>b</a:t>
            </a:r>
            <a:r>
              <a:rPr lang="en-US" dirty="0" smtClean="0"/>
              <a:t>, then </a:t>
            </a:r>
            <a:r>
              <a:rPr lang="en-US" i="1" dirty="0" smtClean="0"/>
              <a:t>b</a:t>
            </a:r>
            <a:r>
              <a:rPr lang="en-US" dirty="0" smtClean="0"/>
              <a:t>/</a:t>
            </a:r>
            <a:r>
              <a:rPr lang="en-US" i="1" dirty="0" smtClean="0"/>
              <a:t>a</a:t>
            </a:r>
            <a:r>
              <a:rPr lang="en-US" dirty="0" smtClean="0"/>
              <a:t> is an integer.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a </a:t>
            </a:r>
            <a:r>
              <a:rPr lang="en-US" dirty="0" smtClean="0"/>
              <a:t>does not divide </a:t>
            </a:r>
            <a:r>
              <a:rPr lang="en-US" i="1" dirty="0" smtClean="0"/>
              <a:t>b</a:t>
            </a:r>
            <a:r>
              <a:rPr lang="en-US" dirty="0" smtClean="0"/>
              <a:t>, we write </a:t>
            </a:r>
            <a:r>
              <a:rPr lang="en-US" i="1" dirty="0" smtClean="0"/>
              <a:t>a</a:t>
            </a:r>
            <a:r>
              <a:rPr lang="en-US" dirty="0" smtClean="0">
                <a:latin typeface="Cambria Math"/>
                <a:ea typeface="Cambria Math"/>
              </a:rPr>
              <a:t> ∤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Determine whether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|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 and  whether  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|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Divisibility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Theorem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Let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and </a:t>
            </a:r>
            <a:r>
              <a:rPr lang="en-US" i="1" dirty="0" smtClean="0"/>
              <a:t>c</a:t>
            </a:r>
            <a:r>
              <a:rPr lang="en-US" dirty="0" smtClean="0"/>
              <a:t> be integers, where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≠0</a:t>
            </a:r>
            <a:r>
              <a:rPr lang="en-US" dirty="0" smtClean="0"/>
              <a:t>.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If </a:t>
            </a:r>
            <a:r>
              <a:rPr lang="en-US" i="1" dirty="0" smtClean="0"/>
              <a:t>a</a:t>
            </a:r>
            <a:r>
              <a:rPr lang="en-US" dirty="0" smtClean="0"/>
              <a:t> |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a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, then</a:t>
            </a:r>
            <a:r>
              <a:rPr lang="en-US" i="1" dirty="0" smtClean="0"/>
              <a:t> a</a:t>
            </a:r>
            <a:r>
              <a:rPr lang="en-US" dirty="0" smtClean="0"/>
              <a:t> | (</a:t>
            </a:r>
            <a:r>
              <a:rPr lang="en-US" i="1" dirty="0" smtClean="0"/>
              <a:t>b + c</a:t>
            </a:r>
            <a:r>
              <a:rPr lang="en-US" dirty="0" smtClean="0"/>
              <a:t>);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If </a:t>
            </a:r>
            <a:r>
              <a:rPr lang="en-US" i="1" dirty="0" smtClean="0"/>
              <a:t>a</a:t>
            </a:r>
            <a:r>
              <a:rPr lang="en-US" dirty="0" smtClean="0"/>
              <a:t> | </a:t>
            </a:r>
            <a:r>
              <a:rPr lang="en-US" i="1" dirty="0" smtClean="0"/>
              <a:t>b,</a:t>
            </a:r>
            <a:r>
              <a:rPr lang="en-US" dirty="0" smtClean="0"/>
              <a:t> then </a:t>
            </a:r>
            <a:r>
              <a:rPr lang="en-US" i="1" dirty="0" smtClean="0"/>
              <a:t>a</a:t>
            </a:r>
            <a:r>
              <a:rPr lang="en-US" dirty="0" smtClean="0"/>
              <a:t> | </a:t>
            </a:r>
            <a:r>
              <a:rPr lang="en-US" dirty="0" err="1" smtClean="0"/>
              <a:t>b</a:t>
            </a:r>
            <a:r>
              <a:rPr lang="en-US" i="1" dirty="0" err="1" smtClean="0"/>
              <a:t>c</a:t>
            </a:r>
            <a:r>
              <a:rPr lang="en-US" dirty="0" smtClean="0"/>
              <a:t> for all integers </a:t>
            </a:r>
            <a:r>
              <a:rPr lang="en-US" i="1" dirty="0" smtClean="0"/>
              <a:t>c</a:t>
            </a:r>
            <a:r>
              <a:rPr lang="en-US" dirty="0" smtClean="0"/>
              <a:t>;</a:t>
            </a:r>
            <a:endParaRPr lang="en-US" i="1" dirty="0" smtClean="0"/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If </a:t>
            </a:r>
            <a:r>
              <a:rPr lang="en-US" i="1" dirty="0" smtClean="0"/>
              <a:t>a</a:t>
            </a:r>
            <a:r>
              <a:rPr lang="en-US" dirty="0" smtClean="0"/>
              <a:t> |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, then </a:t>
            </a:r>
            <a:r>
              <a:rPr lang="en-US" i="1" dirty="0" smtClean="0"/>
              <a:t>a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.</a:t>
            </a:r>
          </a:p>
          <a:p>
            <a:pPr marL="628650" lvl="1" indent="-571500">
              <a:buNone/>
            </a:pPr>
            <a:r>
              <a:rPr lang="en-US" dirty="0" smtClean="0"/>
              <a:t>   </a:t>
            </a:r>
            <a:r>
              <a:rPr lang="en-US" b="1" dirty="0" smtClean="0"/>
              <a:t>Proof</a:t>
            </a:r>
            <a:r>
              <a:rPr lang="en-US" dirty="0" smtClean="0"/>
              <a:t>: (</a:t>
            </a:r>
            <a:r>
              <a:rPr lang="en-US" dirty="0" err="1" smtClean="0"/>
              <a:t>i</a:t>
            </a:r>
            <a:r>
              <a:rPr lang="en-US" dirty="0" smtClean="0"/>
              <a:t>)  Suppose </a:t>
            </a:r>
            <a:r>
              <a:rPr lang="en-US" i="1" dirty="0" smtClean="0"/>
              <a:t>a</a:t>
            </a:r>
            <a:r>
              <a:rPr lang="en-US" dirty="0" smtClean="0"/>
              <a:t> |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a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, then it follows that there are integers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dirty="0" smtClean="0"/>
              <a:t> with 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i="1" dirty="0" smtClean="0"/>
              <a:t>as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 = </a:t>
            </a:r>
            <a:r>
              <a:rPr lang="en-US" i="1" dirty="0" smtClean="0"/>
              <a:t>at</a:t>
            </a:r>
            <a:r>
              <a:rPr lang="en-US" dirty="0" smtClean="0"/>
              <a:t>. Hence,</a:t>
            </a:r>
          </a:p>
          <a:p>
            <a:pPr marL="628650" lvl="1" indent="-571500">
              <a:buNone/>
            </a:pPr>
            <a:r>
              <a:rPr lang="en-US" dirty="0" smtClean="0"/>
              <a:t>            </a:t>
            </a:r>
            <a:r>
              <a:rPr lang="en-US" i="1" dirty="0" smtClean="0"/>
              <a:t>b</a:t>
            </a:r>
            <a:r>
              <a:rPr lang="en-US" dirty="0" smtClean="0"/>
              <a:t> + </a:t>
            </a:r>
            <a:r>
              <a:rPr lang="en-US" i="1" dirty="0" smtClean="0"/>
              <a:t>c</a:t>
            </a:r>
            <a:r>
              <a:rPr lang="en-US" dirty="0" smtClean="0"/>
              <a:t> = </a:t>
            </a:r>
            <a:r>
              <a:rPr lang="en-US" i="1" dirty="0" smtClean="0"/>
              <a:t>as</a:t>
            </a:r>
            <a:r>
              <a:rPr lang="en-US" dirty="0" smtClean="0"/>
              <a:t> + </a:t>
            </a:r>
            <a:r>
              <a:rPr lang="en-US" i="1" dirty="0" smtClean="0"/>
              <a:t>at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 + </a:t>
            </a:r>
            <a:r>
              <a:rPr lang="en-US" i="1" dirty="0" smtClean="0"/>
              <a:t>t</a:t>
            </a:r>
            <a:r>
              <a:rPr lang="en-US" dirty="0" smtClean="0"/>
              <a:t>).    </a:t>
            </a:r>
            <a:r>
              <a:rPr lang="en-US" dirty="0" smtClean="0">
                <a:latin typeface="Cambria Math"/>
                <a:ea typeface="Cambria Math"/>
              </a:rPr>
              <a:t>Hence,  </a:t>
            </a:r>
            <a:r>
              <a:rPr lang="en-US" i="1" dirty="0" smtClean="0"/>
              <a:t>a</a:t>
            </a:r>
            <a:r>
              <a:rPr lang="en-US" dirty="0" smtClean="0"/>
              <a:t> | (</a:t>
            </a:r>
            <a:r>
              <a:rPr lang="en-US" i="1" dirty="0" smtClean="0"/>
              <a:t>b + c</a:t>
            </a:r>
            <a:r>
              <a:rPr lang="en-US" dirty="0" smtClean="0"/>
              <a:t>)</a:t>
            </a:r>
          </a:p>
          <a:p>
            <a:pPr marL="262890" indent="-571500">
              <a:buNone/>
            </a:pPr>
            <a:r>
              <a:rPr lang="en-US" dirty="0" smtClean="0"/>
              <a:t>     (Exercises 3 and 4 ask for proofs of parts (ii) and  (iii).)                                                 </a:t>
            </a:r>
            <a:r>
              <a:rPr lang="en-US" b="1" dirty="0" smtClean="0"/>
              <a:t>Corollary</a:t>
            </a:r>
            <a:r>
              <a:rPr lang="en-US" dirty="0" smtClean="0"/>
              <a:t>: If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and </a:t>
            </a:r>
            <a:r>
              <a:rPr lang="en-US" i="1" dirty="0" smtClean="0"/>
              <a:t>c</a:t>
            </a:r>
            <a:r>
              <a:rPr lang="en-US" dirty="0" smtClean="0"/>
              <a:t> be integers, where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≠0</a:t>
            </a:r>
            <a:r>
              <a:rPr lang="en-US" dirty="0" smtClean="0"/>
              <a:t>, such that </a:t>
            </a:r>
            <a:r>
              <a:rPr lang="en-US" i="1" dirty="0" smtClean="0"/>
              <a:t>a</a:t>
            </a:r>
            <a:r>
              <a:rPr lang="en-US" dirty="0" smtClean="0"/>
              <a:t> |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a</a:t>
            </a:r>
            <a:r>
              <a:rPr lang="en-US" dirty="0" smtClean="0"/>
              <a:t> | </a:t>
            </a:r>
            <a:r>
              <a:rPr lang="en-US" i="1" dirty="0" smtClean="0"/>
              <a:t>c, </a:t>
            </a:r>
            <a:r>
              <a:rPr lang="en-US" dirty="0" smtClean="0"/>
              <a:t>then </a:t>
            </a:r>
            <a:r>
              <a:rPr lang="en-US" i="1" dirty="0" smtClean="0"/>
              <a:t>a</a:t>
            </a:r>
            <a:r>
              <a:rPr lang="en-US" dirty="0" smtClean="0"/>
              <a:t> | </a:t>
            </a:r>
            <a:r>
              <a:rPr lang="en-US" i="1" dirty="0" err="1" smtClean="0"/>
              <a:t>mb</a:t>
            </a:r>
            <a:r>
              <a:rPr lang="en-US" dirty="0" smtClean="0"/>
              <a:t> + </a:t>
            </a:r>
            <a:r>
              <a:rPr lang="en-US" i="1" dirty="0" err="1" smtClean="0"/>
              <a:t>nc</a:t>
            </a:r>
            <a:r>
              <a:rPr lang="en-US" dirty="0" smtClean="0"/>
              <a:t> whenever </a:t>
            </a:r>
            <a:r>
              <a:rPr lang="en-US" i="1" dirty="0" smtClean="0"/>
              <a:t>m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dirty="0" smtClean="0"/>
              <a:t> are integers. </a:t>
            </a:r>
          </a:p>
          <a:p>
            <a:pPr marL="262890" indent="-571500">
              <a:buNone/>
            </a:pPr>
            <a:r>
              <a:rPr lang="en-US" dirty="0" smtClean="0"/>
              <a:t>   Can you show how it follows easily from  </a:t>
            </a:r>
            <a:r>
              <a:rPr lang="en-US" dirty="0" err="1" smtClean="0"/>
              <a:t>from</a:t>
            </a:r>
            <a:r>
              <a:rPr lang="en-US" dirty="0" smtClean="0"/>
              <a:t> (ii) and (</a:t>
            </a:r>
            <a:r>
              <a:rPr lang="en-US" dirty="0" err="1" smtClean="0"/>
              <a:t>i</a:t>
            </a:r>
            <a:r>
              <a:rPr lang="en-US" dirty="0" smtClean="0"/>
              <a:t>) of Theorem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?</a:t>
            </a:r>
          </a:p>
          <a:p>
            <a:pPr marL="1028700" lvl="1" indent="-571500">
              <a:buFont typeface="+mj-lt"/>
              <a:buAutoNum type="romanLcPeriod"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305800" y="4343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When an integer is divided by a positive integer, there is a quotient and a remainder. This is traditionally called the “Division Algorithm,” but is really a theorem.</a:t>
            </a:r>
          </a:p>
          <a:p>
            <a:pPr>
              <a:buNone/>
            </a:pPr>
            <a:r>
              <a:rPr lang="en-US" b="1" dirty="0" smtClean="0"/>
              <a:t>   Division Algorithm</a:t>
            </a:r>
            <a:r>
              <a:rPr lang="en-US" dirty="0" smtClean="0"/>
              <a:t>: If </a:t>
            </a:r>
            <a:r>
              <a:rPr lang="en-US" i="1" dirty="0" smtClean="0"/>
              <a:t>a</a:t>
            </a:r>
            <a:r>
              <a:rPr lang="en-US" dirty="0" smtClean="0"/>
              <a:t> is an integer and </a:t>
            </a:r>
            <a:r>
              <a:rPr lang="en-US" i="1" dirty="0" smtClean="0"/>
              <a:t>d</a:t>
            </a:r>
            <a:r>
              <a:rPr lang="en-US" dirty="0" smtClean="0"/>
              <a:t> a positive integer, then there are unique integers </a:t>
            </a:r>
            <a:r>
              <a:rPr lang="en-US" i="1" dirty="0" smtClean="0"/>
              <a:t>q</a:t>
            </a:r>
            <a:r>
              <a:rPr lang="en-US" dirty="0" smtClean="0"/>
              <a:t> and </a:t>
            </a:r>
            <a:r>
              <a:rPr lang="en-US" i="1" dirty="0" smtClean="0"/>
              <a:t>r</a:t>
            </a:r>
            <a:r>
              <a:rPr lang="en-US" dirty="0" smtClean="0"/>
              <a:t>,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 smtClean="0"/>
              <a:t> ≤ </a:t>
            </a:r>
            <a:r>
              <a:rPr lang="en-US" dirty="0" smtClean="0"/>
              <a:t>r</a:t>
            </a:r>
            <a:r>
              <a:rPr lang="en-US" i="1" dirty="0" smtClean="0"/>
              <a:t> &lt;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dirty="0" smtClean="0"/>
              <a:t>, such that  </a:t>
            </a:r>
            <a:r>
              <a:rPr lang="en-US" i="1" dirty="0" smtClean="0"/>
              <a:t>a = </a:t>
            </a:r>
            <a:r>
              <a:rPr lang="en-US" i="1" dirty="0" err="1" smtClean="0"/>
              <a:t>dq</a:t>
            </a:r>
            <a:r>
              <a:rPr lang="en-US" i="1" dirty="0" smtClean="0"/>
              <a:t> + r</a:t>
            </a:r>
            <a:r>
              <a:rPr lang="en-US" dirty="0" smtClean="0"/>
              <a:t> (</a:t>
            </a:r>
            <a:r>
              <a:rPr lang="en-US" i="1" dirty="0" smtClean="0"/>
              <a:t>proved in Section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5.2</a:t>
            </a:r>
            <a:r>
              <a:rPr lang="en-US" dirty="0" smtClean="0"/>
              <a:t>).</a:t>
            </a:r>
          </a:p>
          <a:p>
            <a:pPr lvl="2"/>
            <a:r>
              <a:rPr lang="en-US" i="1" dirty="0" smtClean="0"/>
              <a:t>d</a:t>
            </a:r>
            <a:r>
              <a:rPr lang="en-US" dirty="0" smtClean="0"/>
              <a:t> is called the </a:t>
            </a:r>
            <a:r>
              <a:rPr lang="en-US" i="1" dirty="0" smtClean="0"/>
              <a:t>divisor</a:t>
            </a:r>
            <a:r>
              <a:rPr lang="en-US" dirty="0" smtClean="0"/>
              <a:t>.</a:t>
            </a:r>
          </a:p>
          <a:p>
            <a:pPr lvl="2"/>
            <a:r>
              <a:rPr lang="en-US" i="1" dirty="0" smtClean="0"/>
              <a:t>a</a:t>
            </a:r>
            <a:r>
              <a:rPr lang="en-US" dirty="0" smtClean="0"/>
              <a:t> is called the </a:t>
            </a:r>
            <a:r>
              <a:rPr lang="en-US" i="1" dirty="0" smtClean="0"/>
              <a:t>dividend</a:t>
            </a:r>
            <a:r>
              <a:rPr lang="en-US" dirty="0" smtClean="0"/>
              <a:t>.</a:t>
            </a:r>
          </a:p>
          <a:p>
            <a:pPr lvl="2"/>
            <a:r>
              <a:rPr lang="en-US" i="1" dirty="0" smtClean="0"/>
              <a:t>q</a:t>
            </a:r>
            <a:r>
              <a:rPr lang="en-US" dirty="0" smtClean="0"/>
              <a:t> is called the </a:t>
            </a:r>
            <a:r>
              <a:rPr lang="en-US" i="1" dirty="0" smtClean="0"/>
              <a:t>quotient</a:t>
            </a:r>
            <a:r>
              <a:rPr lang="en-US" dirty="0" smtClean="0"/>
              <a:t>.      </a:t>
            </a:r>
          </a:p>
          <a:p>
            <a:pPr lvl="2"/>
            <a:r>
              <a:rPr lang="en-US" i="1" dirty="0" smtClean="0"/>
              <a:t>r</a:t>
            </a:r>
            <a:r>
              <a:rPr lang="en-US" dirty="0" smtClean="0"/>
              <a:t> is called the </a:t>
            </a:r>
            <a:r>
              <a:rPr lang="en-US" i="1" dirty="0" smtClean="0"/>
              <a:t>remainder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   Examples</a:t>
            </a:r>
            <a:r>
              <a:rPr lang="en-US" dirty="0" smtClean="0"/>
              <a:t>:  </a:t>
            </a:r>
          </a:p>
          <a:p>
            <a:pPr lvl="2"/>
            <a:r>
              <a:rPr lang="en-US" dirty="0" smtClean="0"/>
              <a:t>What are the quotient and remainder when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101 </a:t>
            </a:r>
            <a:r>
              <a:rPr lang="en-US" dirty="0" smtClean="0"/>
              <a:t>is divided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?</a:t>
            </a:r>
          </a:p>
          <a:p>
            <a:pPr lvl="2">
              <a:buNone/>
            </a:pPr>
            <a:r>
              <a:rPr lang="en-US" dirty="0" smtClean="0"/>
              <a:t>     </a:t>
            </a:r>
            <a:r>
              <a:rPr lang="en-US" b="1" dirty="0" smtClean="0"/>
              <a:t>Solution</a:t>
            </a:r>
            <a:r>
              <a:rPr lang="en-US" dirty="0" smtClean="0"/>
              <a:t>: The quotient when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101</a:t>
            </a:r>
            <a:r>
              <a:rPr lang="en-US" dirty="0" smtClean="0"/>
              <a:t> is divided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 is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101 </a:t>
            </a:r>
            <a:r>
              <a:rPr lang="en-US" b="1" dirty="0" smtClean="0"/>
              <a:t>div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,   and the remainder is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101</a:t>
            </a:r>
            <a:r>
              <a:rPr lang="en-US" dirty="0" smtClean="0"/>
              <a:t> </a:t>
            </a:r>
            <a:r>
              <a:rPr lang="en-US" b="1" dirty="0" smtClean="0"/>
              <a:t>mod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What are the quotient and remainder when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 is divided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?</a:t>
            </a:r>
          </a:p>
          <a:p>
            <a:pPr lvl="2">
              <a:buNone/>
            </a:pPr>
            <a:r>
              <a:rPr lang="en-US" b="1" dirty="0" smtClean="0"/>
              <a:t>     Solution</a:t>
            </a:r>
            <a:r>
              <a:rPr lang="en-US" dirty="0" smtClean="0"/>
              <a:t>: The quotient when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 is divided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is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 =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 </a:t>
            </a:r>
            <a:r>
              <a:rPr lang="en-US" b="1" dirty="0" smtClean="0"/>
              <a:t>div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    and the remainder is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=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 </a:t>
            </a:r>
            <a:r>
              <a:rPr lang="en-US" b="1" dirty="0" smtClean="0"/>
              <a:t>mod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276600"/>
            <a:ext cx="27432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Definitions of Functions  </a:t>
            </a:r>
            <a:r>
              <a:rPr lang="en-US" b="1" dirty="0" smtClean="0"/>
              <a:t>div</a:t>
            </a:r>
            <a:r>
              <a:rPr lang="en-US" dirty="0" smtClean="0"/>
              <a:t> and </a:t>
            </a:r>
            <a:r>
              <a:rPr lang="en-US" b="1" dirty="0" smtClean="0"/>
              <a:t>mod</a:t>
            </a:r>
          </a:p>
          <a:p>
            <a:pPr algn="ctr"/>
            <a:endParaRPr lang="en-US" b="1" dirty="0" smtClean="0"/>
          </a:p>
          <a:p>
            <a:pPr lvl="1"/>
            <a:r>
              <a:rPr lang="en-US" i="1" dirty="0" smtClean="0"/>
              <a:t>     q = a </a:t>
            </a:r>
            <a:r>
              <a:rPr lang="en-US" b="1" dirty="0" smtClean="0"/>
              <a:t>div</a:t>
            </a:r>
            <a:r>
              <a:rPr lang="en-US" i="1" dirty="0" smtClean="0"/>
              <a:t> d</a:t>
            </a:r>
          </a:p>
          <a:p>
            <a:pPr lvl="1"/>
            <a:r>
              <a:rPr lang="en-US" i="1" dirty="0" smtClean="0"/>
              <a:t>     r = a </a:t>
            </a:r>
            <a:r>
              <a:rPr lang="en-US" b="1" dirty="0" smtClean="0"/>
              <a:t>mod</a:t>
            </a:r>
            <a:r>
              <a:rPr lang="en-US" i="1" dirty="0" smtClean="0"/>
              <a:t>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Modulo </a:t>
            </a:r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Definitions</a:t>
            </a:r>
            <a:r>
              <a:rPr lang="en-US" dirty="0" smtClean="0"/>
              <a:t>: Let </a:t>
            </a:r>
            <a:r>
              <a:rPr lang="en-US" b="1" dirty="0" err="1" smtClean="0"/>
              <a:t>Z</a:t>
            </a:r>
            <a:r>
              <a:rPr lang="en-US" i="1" baseline="-25000" dirty="0" err="1" smtClean="0"/>
              <a:t>m</a:t>
            </a:r>
            <a:r>
              <a:rPr lang="en-US" i="1" baseline="-25000" dirty="0" smtClean="0"/>
              <a:t> </a:t>
            </a:r>
            <a:r>
              <a:rPr lang="en-US" dirty="0" smtClean="0"/>
              <a:t> be the set of nonnegative integers less than </a:t>
            </a:r>
            <a:r>
              <a:rPr lang="en-US" i="1" dirty="0" smtClean="0"/>
              <a:t>m</a:t>
            </a:r>
            <a:r>
              <a:rPr lang="en-US" dirty="0" smtClean="0"/>
              <a:t>: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…., </a:t>
            </a:r>
            <a:r>
              <a:rPr lang="en-US" i="1" dirty="0" smtClean="0"/>
              <a:t>m</a:t>
            </a:r>
            <a:r>
              <a:rPr lang="en-US" dirty="0" smtClean="0">
                <a:latin typeface="Cambria Math"/>
                <a:ea typeface="Cambria Math"/>
              </a:rPr>
              <a:t>−1</a:t>
            </a:r>
            <a:r>
              <a:rPr lang="en-US" dirty="0" smtClean="0">
                <a:ea typeface="Cambria Math"/>
              </a:rPr>
              <a:t>}</a:t>
            </a:r>
          </a:p>
          <a:p>
            <a:r>
              <a:rPr lang="en-US" dirty="0" smtClean="0">
                <a:ea typeface="Cambria Math"/>
              </a:rPr>
              <a:t>The operation +</a:t>
            </a:r>
            <a:r>
              <a:rPr lang="en-US" i="1" baseline="-25000" dirty="0" smtClean="0">
                <a:ea typeface="Cambria Math"/>
              </a:rPr>
              <a:t>m</a:t>
            </a:r>
            <a:r>
              <a:rPr lang="en-US" baseline="-25000" dirty="0" smtClean="0"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 is defined as </a:t>
            </a:r>
            <a:r>
              <a:rPr lang="en-US" i="1" dirty="0" smtClean="0">
                <a:ea typeface="Cambria Math"/>
              </a:rPr>
              <a:t>a</a:t>
            </a:r>
            <a:r>
              <a:rPr lang="en-US" dirty="0" smtClean="0">
                <a:ea typeface="Cambria Math"/>
              </a:rPr>
              <a:t> +</a:t>
            </a:r>
            <a:r>
              <a:rPr lang="en-US" i="1" baseline="-25000" dirty="0" smtClean="0">
                <a:ea typeface="Cambria Math"/>
              </a:rPr>
              <a:t>m </a:t>
            </a:r>
            <a:r>
              <a:rPr lang="en-US" i="1" dirty="0" smtClean="0">
                <a:ea typeface="Cambria Math"/>
              </a:rPr>
              <a:t>b</a:t>
            </a:r>
            <a:r>
              <a:rPr lang="en-US" dirty="0" smtClean="0">
                <a:ea typeface="Cambria Math"/>
              </a:rPr>
              <a:t> = (</a:t>
            </a:r>
            <a:r>
              <a:rPr lang="en-US" i="1" dirty="0" smtClean="0">
                <a:ea typeface="Cambria Math"/>
              </a:rPr>
              <a:t>a</a:t>
            </a:r>
            <a:r>
              <a:rPr lang="en-US" dirty="0" smtClean="0">
                <a:ea typeface="Cambria Math"/>
              </a:rPr>
              <a:t> + </a:t>
            </a:r>
            <a:r>
              <a:rPr lang="en-US" i="1" dirty="0" smtClean="0">
                <a:ea typeface="Cambria Math"/>
              </a:rPr>
              <a:t>b</a:t>
            </a:r>
            <a:r>
              <a:rPr lang="en-US" dirty="0" smtClean="0">
                <a:ea typeface="Cambria Math"/>
              </a:rPr>
              <a:t>) </a:t>
            </a:r>
            <a:r>
              <a:rPr lang="en-US" b="1" dirty="0" smtClean="0">
                <a:ea typeface="Cambria Math"/>
              </a:rPr>
              <a:t>mod</a:t>
            </a:r>
            <a:r>
              <a:rPr lang="en-US" dirty="0" smtClean="0">
                <a:ea typeface="Cambria Math"/>
              </a:rPr>
              <a:t> </a:t>
            </a:r>
            <a:r>
              <a:rPr lang="en-US" i="1" dirty="0" smtClean="0">
                <a:ea typeface="Cambria Math"/>
              </a:rPr>
              <a:t>m</a:t>
            </a:r>
            <a:r>
              <a:rPr lang="en-US" dirty="0" smtClean="0">
                <a:ea typeface="Cambria Math"/>
              </a:rPr>
              <a:t>. This is </a:t>
            </a:r>
            <a:r>
              <a:rPr lang="en-US" i="1" dirty="0" smtClean="0">
                <a:ea typeface="Cambria Math"/>
              </a:rPr>
              <a:t>addition modulo m</a:t>
            </a:r>
            <a:r>
              <a:rPr lang="en-US" dirty="0" smtClean="0">
                <a:ea typeface="Cambria Math"/>
              </a:rPr>
              <a:t>.</a:t>
            </a:r>
          </a:p>
          <a:p>
            <a:r>
              <a:rPr lang="en-US" dirty="0" smtClean="0">
                <a:ea typeface="Cambria Math"/>
              </a:rPr>
              <a:t>The operation 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i="1" baseline="-25000" dirty="0" smtClean="0">
                <a:ea typeface="Cambria Math"/>
              </a:rPr>
              <a:t>m</a:t>
            </a:r>
            <a:r>
              <a:rPr lang="en-US" baseline="-25000" dirty="0" smtClean="0"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 is defined as </a:t>
            </a:r>
            <a:r>
              <a:rPr lang="en-US" i="1" dirty="0" smtClean="0">
                <a:ea typeface="Cambria Math"/>
              </a:rPr>
              <a:t>a</a:t>
            </a:r>
            <a:r>
              <a:rPr lang="en-US" dirty="0" smtClean="0">
                <a:latin typeface="Cambria Math"/>
                <a:ea typeface="Cambria Math"/>
              </a:rPr>
              <a:t> ∙</a:t>
            </a:r>
            <a:r>
              <a:rPr lang="en-US" i="1" baseline="-25000" dirty="0" smtClean="0">
                <a:ea typeface="Cambria Math"/>
              </a:rPr>
              <a:t>m</a:t>
            </a:r>
            <a:r>
              <a:rPr lang="en-US" dirty="0" smtClean="0">
                <a:ea typeface="Cambria Math"/>
              </a:rPr>
              <a:t> </a:t>
            </a:r>
            <a:r>
              <a:rPr lang="en-US" i="1" dirty="0" smtClean="0">
                <a:ea typeface="Cambria Math"/>
              </a:rPr>
              <a:t>b</a:t>
            </a:r>
            <a:r>
              <a:rPr lang="en-US" dirty="0" smtClean="0">
                <a:ea typeface="Cambria Math"/>
              </a:rPr>
              <a:t> = (</a:t>
            </a:r>
            <a:r>
              <a:rPr lang="en-US" i="1" dirty="0" smtClean="0">
                <a:ea typeface="Cambria Math"/>
              </a:rPr>
              <a:t>a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>
                <a:ea typeface="Cambria Math"/>
              </a:rPr>
              <a:t> </a:t>
            </a:r>
            <a:r>
              <a:rPr lang="en-US" i="1" dirty="0" smtClean="0">
                <a:ea typeface="Cambria Math"/>
              </a:rPr>
              <a:t>b</a:t>
            </a:r>
            <a:r>
              <a:rPr lang="en-US" dirty="0" smtClean="0">
                <a:ea typeface="Cambria Math"/>
              </a:rPr>
              <a:t>) </a:t>
            </a:r>
            <a:r>
              <a:rPr lang="en-US" b="1" dirty="0" smtClean="0">
                <a:ea typeface="Cambria Math"/>
              </a:rPr>
              <a:t>mod</a:t>
            </a:r>
            <a:r>
              <a:rPr lang="en-US" dirty="0" smtClean="0">
                <a:ea typeface="Cambria Math"/>
              </a:rPr>
              <a:t> </a:t>
            </a:r>
            <a:r>
              <a:rPr lang="en-US" i="1" dirty="0" smtClean="0">
                <a:ea typeface="Cambria Math"/>
              </a:rPr>
              <a:t>m</a:t>
            </a:r>
            <a:r>
              <a:rPr lang="en-US" dirty="0" smtClean="0">
                <a:ea typeface="Cambria Math"/>
              </a:rPr>
              <a:t>. This is </a:t>
            </a:r>
            <a:r>
              <a:rPr lang="en-US" i="1" dirty="0" smtClean="0">
                <a:ea typeface="Cambria Math"/>
              </a:rPr>
              <a:t>multiplication modulo m</a:t>
            </a:r>
            <a:r>
              <a:rPr lang="en-US" dirty="0" smtClean="0">
                <a:ea typeface="Cambria Math"/>
              </a:rPr>
              <a:t>.</a:t>
            </a:r>
          </a:p>
          <a:p>
            <a:r>
              <a:rPr lang="en-US" dirty="0" smtClean="0">
                <a:ea typeface="Cambria Math"/>
              </a:rPr>
              <a:t>Using these operations is said to be doing </a:t>
            </a:r>
            <a:r>
              <a:rPr lang="en-US" i="1" dirty="0" smtClean="0">
                <a:ea typeface="Cambria Math"/>
              </a:rPr>
              <a:t>arithmetic modulo m</a:t>
            </a:r>
            <a:r>
              <a:rPr lang="en-US" dirty="0" smtClean="0">
                <a:ea typeface="Cambria Math"/>
              </a:rPr>
              <a:t>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Example</a:t>
            </a:r>
            <a:r>
              <a:rPr lang="en-US" dirty="0" smtClean="0"/>
              <a:t>: Find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 </a:t>
            </a:r>
            <a:r>
              <a:rPr lang="en-US" dirty="0" smtClean="0">
                <a:ea typeface="Cambria Math"/>
              </a:rPr>
              <a:t>+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9</a:t>
            </a:r>
            <a:r>
              <a:rPr lang="en-US" dirty="0" smtClean="0"/>
              <a:t>   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 </a:t>
            </a:r>
            <a:r>
              <a:rPr lang="en-US" dirty="0" smtClean="0">
                <a:ea typeface="Cambria Math"/>
              </a:rPr>
              <a:t>∙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9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Solution</a:t>
            </a:r>
            <a:r>
              <a:rPr lang="en-US" dirty="0" smtClean="0"/>
              <a:t>: Using the definitions above: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7 </a:t>
            </a:r>
            <a:r>
              <a:rPr lang="en-US" dirty="0" smtClean="0">
                <a:ea typeface="Cambria Math"/>
              </a:rPr>
              <a:t>+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9 = (7 + 9) 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mod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11 = 16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mod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11 = 5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7 </a:t>
            </a:r>
            <a:r>
              <a:rPr lang="en-US" dirty="0" smtClean="0">
                <a:ea typeface="Cambria Math"/>
              </a:rPr>
              <a:t>∙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9 = (7 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9) 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mod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11 = 63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mod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11 = 8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Integer Representations and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Integer Representations</a:t>
            </a:r>
          </a:p>
          <a:p>
            <a:pPr lvl="1"/>
            <a:r>
              <a:rPr lang="en-US" dirty="0" smtClean="0"/>
              <a:t> Base </a:t>
            </a:r>
            <a:r>
              <a:rPr lang="en-US" i="1" dirty="0" smtClean="0"/>
              <a:t>b</a:t>
            </a:r>
            <a:r>
              <a:rPr lang="en-US" dirty="0" smtClean="0"/>
              <a:t> Expansions</a:t>
            </a:r>
          </a:p>
          <a:p>
            <a:pPr lvl="1"/>
            <a:r>
              <a:rPr lang="en-US" dirty="0" smtClean="0"/>
              <a:t> Binary Expansions</a:t>
            </a:r>
          </a:p>
          <a:p>
            <a:pPr lvl="1"/>
            <a:r>
              <a:rPr lang="en-US" dirty="0" smtClean="0"/>
              <a:t> Octal Expansions</a:t>
            </a:r>
          </a:p>
          <a:p>
            <a:pPr lvl="1"/>
            <a:r>
              <a:rPr lang="en-US" dirty="0" smtClean="0"/>
              <a:t>Hexadecimal Expansions</a:t>
            </a:r>
          </a:p>
          <a:p>
            <a:r>
              <a:rPr lang="en-US" dirty="0" smtClean="0"/>
              <a:t>Base Conversion Algorithm</a:t>
            </a:r>
          </a:p>
          <a:p>
            <a:r>
              <a:rPr lang="en-US" dirty="0" smtClean="0"/>
              <a:t>Algorithms for Integer Operations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24127</TotalTime>
  <Words>1841</Words>
  <Application>Microsoft Office PowerPoint</Application>
  <PresentationFormat>On-screen Show (4:3)</PresentationFormat>
  <Paragraphs>149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Calibri</vt:lpstr>
      <vt:lpstr>Constantia</vt:lpstr>
      <vt:lpstr>Wingdings 2</vt:lpstr>
      <vt:lpstr>Flow</vt:lpstr>
      <vt:lpstr>Number Theory and Cryptography</vt:lpstr>
      <vt:lpstr>Divisibility and Modular Arithmetic</vt:lpstr>
      <vt:lpstr>Section Summary</vt:lpstr>
      <vt:lpstr>Division</vt:lpstr>
      <vt:lpstr>Properties of Divisibility</vt:lpstr>
      <vt:lpstr>Division Algorithm</vt:lpstr>
      <vt:lpstr>Arithmetic Modulo m</vt:lpstr>
      <vt:lpstr>Integer Representations and Algorithms</vt:lpstr>
      <vt:lpstr>Section Summary</vt:lpstr>
      <vt:lpstr>Representations of Integers</vt:lpstr>
      <vt:lpstr>Base b Representations</vt:lpstr>
      <vt:lpstr>Binary Expansions</vt:lpstr>
      <vt:lpstr>Octal Expansions</vt:lpstr>
      <vt:lpstr>Hexadecimal Expansions</vt:lpstr>
      <vt:lpstr>Base Conversion</vt:lpstr>
      <vt:lpstr>Algorithm: Constructing Base b Expansions</vt:lpstr>
      <vt:lpstr>Base Conversion</vt:lpstr>
      <vt:lpstr>Comparison of Hexadecimal, Octal, and Binary Representations</vt:lpstr>
      <vt:lpstr>Conversion Between Binary, Octal, and Hexadecimal Expansions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Fundamentals: Algorithms, the Integers, and Matrices</dc:title>
  <dc:creator>Richard Scherl</dc:creator>
  <cp:lastModifiedBy>Daniel Spiegel</cp:lastModifiedBy>
  <cp:revision>1000</cp:revision>
  <dcterms:created xsi:type="dcterms:W3CDTF">2014-01-07T19:45:03Z</dcterms:created>
  <dcterms:modified xsi:type="dcterms:W3CDTF">2016-11-06T03:20:12Z</dcterms:modified>
</cp:coreProperties>
</file>