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91" r:id="rId2"/>
    <p:sldId id="294" r:id="rId3"/>
    <p:sldId id="311" r:id="rId4"/>
    <p:sldId id="309" r:id="rId5"/>
    <p:sldId id="295" r:id="rId6"/>
    <p:sldId id="313" r:id="rId7"/>
    <p:sldId id="312" r:id="rId8"/>
    <p:sldId id="314" r:id="rId9"/>
    <p:sldId id="361" r:id="rId10"/>
    <p:sldId id="300" r:id="rId11"/>
    <p:sldId id="315" r:id="rId12"/>
    <p:sldId id="301" r:id="rId13"/>
    <p:sldId id="318" r:id="rId14"/>
    <p:sldId id="368" r:id="rId15"/>
    <p:sldId id="303" r:id="rId16"/>
    <p:sldId id="371" r:id="rId17"/>
    <p:sldId id="369" r:id="rId18"/>
    <p:sldId id="372" r:id="rId19"/>
    <p:sldId id="374" r:id="rId20"/>
  </p:sldIdLst>
  <p:sldSz cx="9144000" cy="6858000" type="screen4x3"/>
  <p:notesSz cx="6858000" cy="9144000"/>
  <p:embeddedFontLst>
    <p:embeddedFont>
      <p:font typeface="Cambria Math" panose="02040503050406030204" pitchFamily="18" charset="0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onstantia" panose="02030602050306030303" pitchFamily="18" charset="0"/>
      <p:regular r:id="rId28"/>
      <p:bold r:id="rId29"/>
      <p:italic r:id="rId30"/>
      <p:boldItalic r:id="rId31"/>
    </p:embeddedFont>
    <p:embeddedFont>
      <p:font typeface="Wingdings 2" panose="05020102010507070707" pitchFamily="18" charset="2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00" autoAdjust="0"/>
    <p:restoredTop sz="94632" autoAdjust="0"/>
  </p:normalViewPr>
  <p:slideViewPr>
    <p:cSldViewPr>
      <p:cViewPr>
        <p:scale>
          <a:sx n="86" d="100"/>
          <a:sy n="86" d="100"/>
        </p:scale>
        <p:origin x="-78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EF7AE-0C30-4EA7-B74D-470A9C33048D}" type="datetimeFigureOut">
              <a:rPr lang="en-US" smtClean="0"/>
              <a:pPr/>
              <a:t>11/5/2016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901582-F5A8-41ED-8946-57B4D8BFA9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6611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D0618E-1193-4D7D-8DDC-CC55F7CAEA60}" type="datetimeFigureOut">
              <a:rPr lang="en-US" smtClean="0"/>
              <a:pPr/>
              <a:t>11/5/2016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52DEFD-3730-4175-8706-350099C5F1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669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11/5/2016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11/5/2016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11/5/2016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11/5/2016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11/5/2016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11/5/2016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11/5/2016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11/5/2016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11/5/2016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11/5/2016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11/5/2016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15220D-0BB5-4C71-B862-812B075D02FE}" type="datetimeFigureOut">
              <a:rPr lang="en-US" smtClean="0"/>
              <a:pPr/>
              <a:t>11/5/2016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Algorithms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3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0" y="46482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 Question/Answer Animations</a:t>
            </a:r>
            <a:endParaRPr lang="en-US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6324600"/>
            <a:ext cx="91440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2833" tIns="51417" rIns="102833" bIns="51417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000" dirty="0"/>
              <a:t>Copyright ©  McGraw-Hill Education.  All rights reserved. No reproduction or distribution without the prior written consent of McGraw-Hill </a:t>
            </a:r>
            <a:r>
              <a:rPr lang="en-US" altLang="en-US" sz="1000" dirty="0" smtClean="0"/>
              <a:t>Education.</a:t>
            </a:r>
            <a:endParaRPr lang="en-US" alt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Searching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b="1" dirty="0" smtClean="0"/>
              <a:t>Definition</a:t>
            </a:r>
            <a:r>
              <a:rPr lang="en-US" dirty="0" smtClean="0"/>
              <a:t>: The general </a:t>
            </a:r>
            <a:r>
              <a:rPr lang="en-US" i="1" dirty="0" smtClean="0"/>
              <a:t>searching problem </a:t>
            </a:r>
            <a:r>
              <a:rPr lang="en-US" dirty="0" smtClean="0"/>
              <a:t>is to locate an element </a:t>
            </a:r>
            <a:r>
              <a:rPr lang="en-US" i="1" dirty="0" smtClean="0"/>
              <a:t>x </a:t>
            </a:r>
            <a:r>
              <a:rPr lang="en-US" dirty="0" smtClean="0"/>
              <a:t>in the list of distinct elements </a:t>
            </a:r>
            <a:r>
              <a:rPr lang="en-US" i="1" dirty="0" smtClean="0"/>
              <a:t>a</a:t>
            </a:r>
            <a:r>
              <a:rPr lang="en-US" baseline="-25000" dirty="0" smtClean="0"/>
              <a:t>1</a:t>
            </a:r>
            <a:r>
              <a:rPr lang="en-US" i="1" dirty="0" smtClean="0"/>
              <a:t>,a</a:t>
            </a:r>
            <a:r>
              <a:rPr lang="en-US" baseline="-25000" dirty="0" smtClean="0"/>
              <a:t>2</a:t>
            </a:r>
            <a:r>
              <a:rPr lang="en-US" i="1" dirty="0" smtClean="0"/>
              <a:t>,...,a</a:t>
            </a:r>
            <a:r>
              <a:rPr lang="en-US" i="1" baseline="-25000" dirty="0" smtClean="0"/>
              <a:t>n</a:t>
            </a:r>
            <a:r>
              <a:rPr lang="en-US" dirty="0" smtClean="0"/>
              <a:t>, or determine that it is not in the list.</a:t>
            </a:r>
          </a:p>
          <a:p>
            <a:pPr lvl="1"/>
            <a:r>
              <a:rPr lang="en-US" dirty="0" smtClean="0"/>
              <a:t>The solution to a searching problem is the location of the term in the list that equals </a:t>
            </a:r>
            <a:r>
              <a:rPr lang="en-US" i="1" dirty="0" smtClean="0"/>
              <a:t>x </a:t>
            </a:r>
            <a:r>
              <a:rPr lang="en-US" dirty="0" smtClean="0"/>
              <a:t>(that is, </a:t>
            </a:r>
            <a:r>
              <a:rPr lang="en-US" i="1" dirty="0" err="1" smtClean="0"/>
              <a:t>i</a:t>
            </a:r>
            <a:r>
              <a:rPr lang="en-US" i="1" dirty="0" smtClean="0"/>
              <a:t> </a:t>
            </a:r>
            <a:r>
              <a:rPr lang="en-US" dirty="0" smtClean="0"/>
              <a:t>is the solution if  </a:t>
            </a:r>
            <a:r>
              <a:rPr lang="en-US" i="1" dirty="0" smtClean="0"/>
              <a:t>x = </a:t>
            </a:r>
            <a:r>
              <a:rPr lang="en-US" i="1" dirty="0" err="1" smtClean="0"/>
              <a:t>a</a:t>
            </a:r>
            <a:r>
              <a:rPr lang="en-US" i="1" baseline="-25000" dirty="0" err="1" smtClean="0"/>
              <a:t>i</a:t>
            </a:r>
            <a:r>
              <a:rPr lang="en-US" dirty="0" smtClean="0"/>
              <a:t>) or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i="1" dirty="0" smtClean="0"/>
              <a:t> </a:t>
            </a:r>
            <a:r>
              <a:rPr lang="en-US" dirty="0" smtClean="0"/>
              <a:t>if </a:t>
            </a:r>
            <a:r>
              <a:rPr lang="en-US" i="1" dirty="0" smtClean="0"/>
              <a:t>x</a:t>
            </a:r>
            <a:r>
              <a:rPr lang="en-US" dirty="0" smtClean="0"/>
              <a:t> is not in the list.</a:t>
            </a:r>
          </a:p>
          <a:p>
            <a:pPr lvl="1"/>
            <a:r>
              <a:rPr lang="en-US" dirty="0" smtClean="0"/>
              <a:t>For example, a library might want to check to see if a patron is on a list of those with overdue books before allowing him/her to checkout another book.</a:t>
            </a:r>
          </a:p>
          <a:p>
            <a:pPr lvl="1"/>
            <a:r>
              <a:rPr lang="en-US" dirty="0" smtClean="0"/>
              <a:t>We will study two different searching algorithms; linear search and binary search.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Search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The linear search algorithm locates an item in a list by examining elements in the sequence one at a time, starting at the beginning.</a:t>
            </a:r>
          </a:p>
          <a:p>
            <a:pPr lvl="1"/>
            <a:r>
              <a:rPr lang="en-US" sz="1800" dirty="0" smtClean="0"/>
              <a:t>First compare </a:t>
            </a:r>
            <a:r>
              <a:rPr lang="en-US" sz="1800" i="1" dirty="0" smtClean="0"/>
              <a:t>x</a:t>
            </a:r>
            <a:r>
              <a:rPr lang="en-US" sz="1800" dirty="0" smtClean="0"/>
              <a:t> with </a:t>
            </a:r>
            <a:r>
              <a:rPr lang="en-US" sz="1800" i="1" dirty="0" smtClean="0"/>
              <a:t>a</a:t>
            </a:r>
            <a:r>
              <a:rPr lang="en-US" sz="1800" baseline="-25000" dirty="0" smtClean="0"/>
              <a:t>1</a:t>
            </a:r>
            <a:r>
              <a:rPr lang="en-US" sz="1800" dirty="0" smtClean="0"/>
              <a:t>. If they are equal, return the position </a:t>
            </a:r>
            <a:r>
              <a:rPr lang="en-US" sz="18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sz="1800" dirty="0" smtClean="0"/>
              <a:t>.</a:t>
            </a:r>
          </a:p>
          <a:p>
            <a:pPr lvl="1"/>
            <a:r>
              <a:rPr lang="en-US" sz="1800" dirty="0" smtClean="0"/>
              <a:t>If not, try </a:t>
            </a:r>
            <a:r>
              <a:rPr lang="en-US" sz="1800" i="1" dirty="0" smtClean="0"/>
              <a:t>a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. If </a:t>
            </a:r>
            <a:r>
              <a:rPr lang="en-US" sz="1800" i="1" dirty="0" smtClean="0"/>
              <a:t>x = a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, return the position </a:t>
            </a:r>
            <a:r>
              <a:rPr lang="en-US" sz="18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1800" dirty="0" smtClean="0"/>
              <a:t>.</a:t>
            </a:r>
          </a:p>
          <a:p>
            <a:pPr lvl="1"/>
            <a:r>
              <a:rPr lang="en-US" sz="1800" dirty="0" smtClean="0"/>
              <a:t>Keep going, and if no match is found when the entire list is scanned,   return </a:t>
            </a:r>
            <a:r>
              <a:rPr lang="en-US" sz="1800" dirty="0" smtClean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sz="1800" dirty="0" smtClean="0"/>
              <a:t>.</a:t>
            </a:r>
          </a:p>
          <a:p>
            <a:pPr lvl="1"/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371600" y="3810000"/>
            <a:ext cx="6781800" cy="27432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>
            <a:normAutofit fontScale="77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US" sz="2600" b="1" dirty="0" smtClean="0"/>
              <a:t>procedure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linear</a:t>
            </a:r>
            <a:r>
              <a:rPr kumimoji="0" lang="en-US" sz="26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search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:integer,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6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6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…,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600" b="0" i="1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distinct integers)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:=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1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while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en-US" sz="2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/>
                <a:ea typeface="Cambria Math"/>
              </a:rPr>
              <a:t>≤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≠ </a:t>
            </a:r>
            <a:r>
              <a:rPr kumimoji="0" lang="en-US" sz="2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600" b="0" i="1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</a:t>
            </a:r>
            <a:r>
              <a:rPr kumimoji="0" lang="en-US" sz="2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:= </a:t>
            </a:r>
            <a:r>
              <a:rPr kumimoji="0" lang="en-US" sz="2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1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600" dirty="0" smtClean="0">
                <a:latin typeface="Cambria Math"/>
                <a:ea typeface="Cambria Math"/>
              </a:rPr>
              <a:t>≤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location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:= </a:t>
            </a:r>
            <a:r>
              <a:rPr kumimoji="0" lang="en-US" sz="2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endParaRPr kumimoji="0" lang="en-US" sz="26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else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location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:=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0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return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location</a:t>
            </a:r>
            <a:r>
              <a:rPr lang="en-US" sz="2600" dirty="0" smtClean="0"/>
              <a:t>{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location</a:t>
            </a:r>
            <a:r>
              <a:rPr kumimoji="0" lang="en-US" sz="26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the subscript of the term that equals 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6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or is </a:t>
            </a:r>
            <a:r>
              <a:rPr kumimoji="0" lang="en-US" sz="26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0</a:t>
            </a:r>
            <a:r>
              <a:rPr kumimoji="0" lang="en-US" sz="26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if 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6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not found}</a:t>
            </a:r>
            <a:endParaRPr kumimoji="0" lang="en-US" sz="26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Assume the input is a  list of items  in increasing order.</a:t>
            </a:r>
          </a:p>
          <a:p>
            <a:r>
              <a:rPr lang="en-US" dirty="0" smtClean="0"/>
              <a:t>The algorithm begins by comparing the element to be found with the middle element. </a:t>
            </a:r>
          </a:p>
          <a:p>
            <a:pPr lvl="1"/>
            <a:r>
              <a:rPr lang="en-US" dirty="0" smtClean="0"/>
              <a:t>If the middle element is lower, the search proceeds with the upper half of the list.</a:t>
            </a:r>
          </a:p>
          <a:p>
            <a:pPr lvl="1"/>
            <a:r>
              <a:rPr lang="en-US" dirty="0" smtClean="0"/>
              <a:t>If it is not lower, the search proceeds with the lower half of the list (through the middle position).</a:t>
            </a:r>
          </a:p>
          <a:p>
            <a:r>
              <a:rPr lang="en-US" dirty="0" smtClean="0"/>
              <a:t>Repeat this process until we have a list of size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If the element we are looking for is equal to the element in the list, the position is returned.</a:t>
            </a:r>
          </a:p>
          <a:p>
            <a:pPr lvl="1"/>
            <a:r>
              <a:rPr lang="en-US" dirty="0" smtClean="0"/>
              <a:t>Otherwise,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 smtClean="0"/>
              <a:t> is returned to indicate that the element was not found. </a:t>
            </a:r>
          </a:p>
          <a:p>
            <a:r>
              <a:rPr lang="en-US" dirty="0" smtClean="0"/>
              <a:t>In Section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3.3</a:t>
            </a:r>
            <a:r>
              <a:rPr lang="en-US" dirty="0" smtClean="0"/>
              <a:t>, we show that the binary search algorithm is much more efficient than linear search.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Here is a description of the binary search algorithm in </a:t>
            </a:r>
            <a:r>
              <a:rPr lang="en-US" dirty="0" err="1" smtClean="0"/>
              <a:t>pseudocode</a:t>
            </a:r>
            <a:r>
              <a:rPr lang="en-US" dirty="0" smtClean="0"/>
              <a:t>.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62000" y="3200400"/>
            <a:ext cx="8153400" cy="312419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>
            <a:normAutofit fontScale="70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US" sz="2600" b="1" dirty="0" smtClean="0"/>
              <a:t>   procedure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binary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search(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integer, 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6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6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,…, 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600" b="0" i="1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increasing integers)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en-US" sz="2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:=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1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{</a:t>
            </a:r>
            <a:r>
              <a:rPr kumimoji="0" lang="en-US" sz="2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the left endpoint of interval}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j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:= 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{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right endpoint of interval}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while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&lt; 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:=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/>
                <a:ea typeface="Cambria Math"/>
              </a:rPr>
              <a:t>⌊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)/2</a:t>
            </a:r>
            <a:r>
              <a:rPr lang="en-US" sz="2600" dirty="0" smtClean="0">
                <a:latin typeface="Cambria Math"/>
                <a:ea typeface="Cambria Math"/>
              </a:rPr>
              <a:t>⌋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&gt; 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600" b="0" i="1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then </a:t>
            </a:r>
            <a:r>
              <a:rPr kumimoji="0" lang="en-US" sz="2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:= 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+ 1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</a:t>
            </a:r>
            <a:r>
              <a:rPr kumimoji="0" lang="en-US" sz="26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else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:= 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</a:t>
            </a:r>
            <a:r>
              <a:rPr kumimoji="0" lang="en-US" sz="2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600" b="0" i="1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location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:= </a:t>
            </a:r>
            <a:r>
              <a:rPr kumimoji="0" lang="en-US" sz="2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else 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location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:=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0</a:t>
            </a:r>
            <a:endParaRPr lang="en-US" sz="2600" dirty="0" smtClean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return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location</a:t>
            </a:r>
            <a:r>
              <a:rPr kumimoji="0" lang="en-US" sz="26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{location</a:t>
            </a:r>
            <a:r>
              <a:rPr kumimoji="0" lang="en-US" sz="2600" b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the subscript </a:t>
            </a:r>
            <a:r>
              <a:rPr kumimoji="0" lang="en-US" sz="2600" b="0" i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2600" b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the term </a:t>
            </a:r>
            <a:r>
              <a:rPr lang="en-US" sz="2600" i="1" dirty="0" err="1" smtClean="0"/>
              <a:t>a</a:t>
            </a:r>
            <a:r>
              <a:rPr lang="en-US" sz="2600" i="1" baseline="-25000" dirty="0" err="1" smtClean="0"/>
              <a:t>i</a:t>
            </a:r>
            <a:r>
              <a:rPr lang="en-US" sz="2600" dirty="0" smtClean="0"/>
              <a:t>  equal to </a:t>
            </a:r>
            <a:r>
              <a:rPr lang="en-US" sz="2600" i="1" dirty="0" smtClean="0"/>
              <a:t>x</a:t>
            </a:r>
            <a:r>
              <a:rPr lang="en-US" sz="2600" dirty="0" smtClean="0"/>
              <a:t>,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US" sz="2600" dirty="0" smtClean="0"/>
              <a:t>                                             or </a:t>
            </a:r>
            <a:r>
              <a:rPr lang="en-US" sz="2600" dirty="0" smtClean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sz="2600" dirty="0" smtClean="0"/>
              <a:t> if </a:t>
            </a:r>
            <a:r>
              <a:rPr lang="en-US" sz="2600" i="1" dirty="0" smtClean="0"/>
              <a:t>x</a:t>
            </a:r>
            <a:r>
              <a:rPr lang="en-US" sz="2600" dirty="0" smtClean="0"/>
              <a:t> is not found} </a:t>
            </a:r>
            <a:endParaRPr kumimoji="0" lang="en-US" sz="26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 smtClean="0"/>
              <a:t>  </a:t>
            </a:r>
            <a:r>
              <a:rPr lang="en-US" b="1" dirty="0" smtClean="0"/>
              <a:t>Example</a:t>
            </a:r>
            <a:r>
              <a:rPr lang="en-US" dirty="0" smtClean="0"/>
              <a:t>: The steps taken by a binary search for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19</a:t>
            </a:r>
            <a:r>
              <a:rPr lang="en-US" dirty="0" smtClean="0"/>
              <a:t> in the list:</a:t>
            </a:r>
          </a:p>
          <a:p>
            <a:pPr>
              <a:buNone/>
            </a:pPr>
            <a:r>
              <a:rPr lang="en-US" dirty="0" smtClean="0"/>
              <a:t>                    </a:t>
            </a:r>
            <a:r>
              <a:rPr lang="en-US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1  2  3  5  6  7  8  10  12  13  15  16  18  19  20  22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Cambria Math" pitchFamily="18" charset="0"/>
                <a:ea typeface="Cambria Math" pitchFamily="18" charset="0"/>
              </a:rPr>
              <a:t> The list has 16 elements, so the midpoint is 8. The value in the 8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th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position is 10.  Since 19 &gt; 10,  further search is restricted to  positions 9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 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through 16.</a:t>
            </a:r>
            <a:endParaRPr lang="en-US" dirty="0" smtClean="0"/>
          </a:p>
          <a:p>
            <a:pPr>
              <a:buNone/>
            </a:pPr>
            <a:r>
              <a:rPr lang="en-US" dirty="0" smtClean="0">
                <a:latin typeface="Cambria Math" pitchFamily="18" charset="0"/>
                <a:ea typeface="Cambria Math" pitchFamily="18" charset="0"/>
              </a:rPr>
              <a:t>                        1  2  3  5  6  7  8  10</a:t>
            </a:r>
            <a:r>
              <a:rPr lang="en-US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  12  13  15  16  18  19  20  22</a:t>
            </a:r>
            <a:endParaRPr lang="en-US" dirty="0" smtClean="0">
              <a:latin typeface="Cambria Math" pitchFamily="18" charset="0"/>
              <a:ea typeface="Cambria Math" pitchFamily="18" charset="0"/>
            </a:endParaRPr>
          </a:p>
          <a:p>
            <a:pPr marL="514350" indent="-514350">
              <a:buFont typeface="+mj-lt"/>
              <a:buAutoNum type="arabicPeriod" startAt="2"/>
            </a:pPr>
            <a:r>
              <a:rPr lang="en-US" dirty="0" smtClean="0">
                <a:latin typeface="Cambria Math" pitchFamily="18" charset="0"/>
                <a:ea typeface="Cambria Math" pitchFamily="18" charset="0"/>
              </a:rPr>
              <a:t>The midpoint of the list (positions 9 through 16)  is now  the 12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th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position with a value of  16.    Since 19 &gt; 16,  further search is restricted to the 13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th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position and above.</a:t>
            </a:r>
          </a:p>
          <a:p>
            <a:pPr>
              <a:buNone/>
            </a:pPr>
            <a:r>
              <a:rPr lang="en-US" dirty="0" smtClean="0">
                <a:latin typeface="Cambria Math" pitchFamily="18" charset="0"/>
                <a:ea typeface="Cambria Math" pitchFamily="18" charset="0"/>
              </a:rPr>
              <a:t>                      1  2  3  5  6  7  8  10</a:t>
            </a:r>
            <a:r>
              <a:rPr lang="en-US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 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12  13  15  16  </a:t>
            </a:r>
            <a:r>
              <a:rPr lang="en-US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18  19  20  22</a:t>
            </a:r>
            <a:endParaRPr lang="en-US" dirty="0" smtClean="0">
              <a:latin typeface="Cambria Math" pitchFamily="18" charset="0"/>
              <a:ea typeface="Cambria Math" pitchFamily="18" charset="0"/>
            </a:endParaRPr>
          </a:p>
          <a:p>
            <a:pPr marL="514350" indent="-514350">
              <a:buFont typeface="+mj-lt"/>
              <a:buAutoNum type="arabicPeriod" startAt="3"/>
            </a:pPr>
            <a:r>
              <a:rPr lang="en-US" dirty="0" smtClean="0">
                <a:latin typeface="Cambria Math" pitchFamily="18" charset="0"/>
                <a:ea typeface="Cambria Math" pitchFamily="18" charset="0"/>
              </a:rPr>
              <a:t>The midpoint  of the current list is now the 14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th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position with a value of 19.  Since        19 ≯ 19,  further search is restricted to the portion from  the 13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th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through the 14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th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positions .</a:t>
            </a:r>
          </a:p>
          <a:p>
            <a:pPr>
              <a:buNone/>
            </a:pPr>
            <a:r>
              <a:rPr lang="en-US" dirty="0" smtClean="0">
                <a:latin typeface="Cambria Math" pitchFamily="18" charset="0"/>
                <a:ea typeface="Cambria Math" pitchFamily="18" charset="0"/>
              </a:rPr>
              <a:t>                      1  2  3  5  6  7  8  10</a:t>
            </a:r>
            <a:r>
              <a:rPr lang="en-US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 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12  13  15  16  </a:t>
            </a:r>
            <a:r>
              <a:rPr lang="en-US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18  19 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20  22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dirty="0" smtClean="0">
                <a:latin typeface="Cambria Math" pitchFamily="18" charset="0"/>
                <a:ea typeface="Cambria Math" pitchFamily="18" charset="0"/>
              </a:rPr>
              <a:t>The midpoint of the current list  is now the 13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th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position with a value of 18.               Since 19&gt; 18, search is restricted to the  portion from the 14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th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position through </a:t>
            </a:r>
            <a:r>
              <a:rPr lang="en-US" smtClean="0">
                <a:latin typeface="Cambria Math" pitchFamily="18" charset="0"/>
                <a:ea typeface="Cambria Math" pitchFamily="18" charset="0"/>
              </a:rPr>
              <a:t>the 14</a:t>
            </a:r>
            <a:r>
              <a:rPr lang="en-US" baseline="30000" smtClean="0">
                <a:latin typeface="Cambria Math" pitchFamily="18" charset="0"/>
                <a:ea typeface="Cambria Math" pitchFamily="18" charset="0"/>
              </a:rPr>
              <a:t>th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.</a:t>
            </a:r>
          </a:p>
          <a:p>
            <a:pPr>
              <a:buNone/>
            </a:pPr>
            <a:r>
              <a:rPr lang="en-US" dirty="0" smtClean="0">
                <a:latin typeface="Cambria Math" pitchFamily="18" charset="0"/>
                <a:ea typeface="Cambria Math" pitchFamily="18" charset="0"/>
              </a:rPr>
              <a:t>                      1  2  3  5  6  7  8  10</a:t>
            </a:r>
            <a:r>
              <a:rPr lang="en-US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 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12  13  15  16  18</a:t>
            </a:r>
            <a:r>
              <a:rPr lang="en-US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  19 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20  22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dirty="0" smtClean="0">
                <a:latin typeface="Cambria Math" pitchFamily="18" charset="0"/>
                <a:ea typeface="Cambria Math" pitchFamily="18" charset="0"/>
              </a:rPr>
              <a:t>Now the list has a single element and the loop ends. Since 19=19, the location 14 is returned.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To </a:t>
            </a:r>
            <a:r>
              <a:rPr lang="en-US" i="1" dirty="0" smtClean="0"/>
              <a:t>sort</a:t>
            </a:r>
            <a:r>
              <a:rPr lang="en-US" dirty="0" smtClean="0"/>
              <a:t> the elements of a list is to put them in increasing order (numerical order, alphabetic, and so on).</a:t>
            </a:r>
          </a:p>
          <a:p>
            <a:r>
              <a:rPr lang="en-US" dirty="0" smtClean="0"/>
              <a:t>Sorting is an important problem because:</a:t>
            </a:r>
          </a:p>
          <a:p>
            <a:pPr lvl="1"/>
            <a:r>
              <a:rPr lang="en-US" dirty="0" smtClean="0"/>
              <a:t>A nontrivial percentage of all computing resources are devoted to sorting different kinds of lists, especially applications involving large databases of information that need to be presented in a particular order (e.g., by customer, part number etc.).</a:t>
            </a:r>
          </a:p>
          <a:p>
            <a:pPr lvl="1"/>
            <a:r>
              <a:rPr lang="en-US" dirty="0" smtClean="0"/>
              <a:t>An amazing number of fundamentally different algorithms have been invented for sorting. Their relative advantages and disadvantages have been studied extensively.</a:t>
            </a:r>
          </a:p>
          <a:p>
            <a:pPr lvl="1"/>
            <a:r>
              <a:rPr lang="en-US" dirty="0" smtClean="0"/>
              <a:t>Sorting algorithms are useful to illustrate the basic notions of computer science.</a:t>
            </a:r>
          </a:p>
          <a:p>
            <a:r>
              <a:rPr lang="en-US" dirty="0" smtClean="0"/>
              <a:t>A variety of sorting algorithms are studied in this book; binary, insertion, bubble, selection, merge, quick, and tournament.</a:t>
            </a:r>
          </a:p>
          <a:p>
            <a:r>
              <a:rPr lang="en-US" dirty="0" smtClean="0"/>
              <a:t>In Section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3.3</a:t>
            </a:r>
            <a:r>
              <a:rPr lang="en-US" dirty="0" smtClean="0"/>
              <a:t>, we’ll study the amount of time required to sort a list using the sorting algorithms covered in this section.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Bubble 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Bubble sort </a:t>
            </a:r>
            <a:r>
              <a:rPr lang="en-US" dirty="0" smtClean="0"/>
              <a:t>makes multiple passes through a list. Every pair of elements that are found to be out of order are interchanged.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62000" y="3505200"/>
            <a:ext cx="6477000" cy="24384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>
            <a:normAutofit fontScale="92500"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US" sz="2600" b="1" dirty="0" smtClean="0"/>
              <a:t>procedure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bubblesort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6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,…,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600" b="0" i="1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real numbers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with 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600" dirty="0" smtClean="0"/>
              <a:t>≥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2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600" i="1" dirty="0" smtClean="0"/>
              <a:t>i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:=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1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/>
                <a:ea typeface="Cambria Math"/>
              </a:rPr>
              <a:t>−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1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:=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1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lang="en-US" sz="2600" i="1" dirty="0" smtClean="0">
                <a:latin typeface="Cambria Math"/>
                <a:ea typeface="Cambria Math"/>
              </a:rPr>
              <a:t> − </a:t>
            </a:r>
            <a:r>
              <a:rPr kumimoji="0" lang="en-US" sz="2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endParaRPr kumimoji="0" lang="en-US" sz="26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600" b="0" i="1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&gt;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600" b="0" i="1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</a:t>
            </a:r>
            <a:r>
              <a:rPr kumimoji="0" lang="en-US" sz="26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+1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interchange </a:t>
            </a:r>
            <a:r>
              <a:rPr kumimoji="0" lang="en-US" sz="2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600" b="0" i="1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600" b="0" i="1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</a:t>
            </a:r>
            <a:r>
              <a:rPr kumimoji="0" lang="en-US" sz="26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+1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US" sz="2600" dirty="0" smtClean="0"/>
              <a:t>{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6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,…, 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600" b="0" i="1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now in increasing order}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Bubble 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229600" cy="438912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/>
              <a:t>   Example</a:t>
            </a:r>
            <a:r>
              <a:rPr lang="en-US" dirty="0" smtClean="0"/>
              <a:t>:  Show the steps of bubble sort with 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3  2  4  1  5</a:t>
            </a:r>
          </a:p>
          <a:p>
            <a:pPr>
              <a:buNone/>
            </a:pPr>
            <a:endParaRPr lang="en-US" dirty="0" smtClean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endParaRPr lang="en-US" dirty="0" smtClean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endParaRPr lang="en-US" dirty="0" smtClean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endParaRPr lang="en-US" dirty="0" smtClean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endParaRPr lang="en-US" dirty="0" smtClean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endParaRPr lang="en-US" dirty="0" smtClean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endParaRPr lang="en-US" dirty="0" smtClean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endParaRPr lang="en-US" dirty="0" smtClean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endParaRPr lang="en-US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en-US" sz="1900" dirty="0" smtClean="0">
                <a:latin typeface="Cambria Math" pitchFamily="18" charset="0"/>
                <a:ea typeface="Cambria Math" pitchFamily="18" charset="0"/>
              </a:rPr>
              <a:t>At the first pass the largest element has been put into the correct position</a:t>
            </a:r>
          </a:p>
          <a:p>
            <a:r>
              <a:rPr lang="en-US" sz="1900" dirty="0" smtClean="0">
                <a:latin typeface="Cambria Math" pitchFamily="18" charset="0"/>
                <a:ea typeface="Cambria Math" pitchFamily="18" charset="0"/>
              </a:rPr>
              <a:t>At the end of the second pass, the 2</a:t>
            </a:r>
            <a:r>
              <a:rPr lang="en-US" sz="1900" baseline="30000" dirty="0" smtClean="0">
                <a:latin typeface="Cambria Math" pitchFamily="18" charset="0"/>
                <a:ea typeface="Cambria Math" pitchFamily="18" charset="0"/>
              </a:rPr>
              <a:t>nd</a:t>
            </a:r>
            <a:r>
              <a:rPr lang="en-US" sz="1900" dirty="0" smtClean="0">
                <a:latin typeface="Cambria Math" pitchFamily="18" charset="0"/>
                <a:ea typeface="Cambria Math" pitchFamily="18" charset="0"/>
              </a:rPr>
              <a:t> largest element has been put into the correct position.</a:t>
            </a:r>
          </a:p>
          <a:p>
            <a:r>
              <a:rPr lang="en-US" sz="1900" dirty="0" smtClean="0">
                <a:latin typeface="Cambria Math" pitchFamily="18" charset="0"/>
                <a:ea typeface="Cambria Math" pitchFamily="18" charset="0"/>
              </a:rPr>
              <a:t>In each subsequent pass, an additional element is put in the correct position.</a:t>
            </a:r>
          </a:p>
          <a:p>
            <a:endParaRPr lang="en-US" dirty="0"/>
          </a:p>
        </p:txBody>
      </p:sp>
      <p:pic>
        <p:nvPicPr>
          <p:cNvPr id="7" name="Content Placeholder 3" descr="03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2514600"/>
            <a:ext cx="6251024" cy="263113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Insertion 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i="1" dirty="0" smtClean="0"/>
              <a:t>Insertion sort </a:t>
            </a:r>
            <a:r>
              <a:rPr lang="en-US" sz="2000" dirty="0" smtClean="0"/>
              <a:t>begins with the </a:t>
            </a:r>
            <a:r>
              <a:rPr lang="en-US" sz="2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element. It compares the </a:t>
            </a:r>
            <a:r>
              <a:rPr lang="en-US" sz="2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element with the </a:t>
            </a:r>
            <a:r>
              <a:rPr lang="en-US" sz="2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and puts it before the first if it is not larger.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953000" y="2590800"/>
            <a:ext cx="4038600" cy="38100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>
            <a:normAutofit fontScale="25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US" sz="8000" b="1" dirty="0" smtClean="0"/>
              <a:t>procedure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8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insertion</a:t>
            </a:r>
            <a:r>
              <a:rPr kumimoji="0" lang="en-US" sz="80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8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sort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US" sz="8000" i="1" dirty="0" smtClean="0"/>
              <a:t>  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8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8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,…,</a:t>
            </a:r>
            <a:r>
              <a:rPr kumimoji="0" lang="en-US" sz="8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8000" b="0" i="1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US" sz="8000" dirty="0" smtClean="0"/>
              <a:t>      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real numbers with </a:t>
            </a:r>
            <a:r>
              <a:rPr kumimoji="0" lang="en-US" sz="8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8000" dirty="0" smtClean="0"/>
              <a:t>≥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2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for </a:t>
            </a:r>
            <a:r>
              <a:rPr kumimoji="0" lang="en-US" sz="8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:= 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2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</a:t>
            </a:r>
            <a:r>
              <a:rPr kumimoji="0" lang="en-US" sz="8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</a:t>
            </a:r>
            <a:r>
              <a:rPr kumimoji="0" lang="en-US" sz="8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:= 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1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</a:t>
            </a:r>
            <a:r>
              <a:rPr kumimoji="0" lang="en-US" sz="8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while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8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8000" b="0" i="1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&gt; </a:t>
            </a:r>
            <a:r>
              <a:rPr kumimoji="0" lang="en-US" sz="8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8000" b="0" i="1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endParaRPr kumimoji="0" lang="en-US" sz="80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</a:t>
            </a:r>
            <a:r>
              <a:rPr kumimoji="0" lang="en-US" sz="8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:= </a:t>
            </a:r>
            <a:r>
              <a:rPr kumimoji="0" lang="en-US" sz="8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1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</a:t>
            </a:r>
            <a:r>
              <a:rPr kumimoji="0" lang="en-US" sz="8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:= </a:t>
            </a:r>
            <a:r>
              <a:rPr kumimoji="0" lang="en-US" sz="8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8000" b="0" i="1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</a:t>
            </a:r>
            <a:endParaRPr kumimoji="0" lang="en-US" sz="8000" b="0" i="1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</a:t>
            </a:r>
            <a:r>
              <a:rPr kumimoji="0" lang="en-US" sz="8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8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:= 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0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</a:t>
            </a:r>
            <a:r>
              <a:rPr kumimoji="0" lang="en-US" sz="8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/>
                <a:ea typeface="Cambria Math"/>
              </a:rPr>
              <a:t>−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8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8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8000" dirty="0" smtClean="0">
                <a:latin typeface="Cambria Math"/>
                <a:ea typeface="Cambria Math"/>
              </a:rPr>
              <a:t>− 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1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</a:t>
            </a:r>
            <a:r>
              <a:rPr kumimoji="0" lang="en-US" sz="8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8000" b="0" i="1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</a:t>
            </a:r>
            <a:r>
              <a:rPr kumimoji="0" lang="en-US" sz="8000" b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en-US" sz="8000" b="0" i="1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:= </a:t>
            </a:r>
            <a:r>
              <a:rPr kumimoji="0" lang="en-US" sz="8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8000" b="0" i="1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</a:t>
            </a:r>
            <a:r>
              <a:rPr kumimoji="0" lang="en-US" sz="8000" b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en-US" sz="8000" b="0" i="1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k-1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</a:t>
            </a:r>
            <a:r>
              <a:rPr kumimoji="0" lang="en-US" sz="8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8000" b="0" i="1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:= </a:t>
            </a:r>
            <a:r>
              <a:rPr kumimoji="0" lang="en-US" sz="8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US" sz="8000" dirty="0" smtClean="0"/>
              <a:t>{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Now </a:t>
            </a:r>
            <a:r>
              <a:rPr kumimoji="0" lang="en-US" sz="8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8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,…,</a:t>
            </a:r>
            <a:r>
              <a:rPr kumimoji="0" lang="en-US" sz="8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8000" b="0" i="1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8000" dirty="0" smtClean="0"/>
              <a:t>is in increasing order}</a:t>
            </a:r>
            <a:endParaRPr kumimoji="0" lang="en-US" sz="8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2895600"/>
            <a:ext cx="3657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en-US" dirty="0" smtClean="0"/>
              <a:t>Next the 3</a:t>
            </a:r>
            <a:r>
              <a:rPr lang="en-US" baseline="30000" dirty="0" smtClean="0"/>
              <a:t>rd</a:t>
            </a:r>
            <a:r>
              <a:rPr lang="en-US" dirty="0" smtClean="0"/>
              <a:t> element is put into the correct position among the first 3 elements. 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en-US" dirty="0" smtClean="0"/>
              <a:t>In each subsequent pass, the </a:t>
            </a:r>
            <a:r>
              <a:rPr lang="en-US" i="1" dirty="0" smtClean="0"/>
              <a:t>n</a:t>
            </a:r>
            <a:r>
              <a:rPr lang="en-US" dirty="0" smtClean="0"/>
              <a:t>+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element is put into its correct position among the first </a:t>
            </a:r>
            <a:r>
              <a:rPr lang="en-US" i="1" dirty="0" smtClean="0"/>
              <a:t>n</a:t>
            </a:r>
            <a:r>
              <a:rPr lang="en-US" dirty="0" smtClean="0"/>
              <a:t>+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 elements.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en-US" dirty="0" smtClean="0"/>
              <a:t>Linear search is used to find the correct position.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Insertion 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  Example</a:t>
            </a:r>
            <a:r>
              <a:rPr lang="en-US" dirty="0" smtClean="0"/>
              <a:t>: Show all the steps of  insertion sort with the input: 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3  2  4  1  5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2  3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 4  1  5   (</a:t>
            </a:r>
            <a:r>
              <a:rPr lang="en-US" i="1" dirty="0" smtClean="0">
                <a:ea typeface="Cambria Math" pitchFamily="18" charset="0"/>
              </a:rPr>
              <a:t>first two positions are interchanged</a:t>
            </a:r>
            <a:r>
              <a:rPr lang="en-US" dirty="0" smtClean="0">
                <a:ea typeface="Cambria Math" pitchFamily="18" charset="0"/>
              </a:rPr>
              <a:t>)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2  3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 </a:t>
            </a:r>
            <a:r>
              <a:rPr lang="en-US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4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 1  5   (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third</a:t>
            </a:r>
            <a:r>
              <a:rPr lang="en-US" i="1" dirty="0" smtClean="0">
                <a:ea typeface="Cambria Math" pitchFamily="18" charset="0"/>
              </a:rPr>
              <a:t> element remains in its position</a:t>
            </a:r>
            <a:r>
              <a:rPr lang="en-US" dirty="0" smtClean="0">
                <a:ea typeface="Cambria Math" pitchFamily="18" charset="0"/>
              </a:rPr>
              <a:t>)</a:t>
            </a:r>
            <a:r>
              <a:rPr lang="en-US" i="1" dirty="0" smtClean="0">
                <a:ea typeface="Cambria Math" pitchFamily="18" charset="0"/>
              </a:rPr>
              <a:t>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            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1 2  3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 </a:t>
            </a:r>
            <a:r>
              <a:rPr lang="en-US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4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 5    (</a:t>
            </a:r>
            <a:r>
              <a:rPr lang="en-US" i="1" dirty="0" smtClean="0">
                <a:ea typeface="Cambria Math" pitchFamily="18" charset="0"/>
              </a:rPr>
              <a:t>fourth is placed at beginning</a:t>
            </a:r>
            <a:r>
              <a:rPr lang="en-US" dirty="0" smtClean="0">
                <a:ea typeface="Cambria Math" pitchFamily="18" charset="0"/>
              </a:rPr>
              <a:t>)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1 2  3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 </a:t>
            </a:r>
            <a:r>
              <a:rPr lang="en-US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4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 </a:t>
            </a:r>
            <a:r>
              <a:rPr lang="en-US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5    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fifth </a:t>
            </a:r>
            <a:r>
              <a:rPr lang="en-US" i="1" dirty="0" smtClean="0">
                <a:ea typeface="Cambria Math" pitchFamily="18" charset="0"/>
              </a:rPr>
              <a:t> element remains in its position</a:t>
            </a:r>
            <a:r>
              <a:rPr lang="en-US" dirty="0" smtClean="0">
                <a:ea typeface="Cambria Math" pitchFamily="18" charset="0"/>
              </a:rPr>
              <a:t>)</a:t>
            </a:r>
          </a:p>
          <a:p>
            <a:pPr marL="571500" indent="-571500">
              <a:buFont typeface="+mj-lt"/>
              <a:buAutoNum type="romanLcPeriod"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Algorithms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Section 3.1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Properties of Algorithms</a:t>
            </a:r>
          </a:p>
          <a:p>
            <a:r>
              <a:rPr lang="en-US" dirty="0" smtClean="0"/>
              <a:t>Algorithms for Searching and Sorting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and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many domains there are key general problems that ask for output with specific properties when given valid input.</a:t>
            </a:r>
          </a:p>
          <a:p>
            <a:r>
              <a:rPr lang="en-US" dirty="0" smtClean="0"/>
              <a:t>The first step is to precisely state the problem, using the appropriate structures to specify the input and the desired output.</a:t>
            </a:r>
          </a:p>
          <a:p>
            <a:r>
              <a:rPr lang="en-US" dirty="0" smtClean="0"/>
              <a:t>We then solve the general problem by specifying the steps  of a procedure that takes a valid input and produces the desired output.  This procedure is called an </a:t>
            </a:r>
            <a:r>
              <a:rPr lang="en-US" i="1" dirty="0" smtClean="0"/>
              <a:t>algorithm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/>
              <a:t>   Definition</a:t>
            </a:r>
            <a:r>
              <a:rPr lang="en-US" dirty="0" smtClean="0"/>
              <a:t>: An </a:t>
            </a:r>
            <a:r>
              <a:rPr lang="en-US" i="1" dirty="0" smtClean="0"/>
              <a:t>algorithm</a:t>
            </a:r>
            <a:r>
              <a:rPr lang="en-US" dirty="0" smtClean="0"/>
              <a:t> is a finite set of precise instructions for performing a computation or for solving a problem.</a:t>
            </a:r>
          </a:p>
          <a:p>
            <a:pPr>
              <a:buNone/>
            </a:pPr>
            <a:r>
              <a:rPr lang="en-US" dirty="0" smtClean="0"/>
              <a:t>   </a:t>
            </a:r>
            <a:r>
              <a:rPr lang="en-US" b="1" dirty="0" smtClean="0"/>
              <a:t>Example</a:t>
            </a:r>
            <a:r>
              <a:rPr lang="en-US" dirty="0" smtClean="0"/>
              <a:t>: Describe an algorithm for finding the maximum value in a finite sequence of integers.</a:t>
            </a:r>
          </a:p>
          <a:p>
            <a:pPr>
              <a:buNone/>
            </a:pPr>
            <a:r>
              <a:rPr lang="en-US" dirty="0" smtClean="0"/>
              <a:t>   </a:t>
            </a:r>
            <a:r>
              <a:rPr lang="en-US" b="1" dirty="0" smtClean="0"/>
              <a:t>Solution: </a:t>
            </a:r>
            <a:r>
              <a:rPr lang="en-US" dirty="0" smtClean="0"/>
              <a:t>Perform the following steps:</a:t>
            </a:r>
          </a:p>
          <a:p>
            <a:pPr marL="1154430" lvl="2" indent="-514350">
              <a:buFont typeface="+mj-lt"/>
              <a:buAutoNum type="arabicPeriod"/>
            </a:pPr>
            <a:r>
              <a:rPr lang="en-US" dirty="0" smtClean="0"/>
              <a:t>Set the temporary maximum equal to the first integer in the sequence.</a:t>
            </a:r>
          </a:p>
          <a:p>
            <a:pPr marL="1154430" lvl="2" indent="-514350">
              <a:buFont typeface="+mj-lt"/>
              <a:buAutoNum type="arabicPeriod"/>
            </a:pPr>
            <a:r>
              <a:rPr lang="en-US" dirty="0" smtClean="0"/>
              <a:t>Compare the next integer in the sequence to the temporary maximum.</a:t>
            </a:r>
          </a:p>
          <a:p>
            <a:pPr marL="1428750" lvl="3" indent="-514350"/>
            <a:r>
              <a:rPr lang="en-US" dirty="0" smtClean="0"/>
              <a:t>If it is larger than the temporary maximum, set the temporary maximum equal to this integer.</a:t>
            </a:r>
          </a:p>
          <a:p>
            <a:pPr marL="1154430" lvl="2" indent="-514350">
              <a:buFont typeface="+mj-lt"/>
              <a:buAutoNum type="arabicPeriod"/>
            </a:pPr>
            <a:r>
              <a:rPr lang="en-US" dirty="0" smtClean="0"/>
              <a:t>Repeat the previous step if there are more integers. If not, stop.</a:t>
            </a:r>
          </a:p>
          <a:p>
            <a:pPr marL="1154430" lvl="2" indent="-514350">
              <a:buFont typeface="+mj-lt"/>
              <a:buAutoNum type="arabicPeriod"/>
            </a:pPr>
            <a:r>
              <a:rPr lang="en-US" dirty="0" smtClean="0"/>
              <a:t>When the algorithm terminates, the temporary maximum is the largest integer in the sequence.</a:t>
            </a:r>
            <a:endParaRPr lang="en-US" dirty="0"/>
          </a:p>
        </p:txBody>
      </p:sp>
      <p:pic>
        <p:nvPicPr>
          <p:cNvPr id="4" name="Picture 3" descr="03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0" y="228600"/>
            <a:ext cx="886968" cy="10271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33800" y="1219200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Abu </a:t>
            </a:r>
            <a:r>
              <a:rPr lang="en-US" dirty="0" err="1" smtClean="0"/>
              <a:t>Ja’far</a:t>
            </a:r>
            <a:r>
              <a:rPr lang="en-US" dirty="0" smtClean="0"/>
              <a:t> Mohammed </a:t>
            </a:r>
            <a:r>
              <a:rPr lang="en-US" dirty="0" err="1" smtClean="0"/>
              <a:t>Ibin</a:t>
            </a:r>
            <a:r>
              <a:rPr lang="en-US" dirty="0" smtClean="0"/>
              <a:t> Musa Al-</a:t>
            </a:r>
            <a:r>
              <a:rPr lang="en-US" dirty="0" err="1" smtClean="0"/>
              <a:t>Khowarizmi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780-850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Specifying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400" dirty="0" smtClean="0"/>
              <a:t>Algorithms can be specified in different ways. Their steps can be described in English or in  </a:t>
            </a:r>
            <a:r>
              <a:rPr lang="en-US" sz="2400" i="1" dirty="0" err="1" smtClean="0"/>
              <a:t>pseudocode</a:t>
            </a:r>
            <a:r>
              <a:rPr lang="en-US" sz="2400" i="1" dirty="0" smtClean="0"/>
              <a:t>.</a:t>
            </a:r>
            <a:endParaRPr lang="en-US" sz="2400" dirty="0" smtClean="0"/>
          </a:p>
          <a:p>
            <a:r>
              <a:rPr lang="en-US" sz="2400" dirty="0" err="1" smtClean="0"/>
              <a:t>Pseudocode</a:t>
            </a:r>
            <a:r>
              <a:rPr lang="en-US" sz="2400" dirty="0" smtClean="0"/>
              <a:t> is an intermediate step between an English language description of the steps and a coding of these steps using a programming language. </a:t>
            </a:r>
          </a:p>
          <a:p>
            <a:r>
              <a:rPr lang="en-US" sz="2400" dirty="0" smtClean="0"/>
              <a:t>The form of </a:t>
            </a:r>
            <a:r>
              <a:rPr lang="en-US" sz="2400" dirty="0" err="1" smtClean="0"/>
              <a:t>pseudocode</a:t>
            </a:r>
            <a:r>
              <a:rPr lang="en-US" sz="2400" dirty="0" smtClean="0"/>
              <a:t>  we use is specified in Appendix 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sz="2400" dirty="0" smtClean="0"/>
              <a:t>. It uses some of the structures found in popular languages such as C++ and Java.</a:t>
            </a:r>
          </a:p>
          <a:p>
            <a:r>
              <a:rPr lang="en-US" sz="2400" dirty="0" smtClean="0"/>
              <a:t>Programmers can use the description of an algorithm in </a:t>
            </a:r>
            <a:r>
              <a:rPr lang="en-US" sz="2400" dirty="0" err="1" smtClean="0"/>
              <a:t>pseudocode</a:t>
            </a:r>
            <a:r>
              <a:rPr lang="en-US" sz="2400" dirty="0" smtClean="0"/>
              <a:t> to construct a program in a particular language. </a:t>
            </a:r>
          </a:p>
          <a:p>
            <a:r>
              <a:rPr lang="en-US" sz="2400" dirty="0" err="1" smtClean="0"/>
              <a:t>Pseudocode</a:t>
            </a:r>
            <a:r>
              <a:rPr lang="en-US" sz="2400" dirty="0" smtClean="0"/>
              <a:t> helps us analyze the time required to solve a problem using an algorithm, independent of the actual programming language used to implement algorithm. 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Algorithms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i="1" dirty="0" smtClean="0"/>
              <a:t>Input</a:t>
            </a:r>
            <a:r>
              <a:rPr lang="en-US" dirty="0" smtClean="0"/>
              <a:t>: An algorithm has input values from a specified set.</a:t>
            </a:r>
          </a:p>
          <a:p>
            <a:r>
              <a:rPr lang="en-US" i="1" dirty="0" smtClean="0"/>
              <a:t>Output</a:t>
            </a:r>
            <a:r>
              <a:rPr lang="en-US" dirty="0" smtClean="0"/>
              <a:t>: From the input values, the algorithm produces the output values from a specified set. The output values are the solution.</a:t>
            </a:r>
          </a:p>
          <a:p>
            <a:r>
              <a:rPr lang="en-US" i="1" dirty="0" smtClean="0"/>
              <a:t>Correctness</a:t>
            </a:r>
            <a:r>
              <a:rPr lang="en-US" dirty="0" smtClean="0"/>
              <a:t>: An algorithm should produce the correct output values for each set of input values.</a:t>
            </a:r>
          </a:p>
          <a:p>
            <a:r>
              <a:rPr lang="en-US" i="1" dirty="0" smtClean="0"/>
              <a:t>Finiteness</a:t>
            </a:r>
            <a:r>
              <a:rPr lang="en-US" dirty="0" smtClean="0"/>
              <a:t>: An algorithm should produce the output after a finite number of steps for any input.</a:t>
            </a:r>
          </a:p>
          <a:p>
            <a:r>
              <a:rPr lang="en-US" i="1" dirty="0" smtClean="0"/>
              <a:t>Effectiveness</a:t>
            </a:r>
            <a:r>
              <a:rPr lang="en-US" dirty="0" smtClean="0"/>
              <a:t>: It must be possible to perform each step of the algorithm correctly and in a finite amount of time.</a:t>
            </a:r>
          </a:p>
          <a:p>
            <a:r>
              <a:rPr lang="en-US" i="1" dirty="0" smtClean="0"/>
              <a:t>Generality</a:t>
            </a:r>
            <a:r>
              <a:rPr lang="en-US" dirty="0" smtClean="0"/>
              <a:t>: The algorithm should work for all problems of the desired form.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Finding the Maximum Element in a Finite Sequence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8229600" cy="4525963"/>
          </a:xfrm>
        </p:spPr>
        <p:txBody>
          <a:bodyPr/>
          <a:lstStyle/>
          <a:p>
            <a:r>
              <a:rPr lang="en-US" dirty="0" smtClean="0"/>
              <a:t>The algorithm in </a:t>
            </a:r>
            <a:r>
              <a:rPr lang="en-US" dirty="0" err="1" smtClean="0"/>
              <a:t>pseudocode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Does this algorithm have all the properties listed on the previous slide?  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43000" y="2971800"/>
            <a:ext cx="4572000" cy="182880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>
            <a:normAutofit fontScale="70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US" sz="2600" b="1" dirty="0" smtClean="0"/>
              <a:t>procedure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max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6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6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…., 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6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integers)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max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:= 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6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:=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2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if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600" i="1" dirty="0" smtClean="0"/>
              <a:t>max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&lt; </a:t>
            </a:r>
            <a:r>
              <a:rPr kumimoji="0" lang="en-US" sz="2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600" b="0" i="1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then </a:t>
            </a:r>
            <a:r>
              <a:rPr lang="en-US" sz="2600" i="1" dirty="0" smtClean="0"/>
              <a:t>max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:= </a:t>
            </a:r>
            <a:r>
              <a:rPr kumimoji="0" lang="en-US" sz="2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600" b="0" i="1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endParaRPr kumimoji="0" lang="en-US" sz="2600" b="0" i="1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return </a:t>
            </a:r>
            <a:r>
              <a:rPr lang="en-US" sz="2600" i="1" dirty="0" smtClean="0"/>
              <a:t>max</a:t>
            </a:r>
            <a:r>
              <a:rPr lang="en-US" sz="2600" dirty="0" smtClean="0"/>
              <a:t>{</a:t>
            </a:r>
            <a:r>
              <a:rPr lang="en-US" sz="2600" i="1" dirty="0" smtClean="0"/>
              <a:t>max </a:t>
            </a:r>
            <a:r>
              <a:rPr lang="en-US" sz="2600" dirty="0" smtClean="0"/>
              <a:t>is the largest element}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Example Algorithm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classes of problems will be studied in this section.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i="1" dirty="0" smtClean="0"/>
              <a:t>Searching Problems</a:t>
            </a:r>
            <a:r>
              <a:rPr lang="en-US" dirty="0" smtClean="0"/>
              <a:t>: finding the position of a particular element in </a:t>
            </a:r>
            <a:r>
              <a:rPr lang="en-US" smtClean="0"/>
              <a:t>a  list.</a:t>
            </a:r>
            <a:endParaRPr lang="en-US" dirty="0" smtClean="0"/>
          </a:p>
          <a:p>
            <a:pPr marL="880110" lvl="1" indent="-514350">
              <a:buFont typeface="+mj-lt"/>
              <a:buAutoNum type="arabicPeriod"/>
            </a:pPr>
            <a:r>
              <a:rPr lang="en-US" i="1" dirty="0" smtClean="0"/>
              <a:t>Sorting problems</a:t>
            </a:r>
            <a:r>
              <a:rPr lang="en-US" dirty="0" smtClean="0"/>
              <a:t>: putting the elements of a list into increasing order.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i="1" dirty="0" smtClean="0"/>
              <a:t>Optimization Problems</a:t>
            </a:r>
            <a:r>
              <a:rPr lang="en-US" dirty="0" smtClean="0"/>
              <a:t>: determining the optimal value (maximum or minimum) of a particular quantity over all possible inputs.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200" b="1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9396</TotalTime>
  <Words>1931</Words>
  <Application>Microsoft Office PowerPoint</Application>
  <PresentationFormat>On-screen Show (4:3)</PresentationFormat>
  <Paragraphs>166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Cambria Math</vt:lpstr>
      <vt:lpstr>Calibri</vt:lpstr>
      <vt:lpstr>Constantia</vt:lpstr>
      <vt:lpstr>Wingdings 2</vt:lpstr>
      <vt:lpstr>Flow</vt:lpstr>
      <vt:lpstr>Algorithms</vt:lpstr>
      <vt:lpstr>Algorithms</vt:lpstr>
      <vt:lpstr>Section Summary</vt:lpstr>
      <vt:lpstr>Problems and Algorithms</vt:lpstr>
      <vt:lpstr>Algorithms</vt:lpstr>
      <vt:lpstr>Specifying Algorithms</vt:lpstr>
      <vt:lpstr>Properties of Algorithms</vt:lpstr>
      <vt:lpstr>Finding the Maximum Element in a Finite Sequence</vt:lpstr>
      <vt:lpstr>Some Example Algorithm Problems</vt:lpstr>
      <vt:lpstr>Searching Problems</vt:lpstr>
      <vt:lpstr>Linear Search Algorithm</vt:lpstr>
      <vt:lpstr>Binary Search</vt:lpstr>
      <vt:lpstr>Binary Search</vt:lpstr>
      <vt:lpstr>Binary Search</vt:lpstr>
      <vt:lpstr>Sorting</vt:lpstr>
      <vt:lpstr>Bubble Sort</vt:lpstr>
      <vt:lpstr>Bubble Sort</vt:lpstr>
      <vt:lpstr>Insertion Sort</vt:lpstr>
      <vt:lpstr>Insertion Sort</vt:lpstr>
    </vt:vector>
  </TitlesOfParts>
  <Company>Monmouth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Foundations: Logic and Proofs</dc:title>
  <dc:creator>Richard Scherl</dc:creator>
  <cp:lastModifiedBy>Daniel Spiegel</cp:lastModifiedBy>
  <cp:revision>663</cp:revision>
  <dcterms:created xsi:type="dcterms:W3CDTF">2013-11-08T19:53:15Z</dcterms:created>
  <dcterms:modified xsi:type="dcterms:W3CDTF">2016-11-06T02:51:14Z</dcterms:modified>
</cp:coreProperties>
</file>