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275" r:id="rId18"/>
    <p:sldId id="276" r:id="rId19"/>
    <p:sldId id="317" r:id="rId20"/>
    <p:sldId id="278" r:id="rId21"/>
    <p:sldId id="293" r:id="rId22"/>
    <p:sldId id="294" r:id="rId23"/>
    <p:sldId id="292" r:id="rId24"/>
    <p:sldId id="281" r:id="rId25"/>
    <p:sldId id="295" r:id="rId26"/>
    <p:sldId id="296" r:id="rId27"/>
    <p:sldId id="297" r:id="rId28"/>
    <p:sldId id="298" r:id="rId29"/>
    <p:sldId id="300" r:id="rId30"/>
    <p:sldId id="302" r:id="rId31"/>
    <p:sldId id="304" r:id="rId32"/>
    <p:sldId id="305" r:id="rId33"/>
    <p:sldId id="319" r:id="rId34"/>
    <p:sldId id="309" r:id="rId35"/>
    <p:sldId id="366" r:id="rId36"/>
    <p:sldId id="310" r:id="rId37"/>
    <p:sldId id="311" r:id="rId38"/>
    <p:sldId id="367" r:id="rId39"/>
    <p:sldId id="320" r:id="rId40"/>
    <p:sldId id="321" r:id="rId41"/>
    <p:sldId id="358" r:id="rId42"/>
    <p:sldId id="322" r:id="rId43"/>
    <p:sldId id="325" r:id="rId44"/>
    <p:sldId id="326" r:id="rId45"/>
    <p:sldId id="328" r:id="rId46"/>
    <p:sldId id="332" r:id="rId47"/>
    <p:sldId id="360" r:id="rId48"/>
    <p:sldId id="341" r:id="rId49"/>
    <p:sldId id="342" r:id="rId50"/>
    <p:sldId id="365" r:id="rId51"/>
    <p:sldId id="344" r:id="rId52"/>
    <p:sldId id="346" r:id="rId53"/>
    <p:sldId id="362" r:id="rId54"/>
    <p:sldId id="349" r:id="rId55"/>
    <p:sldId id="350" r:id="rId56"/>
    <p:sldId id="351" r:id="rId57"/>
    <p:sldId id="352" r:id="rId58"/>
    <p:sldId id="353" r:id="rId59"/>
    <p:sldId id="363" r:id="rId60"/>
    <p:sldId id="355" r:id="rId61"/>
    <p:sldId id="356" r:id="rId62"/>
    <p:sldId id="357" r:id="rId63"/>
    <p:sldId id="364" r:id="rId64"/>
  </p:sldIdLst>
  <p:sldSz cx="9144000" cy="6858000" type="screen4x3"/>
  <p:notesSz cx="6858000" cy="9144000"/>
  <p:embeddedFontLst>
    <p:embeddedFont>
      <p:font typeface="Cambria Math" panose="02040503050406030204" pitchFamily="18" charset="0"/>
      <p:regular r:id="rId65"/>
    </p:embeddedFont>
    <p:embeddedFont>
      <p:font typeface="Calibri" panose="020F0502020204030204" pitchFamily="34" charset="0"/>
      <p:regular r:id="rId66"/>
      <p:bold r:id="rId67"/>
      <p:italic r:id="rId68"/>
      <p:boldItalic r:id="rId69"/>
    </p:embeddedFont>
    <p:embeddedFont>
      <p:font typeface="Constantia" panose="02030602050306030303" pitchFamily="18" charset="0"/>
      <p:regular r:id="rId70"/>
      <p:bold r:id="rId71"/>
      <p:italic r:id="rId72"/>
      <p:boldItalic r:id="rId73"/>
    </p:embeddedFont>
    <p:embeddedFont>
      <p:font typeface="Wingdings 2" panose="05020102010507070707" pitchFamily="18"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7" autoAdjust="0"/>
    <p:restoredTop sz="94660"/>
  </p:normalViewPr>
  <p:slideViewPr>
    <p:cSldViewPr>
      <p:cViewPr>
        <p:scale>
          <a:sx n="82" d="100"/>
          <a:sy n="82" d="100"/>
        </p:scale>
        <p:origin x="-7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7/28/2016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7/28/2016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7/28/2016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7/28/2016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7/28/2016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4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1.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
        <p:nvSpPr>
          <p:cNvPr id="6" name="Text Box 3"/>
          <p:cNvSpPr txBox="1">
            <a:spLocks noChangeArrowheads="1"/>
          </p:cNvSpPr>
          <p:nvPr/>
        </p:nvSpPr>
        <p:spPr bwMode="auto">
          <a:xfrm>
            <a:off x="0" y="658022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“Inclusive Or”  -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we assume that students need to have taken one of the prerequisites,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dirty="0" smtClean="0"/>
              <a:t>“Exclusive Or”  - When reading the sentence “Soup or salad comes with this entrée,” we do not expect to be able to get both soup and salad.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Implication</a:t>
            </a:r>
            <a:endParaRPr lang="en-US" dirty="0"/>
          </a:p>
        </p:txBody>
      </p:sp>
      <p:sp>
        <p:nvSpPr>
          <p:cNvPr id="3" name="Content Placeholder 2"/>
          <p:cNvSpPr>
            <a:spLocks noGrp="1"/>
          </p:cNvSpPr>
          <p:nvPr>
            <p:ph idx="1"/>
          </p:nvPr>
        </p:nvSpPr>
        <p:spPr/>
        <p:txBody>
          <a:bodyPr>
            <a:normAutofit/>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t>conditional statement </a:t>
            </a:r>
            <a:r>
              <a:rPr lang="en-US" sz="2000" dirty="0" smtClean="0"/>
              <a:t>or </a:t>
            </a:r>
            <a:r>
              <a:rPr lang="en-US" sz="2000" i="1" dirty="0" smtClean="0"/>
              <a:t>implication </a:t>
            </a:r>
            <a:r>
              <a:rPr lang="en-US" sz="2000" dirty="0" smtClean="0"/>
              <a:t> 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i="1" dirty="0" smtClean="0"/>
              <a:t>hypothesis</a:t>
            </a:r>
            <a:r>
              <a:rPr lang="en-US" sz="2200" dirty="0" smtClean="0"/>
              <a:t> (</a:t>
            </a:r>
            <a:r>
              <a:rPr lang="en-US" sz="2200" i="1" dirty="0" smtClean="0"/>
              <a:t>antecedent</a:t>
            </a:r>
            <a:r>
              <a:rPr lang="en-US" sz="2200" dirty="0" smtClean="0"/>
              <a:t> or </a:t>
            </a:r>
            <a:r>
              <a:rPr lang="en-US" sz="2200" i="1" dirty="0" smtClean="0"/>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i="1" dirty="0" smtClean="0"/>
              <a:t>conclusion</a:t>
            </a:r>
            <a:r>
              <a:rPr lang="en-US" sz="2200" dirty="0" smtClean="0"/>
              <a:t> (or </a:t>
            </a:r>
            <a:r>
              <a:rPr lang="en-US" sz="2200" i="1" dirty="0" smtClean="0"/>
              <a:t>consequence</a:t>
            </a:r>
            <a:r>
              <a:rPr lang="en-US" sz="2200" dirty="0" smtClean="0"/>
              <a:t>). </a:t>
            </a:r>
          </a:p>
          <a:p>
            <a:pPr lvl="1"/>
            <a:endParaRPr lang="en-US" sz="2000" dirty="0" smtClean="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depends only on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think of an obligation or contract.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Ways of Expressing </a:t>
            </a:r>
            <a:r>
              <a:rPr lang="en-US" sz="5400" i="1" dirty="0" smtClean="0">
                <a:latin typeface="Cambria Math" pitchFamily="18" charset="0"/>
                <a:ea typeface="Cambria Math" pitchFamily="18" charset="0"/>
              </a:rPr>
              <a:t>p </a:t>
            </a:r>
            <a:r>
              <a:rPr lang="en-US" sz="5400" dirty="0" smtClean="0">
                <a:latin typeface="Cambria Math"/>
                <a:ea typeface="Cambria Math"/>
              </a:rPr>
              <a:t>→</a:t>
            </a:r>
            <a:r>
              <a:rPr lang="en-US" sz="5400" i="1" dirty="0" smtClean="0">
                <a:latin typeface="Cambria Math" pitchFamily="18" charset="0"/>
                <a:ea typeface="Cambria Math" pitchFamily="18" charset="0"/>
              </a:rPr>
              <a:t>q</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t>q</a:t>
            </a: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p</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Converse, </a:t>
            </a:r>
            <a:r>
              <a:rPr lang="en-US" sz="4000" dirty="0" err="1" smtClean="0"/>
              <a:t>Contrapositive</a:t>
            </a:r>
            <a:r>
              <a:rPr lang="en-US" sz="4000" dirty="0" smtClean="0"/>
              <a:t>, and Inverse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err="1"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a:buNone/>
            </a:pPr>
            <a:r>
              <a:rPr lang="en-US" b="1" dirty="0" smtClean="0"/>
              <a:t>   Example</a:t>
            </a:r>
            <a:r>
              <a:rPr lang="en-US" dirty="0" smtClean="0"/>
              <a:t>: Find the converse, inverse, and contrapositive of “</a:t>
            </a:r>
            <a:r>
              <a:rPr lang="en-US" smtClean="0"/>
              <a:t>It </a:t>
            </a:r>
            <a:r>
              <a:rPr lang="en-US" smtClean="0"/>
              <a:t>is raining </a:t>
            </a:r>
            <a:r>
              <a:rPr lang="en-US" dirty="0" smtClean="0"/>
              <a:t>is a sufficient condition for my not going to town.”</a:t>
            </a:r>
          </a:p>
          <a:p>
            <a:pPr>
              <a:buNone/>
            </a:pPr>
            <a:r>
              <a:rPr lang="en-US" b="1" dirty="0" smtClean="0"/>
              <a:t>    Solution:</a:t>
            </a:r>
            <a:r>
              <a:rPr lang="en-US" dirty="0" smtClean="0"/>
              <a:t> </a:t>
            </a:r>
          </a:p>
          <a:p>
            <a:pPr lvl="1">
              <a:buNone/>
            </a:pPr>
            <a:r>
              <a:rPr lang="en-US" b="1" dirty="0" smtClean="0"/>
              <a:t>converse</a:t>
            </a:r>
            <a:r>
              <a:rPr lang="en-US" dirty="0" smtClean="0"/>
              <a:t>: If I do not go to town, then it is  raining.</a:t>
            </a:r>
          </a:p>
          <a:p>
            <a:pPr lvl="1">
              <a:buNone/>
            </a:pPr>
            <a:r>
              <a:rPr lang="en-US" b="1" dirty="0" smtClean="0"/>
              <a:t>inverse</a:t>
            </a:r>
            <a:r>
              <a:rPr lang="en-US" dirty="0" smtClean="0"/>
              <a:t>:  If it is not raining, then I will go to town.</a:t>
            </a:r>
          </a:p>
          <a:p>
            <a:pPr lvl="1">
              <a:buNone/>
            </a:pPr>
            <a:r>
              <a:rPr lang="en-US" b="1" dirty="0" err="1" smtClean="0"/>
              <a:t>contrapositive</a:t>
            </a:r>
            <a:r>
              <a:rPr lang="en-US" dirty="0" smtClean="0"/>
              <a:t>: If I go to town, then it is not raining.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Biconditional</a:t>
            </a:r>
            <a:endParaRPr lang="en-US" dirty="0"/>
          </a:p>
        </p:txBody>
      </p:sp>
      <p:sp>
        <p:nvSpPr>
          <p:cNvPr id="3" name="Content Placeholder 2"/>
          <p:cNvSpPr>
            <a:spLocks noGrp="1"/>
          </p:cNvSpPr>
          <p:nvPr>
            <p:ph idx="1"/>
          </p:nvPr>
        </p:nvSpPr>
        <p:spPr/>
        <p:txBody>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err="1" smtClean="0"/>
              <a:t>biconditional</a:t>
            </a:r>
            <a:r>
              <a:rPr lang="en-US" sz="2000" i="1" dirty="0" smtClean="0"/>
              <a:t>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a:t>
            </a:r>
            <a:r>
              <a:rPr lang="en-US" sz="2000" dirty="0" err="1" smtClean="0"/>
              <a:t>biconditional</a:t>
            </a:r>
            <a:r>
              <a:rPr lang="en-US" sz="2000" dirty="0" smtClean="0"/>
              <a:t>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a:t>
            </a:r>
            <a:r>
              <a:rPr lang="en-US" dirty="0" err="1" smtClean="0"/>
              <a:t>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endParaRPr lang="en-US" dirty="0" smtClean="0"/>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Truth Tables For Compound Propositions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Logic</a:t>
            </a:r>
          </a:p>
          <a:p>
            <a:pPr lvl="1"/>
            <a:r>
              <a:rPr lang="en-US" dirty="0" smtClean="0"/>
              <a:t>The Language of Propositions</a:t>
            </a:r>
          </a:p>
          <a:p>
            <a:pPr lvl="1"/>
            <a:r>
              <a:rPr lang="en-US" dirty="0" smtClean="0"/>
              <a:t>Applications</a:t>
            </a:r>
          </a:p>
          <a:p>
            <a:pPr lvl="1"/>
            <a:r>
              <a:rPr lang="en-US" dirty="0" smtClean="0"/>
              <a:t>Logical Equivalences</a:t>
            </a:r>
          </a:p>
          <a:p>
            <a:r>
              <a:rPr lang="en-US" dirty="0" smtClean="0"/>
              <a:t>Predicate Logic</a:t>
            </a:r>
          </a:p>
          <a:p>
            <a:pPr lvl="1"/>
            <a:r>
              <a:rPr lang="en-US" dirty="0" smtClean="0"/>
              <a:t>The Language of Quantifiers</a:t>
            </a:r>
          </a:p>
          <a:p>
            <a:pPr lvl="1"/>
            <a:r>
              <a:rPr lang="en-US" dirty="0" smtClean="0"/>
              <a:t>Logical Equivalences</a:t>
            </a:r>
          </a:p>
          <a:p>
            <a:pPr lvl="1"/>
            <a:r>
              <a:rPr lang="en-US" dirty="0" smtClean="0"/>
              <a:t>Nested Quantifiers</a:t>
            </a:r>
          </a:p>
          <a:p>
            <a:r>
              <a:rPr lang="en-US" dirty="0" smtClean="0"/>
              <a:t>Proofs</a:t>
            </a:r>
          </a:p>
          <a:p>
            <a:pPr lvl="1"/>
            <a:r>
              <a:rPr lang="en-US" dirty="0" smtClean="0"/>
              <a:t>Rules of Inference</a:t>
            </a:r>
          </a:p>
          <a:p>
            <a:pPr lvl="1"/>
            <a:r>
              <a:rPr lang="en-US" dirty="0" smtClean="0"/>
              <a:t>Proof Methods</a:t>
            </a:r>
          </a:p>
          <a:p>
            <a:pPr lvl="1"/>
            <a:r>
              <a:rPr lang="en-US" dirty="0" smtClean="0"/>
              <a:t>Proof Strategy</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endParaRPr lang="en-US" b="1" dirty="0" smtClean="0"/>
          </a:p>
          <a:p>
            <a:r>
              <a:rPr lang="en-US" b="1" dirty="0" smtClean="0"/>
              <a:t>Example</a:t>
            </a:r>
            <a:r>
              <a:rPr lang="en-US" dirty="0" smtClean="0"/>
              <a:t>: Show using a truth table that the conditional is equivalent to the </a:t>
            </a:r>
            <a:r>
              <a:rPr lang="en-US" dirty="0" err="1" smtClean="0"/>
              <a:t>contrapositive</a:t>
            </a:r>
            <a:r>
              <a:rPr lang="en-US" dirty="0" smtClean="0"/>
              <a:t>.</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endParaRPr lang="en-US" dirty="0"/>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nor inverse 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We will see how to do this in Chapter 6.</a:t>
            </a:r>
          </a:p>
          <a:p>
            <a:endParaRPr lang="en-US" dirty="0" smtClean="0"/>
          </a:p>
          <a:p>
            <a:r>
              <a:rPr lang="en-US" dirty="0" smtClean="0"/>
              <a:t>Note that this means that with n propositional variables, we can construct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distinct (i.e., not equivalent) propositions. </a:t>
            </a:r>
            <a:endParaRPr lang="en-US" dirty="0" smtClean="0"/>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Propositional Logic</a:t>
            </a:r>
            <a:endParaRPr lang="en-US" dirty="0"/>
          </a:p>
        </p:txBody>
      </p:sp>
      <p:sp>
        <p:nvSpPr>
          <p:cNvPr id="3" name="Subtitle 2"/>
          <p:cNvSpPr>
            <a:spLocks noGrp="1"/>
          </p:cNvSpPr>
          <p:nvPr>
            <p:ph type="subTitle" idx="1"/>
          </p:nvPr>
        </p:nvSpPr>
        <p:spPr/>
        <p:txBody>
          <a:bodyPr/>
          <a:lstStyle/>
          <a:p>
            <a:r>
              <a:rPr lang="en-US" dirty="0" smtClean="0"/>
              <a:t>Section 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t>Boolean Searching</a:t>
            </a:r>
          </a:p>
          <a:p>
            <a:r>
              <a:rPr lang="en-US" dirty="0" smtClean="0"/>
              <a:t>Logic Puzzles</a:t>
            </a:r>
          </a:p>
          <a:p>
            <a:r>
              <a:rPr lang="en-US" dirty="0" smtClean="0"/>
              <a:t>Logic Circuits </a:t>
            </a:r>
          </a:p>
          <a:p>
            <a:r>
              <a:rPr lang="en-US" dirty="0" smtClean="0"/>
              <a:t>AI Diagnosis Method (Optional)</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English Sentences</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only if you are a computer science major or you are not a freshman.”</a:t>
            </a:r>
          </a:p>
          <a:p>
            <a:pPr>
              <a:buNone/>
            </a:pPr>
            <a:r>
              <a:rPr lang="en-US" b="1" dirty="0" smtClean="0"/>
              <a:t>  One Solution</a:t>
            </a:r>
            <a:r>
              <a:rPr lang="en-US" dirty="0" smtClean="0"/>
              <a:t>: Let </a:t>
            </a:r>
            <a:r>
              <a:rPr lang="en-US" i="1" dirty="0" smtClean="0">
                <a:latin typeface="Cambria Math" pitchFamily="18" charset="0"/>
                <a:ea typeface="Cambria Math" pitchFamily="18" charset="0"/>
              </a:rPr>
              <a:t>a</a:t>
            </a:r>
            <a:r>
              <a:rPr lang="en-US" dirty="0" smtClean="0"/>
              <a:t>, </a:t>
            </a:r>
            <a:r>
              <a:rPr lang="en-US" i="1" dirty="0" smtClean="0">
                <a:latin typeface="Cambria Math" pitchFamily="18" charset="0"/>
                <a:ea typeface="Cambria Math" pitchFamily="18" charset="0"/>
              </a:rPr>
              <a:t>c</a:t>
            </a:r>
            <a:r>
              <a:rPr lang="en-US" dirty="0" smtClean="0"/>
              <a:t>, and </a:t>
            </a:r>
            <a:r>
              <a:rPr lang="en-US" i="1" dirty="0" smtClean="0">
                <a:latin typeface="Cambria Math" pitchFamily="18" charset="0"/>
                <a:ea typeface="Cambria Math" pitchFamily="18" charset="0"/>
              </a:rPr>
              <a:t>f</a:t>
            </a:r>
            <a:r>
              <a:rPr lang="en-US" dirty="0" smtClean="0"/>
              <a:t>  represent respectively “You can access the internet from campus,” “You are a computer science major,” and “You are a freshman.”</a:t>
            </a:r>
          </a:p>
          <a:p>
            <a:pPr>
              <a:buNone/>
            </a:pPr>
            <a:r>
              <a:rPr lang="en-US" dirty="0" smtClean="0"/>
              <a:t>                  </a:t>
            </a:r>
            <a:r>
              <a:rPr lang="en-US" dirty="0" smtClean="0">
                <a:latin typeface="Cambria Math"/>
                <a:ea typeface="Cambria Math"/>
              </a:rPr>
              <a:t>a→ (c ∨ ¬ </a:t>
            </a:r>
            <a:r>
              <a:rPr lang="en-US" i="1" dirty="0" smtClean="0">
                <a:latin typeface="Cambria Math" pitchFamily="18" charset="0"/>
                <a:ea typeface="Cambria Math" pitchFamily="18" charset="0"/>
              </a:rPr>
              <a:t>f</a:t>
            </a:r>
            <a:r>
              <a:rPr lang="en-US" dirty="0" smtClean="0"/>
              <a:t> )</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is full”</a:t>
            </a:r>
          </a:p>
          <a:p>
            <a:pPr>
              <a:buNone/>
            </a:pPr>
            <a:r>
              <a:rPr lang="en-US" dirty="0" smtClean="0"/>
              <a:t>    </a:t>
            </a:r>
            <a:r>
              <a:rPr lang="en-US" b="1" dirty="0" smtClean="0"/>
              <a:t>Solution</a:t>
            </a:r>
            <a:r>
              <a:rPr lang="en-US" dirty="0" smtClean="0"/>
              <a:t>: One possible solution: Let </a:t>
            </a:r>
            <a:r>
              <a:rPr lang="en-US" i="1" dirty="0" smtClean="0"/>
              <a:t>p</a:t>
            </a:r>
            <a:r>
              <a:rPr lang="en-US" dirty="0" smtClean="0"/>
              <a:t> denote “The automated reply can be sent” and </a:t>
            </a:r>
            <a:r>
              <a:rPr lang="en-US" i="1" dirty="0" smtClean="0"/>
              <a:t>q</a:t>
            </a:r>
            <a:r>
              <a:rPr lang="en-US" dirty="0" smtClean="0"/>
              <a:t> denote “The file system is full.”</a:t>
            </a:r>
            <a:r>
              <a:rPr lang="en-US" dirty="0" smtClean="0">
                <a:latin typeface="Cambria Math"/>
                <a:ea typeface="Cambria Math"/>
              </a:rPr>
              <a:t> </a:t>
            </a:r>
          </a:p>
          <a:p>
            <a:pPr>
              <a:buNone/>
            </a:pPr>
            <a:r>
              <a:rPr lang="en-US" dirty="0" smtClean="0">
                <a:latin typeface="Cambria Math"/>
                <a:ea typeface="Cambria Math"/>
              </a:rPr>
              <a:t>                              q→ ¬ </a:t>
            </a:r>
            <a:r>
              <a:rPr lang="en-US" i="1" dirty="0" smtClean="0">
                <a:latin typeface="Cambria Math" pitchFamily="18" charset="0"/>
                <a:ea typeface="Cambria Math" pitchFamily="18" charset="0"/>
              </a:rPr>
              <a:t>p</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Language of Propositions</a:t>
            </a:r>
          </a:p>
          <a:p>
            <a:pPr lvl="1"/>
            <a:r>
              <a:rPr lang="en-US" dirty="0" smtClean="0"/>
              <a:t>Connectives</a:t>
            </a:r>
          </a:p>
          <a:p>
            <a:pPr lvl="1"/>
            <a:r>
              <a:rPr lang="en-US" dirty="0" smtClean="0"/>
              <a:t>Truth Values</a:t>
            </a:r>
          </a:p>
          <a:p>
            <a:pPr lvl="1"/>
            <a:r>
              <a:rPr lang="en-US" dirty="0" smtClean="0"/>
              <a:t>Truth Tables</a:t>
            </a:r>
          </a:p>
          <a:p>
            <a:r>
              <a:rPr lang="en-US" dirty="0" smtClean="0"/>
              <a:t>Applications</a:t>
            </a:r>
          </a:p>
          <a:p>
            <a:pPr lvl="1"/>
            <a:r>
              <a:rPr lang="en-US" dirty="0" smtClean="0"/>
              <a:t>Translating English Sentences</a:t>
            </a:r>
          </a:p>
          <a:p>
            <a:pPr lvl="1"/>
            <a:r>
              <a:rPr lang="en-US" dirty="0" smtClean="0"/>
              <a:t>System Specifications</a:t>
            </a:r>
          </a:p>
          <a:p>
            <a:pPr lvl="1"/>
            <a:r>
              <a:rPr lang="en-US" dirty="0" smtClean="0"/>
              <a:t>Logic Puzzles</a:t>
            </a:r>
          </a:p>
          <a:p>
            <a:pPr lvl="1"/>
            <a:r>
              <a:rPr lang="en-US" dirty="0" smtClean="0"/>
              <a:t>Logic Circuits </a:t>
            </a:r>
          </a:p>
          <a:p>
            <a:r>
              <a:rPr lang="en-US" dirty="0" smtClean="0"/>
              <a:t>Logical Equivalences</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A list of propositions is </a:t>
            </a:r>
            <a:r>
              <a:rPr lang="en-US" i="1" dirty="0" smtClean="0"/>
              <a:t>consistent</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Let p denote “The diagnostic message is stored in the buffer.” Let q denote “The diagnostic message is retransmitted” 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a:t>
            </a:r>
            <a:r>
              <a:rPr lang="en-US" sz="2000" i="1" dirty="0" smtClean="0">
                <a:latin typeface="Cambria Math"/>
                <a:ea typeface="Cambria Math"/>
              </a:rPr>
              <a:t>p → </a:t>
            </a:r>
            <a:r>
              <a:rPr lang="en-US" sz="2000" i="1" dirty="0">
                <a:latin typeface="Cambria Math"/>
                <a:ea typeface="Cambria Math"/>
              </a:rPr>
              <a:t>q</a:t>
            </a:r>
            <a:r>
              <a:rPr lang="en-US" sz="2000" dirty="0" smtClean="0"/>
              <a:t>.   When p is false and q is true all three statements are true. So the specification is consistent.</a:t>
            </a:r>
            <a:endParaRPr lang="en-US" dirty="0" smtClean="0"/>
          </a:p>
          <a:p>
            <a:pPr lvl="1"/>
            <a:r>
              <a:rPr lang="en-US" sz="1800" dirty="0" smtClean="0"/>
              <a:t>What if “The diagnostic message is not retransmitted is added.” </a:t>
            </a:r>
          </a:p>
          <a:p>
            <a:pPr lvl="1">
              <a:buNone/>
            </a:pPr>
            <a:r>
              <a:rPr lang="en-US" sz="1800" dirty="0" smtClean="0"/>
              <a:t>     </a:t>
            </a:r>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Faults in an Electrical System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AI Example (from </a:t>
            </a:r>
            <a:r>
              <a:rPr lang="en-US" i="1" dirty="0" smtClean="0"/>
              <a:t>Artificial Intelligence: Foundations of Computational Agents </a:t>
            </a:r>
            <a:r>
              <a:rPr lang="en-US" dirty="0" smtClean="0"/>
              <a:t>by David Poole and Alan </a:t>
            </a:r>
            <a:r>
              <a:rPr lang="en-US" dirty="0" err="1" smtClean="0"/>
              <a:t>Mackworth</a:t>
            </a:r>
            <a:r>
              <a:rPr lang="en-US" dirty="0" smtClean="0"/>
              <a:t>, 2010)</a:t>
            </a:r>
          </a:p>
          <a:p>
            <a:r>
              <a:rPr lang="en-US" dirty="0" smtClean="0"/>
              <a:t>Need to represent in propositional logic the features of a piece of machinery or circuitry that are required for the operation to produce observable features. This is called the </a:t>
            </a:r>
            <a:r>
              <a:rPr lang="en-US" b="1" dirty="0" smtClean="0"/>
              <a:t>Knowledge Base (KB)</a:t>
            </a:r>
            <a:r>
              <a:rPr lang="en-US" dirty="0" smtClean="0"/>
              <a:t>. </a:t>
            </a:r>
          </a:p>
          <a:p>
            <a:r>
              <a:rPr lang="en-US" dirty="0" smtClean="0"/>
              <a:t>We also have observations representing the features that the system is exhibiting now.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normAutofit fontScale="90000"/>
          </a:bodyPr>
          <a:lstStyle/>
          <a:p>
            <a:r>
              <a:rPr lang="en-US" dirty="0" smtClean="0"/>
              <a:t>Electrical System Diagram (optional)</a:t>
            </a:r>
            <a:endParaRPr lang="en-US" dirty="0"/>
          </a:p>
        </p:txBody>
      </p:sp>
      <p:sp>
        <p:nvSpPr>
          <p:cNvPr id="5" name="Explosion 1 4"/>
          <p:cNvSpPr/>
          <p:nvPr/>
        </p:nvSpPr>
        <p:spPr>
          <a:xfrm>
            <a:off x="1143000" y="51816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2514600" y="52578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410200"/>
            <a:ext cx="609600" cy="369332"/>
          </a:xfrm>
          <a:prstGeom prst="rect">
            <a:avLst/>
          </a:prstGeom>
          <a:noFill/>
        </p:spPr>
        <p:txBody>
          <a:bodyPr wrap="square" rtlCol="0">
            <a:spAutoFit/>
          </a:bodyPr>
          <a:lstStyle/>
          <a:p>
            <a:r>
              <a:rPr lang="en-US" dirty="0" smtClean="0"/>
              <a:t>l1</a:t>
            </a:r>
            <a:endParaRPr lang="en-US" dirty="0"/>
          </a:p>
        </p:txBody>
      </p:sp>
      <p:sp>
        <p:nvSpPr>
          <p:cNvPr id="10" name="TextBox 9"/>
          <p:cNvSpPr txBox="1"/>
          <p:nvPr/>
        </p:nvSpPr>
        <p:spPr>
          <a:xfrm>
            <a:off x="2819400" y="6096000"/>
            <a:ext cx="762000" cy="369332"/>
          </a:xfrm>
          <a:prstGeom prst="rect">
            <a:avLst/>
          </a:prstGeom>
          <a:noFill/>
        </p:spPr>
        <p:txBody>
          <a:bodyPr wrap="square" rtlCol="0">
            <a:spAutoFit/>
          </a:bodyPr>
          <a:lstStyle/>
          <a:p>
            <a:r>
              <a:rPr lang="en-US" dirty="0" smtClean="0"/>
              <a:t>l2</a:t>
            </a:r>
            <a:endParaRPr lang="en-US" dirty="0"/>
          </a:p>
        </p:txBody>
      </p:sp>
      <p:cxnSp>
        <p:nvCxnSpPr>
          <p:cNvPr id="12" name="Straight Connector 11"/>
          <p:cNvCxnSpPr/>
          <p:nvPr/>
        </p:nvCxnSpPr>
        <p:spPr>
          <a:xfrm rot="5400000">
            <a:off x="914400" y="4800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572000"/>
            <a:ext cx="533400" cy="369332"/>
          </a:xfrm>
          <a:prstGeom prst="rect">
            <a:avLst/>
          </a:prstGeom>
          <a:noFill/>
        </p:spPr>
        <p:txBody>
          <a:bodyPr wrap="square" rtlCol="0">
            <a:spAutoFit/>
          </a:bodyPr>
          <a:lstStyle/>
          <a:p>
            <a:r>
              <a:rPr lang="en-US" dirty="0" smtClean="0"/>
              <a:t>w0</a:t>
            </a:r>
            <a:endParaRPr lang="en-US" dirty="0"/>
          </a:p>
        </p:txBody>
      </p:sp>
      <p:cxnSp>
        <p:nvCxnSpPr>
          <p:cNvPr id="15" name="Straight Connector 14"/>
          <p:cNvCxnSpPr/>
          <p:nvPr/>
        </p:nvCxnSpPr>
        <p:spPr>
          <a:xfrm rot="5400000" flipH="1" flipV="1">
            <a:off x="2247900" y="47625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4648200"/>
            <a:ext cx="838200" cy="369332"/>
          </a:xfrm>
          <a:prstGeom prst="rect">
            <a:avLst/>
          </a:prstGeom>
          <a:noFill/>
        </p:spPr>
        <p:txBody>
          <a:bodyPr wrap="square" rtlCol="0">
            <a:spAutoFit/>
          </a:bodyPr>
          <a:lstStyle/>
          <a:p>
            <a:r>
              <a:rPr lang="en-US" dirty="0" smtClean="0"/>
              <a:t>w4</a:t>
            </a:r>
            <a:endParaRPr lang="en-US" dirty="0"/>
          </a:p>
        </p:txBody>
      </p:sp>
      <p:cxnSp>
        <p:nvCxnSpPr>
          <p:cNvPr id="18" name="Straight Connector 17"/>
          <p:cNvCxnSpPr/>
          <p:nvPr/>
        </p:nvCxnSpPr>
        <p:spPr>
          <a:xfrm>
            <a:off x="1371600" y="4343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4267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2800" y="1752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048000"/>
            <a:ext cx="838200" cy="369332"/>
          </a:xfrm>
          <a:prstGeom prst="rect">
            <a:avLst/>
          </a:prstGeom>
          <a:noFill/>
        </p:spPr>
        <p:txBody>
          <a:bodyPr wrap="square" rtlCol="0">
            <a:spAutoFit/>
          </a:bodyPr>
          <a:lstStyle/>
          <a:p>
            <a:r>
              <a:rPr lang="en-US" dirty="0" smtClean="0"/>
              <a:t>w3</a:t>
            </a:r>
            <a:endParaRPr lang="en-US" dirty="0"/>
          </a:p>
        </p:txBody>
      </p:sp>
      <p:sp>
        <p:nvSpPr>
          <p:cNvPr id="29" name="Oval 28"/>
          <p:cNvSpPr/>
          <p:nvPr/>
        </p:nvSpPr>
        <p:spPr>
          <a:xfrm>
            <a:off x="3733800" y="16764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81400" y="1905000"/>
            <a:ext cx="838200" cy="369332"/>
          </a:xfrm>
          <a:prstGeom prst="rect">
            <a:avLst/>
          </a:prstGeom>
          <a:noFill/>
        </p:spPr>
        <p:txBody>
          <a:bodyPr wrap="square" rtlCol="0">
            <a:spAutoFit/>
          </a:bodyPr>
          <a:lstStyle/>
          <a:p>
            <a:r>
              <a:rPr lang="en-US" dirty="0" smtClean="0"/>
              <a:t>cb1</a:t>
            </a:r>
            <a:endParaRPr lang="en-US" dirty="0"/>
          </a:p>
        </p:txBody>
      </p:sp>
      <p:cxnSp>
        <p:nvCxnSpPr>
          <p:cNvPr id="32" name="Straight Connector 31"/>
          <p:cNvCxnSpPr>
            <a:stCxn id="29" idx="6"/>
          </p:cNvCxnSpPr>
          <p:nvPr/>
        </p:nvCxnSpPr>
        <p:spPr>
          <a:xfrm>
            <a:off x="3962400" y="17526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1676400" cy="369332"/>
          </a:xfrm>
          <a:prstGeom prst="rect">
            <a:avLst/>
          </a:prstGeom>
          <a:noFill/>
        </p:spPr>
        <p:txBody>
          <a:bodyPr wrap="square" rtlCol="0">
            <a:spAutoFit/>
          </a:bodyPr>
          <a:lstStyle/>
          <a:p>
            <a:r>
              <a:rPr lang="en-US" dirty="0" smtClean="0"/>
              <a:t>Outside Power</a:t>
            </a:r>
            <a:endParaRPr lang="en-US" dirty="0"/>
          </a:p>
        </p:txBody>
      </p:sp>
      <p:cxnSp>
        <p:nvCxnSpPr>
          <p:cNvPr id="39" name="Straight Connector 38"/>
          <p:cNvCxnSpPr/>
          <p:nvPr/>
        </p:nvCxnSpPr>
        <p:spPr>
          <a:xfrm rot="5400000">
            <a:off x="2019300" y="30861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124200" y="42672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24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3962400"/>
            <a:ext cx="838200" cy="369332"/>
          </a:xfrm>
          <a:prstGeom prst="rect">
            <a:avLst/>
          </a:prstGeom>
          <a:noFill/>
        </p:spPr>
        <p:txBody>
          <a:bodyPr wrap="square" rtlCol="0">
            <a:spAutoFit/>
          </a:bodyPr>
          <a:lstStyle/>
          <a:p>
            <a:r>
              <a:rPr lang="en-US" dirty="0" smtClean="0"/>
              <a:t>s3</a:t>
            </a:r>
            <a:endParaRPr lang="en-US" dirty="0"/>
          </a:p>
        </p:txBody>
      </p:sp>
      <p:cxnSp>
        <p:nvCxnSpPr>
          <p:cNvPr id="47" name="Straight Connector 46"/>
          <p:cNvCxnSpPr/>
          <p:nvPr/>
        </p:nvCxnSpPr>
        <p:spPr>
          <a:xfrm rot="5400000" flipH="1" flipV="1">
            <a:off x="1524000" y="25908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752600" y="27432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752600" y="41910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600200" y="40386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485900" y="41529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3000" y="3886200"/>
            <a:ext cx="838200" cy="369332"/>
          </a:xfrm>
          <a:prstGeom prst="rect">
            <a:avLst/>
          </a:prstGeom>
          <a:noFill/>
        </p:spPr>
        <p:txBody>
          <a:bodyPr wrap="square" rtlCol="0">
            <a:spAutoFit/>
          </a:bodyPr>
          <a:lstStyle/>
          <a:p>
            <a:r>
              <a:rPr lang="en-US" dirty="0" smtClean="0"/>
              <a:t>s2</a:t>
            </a:r>
            <a:endParaRPr lang="en-US" dirty="0"/>
          </a:p>
        </p:txBody>
      </p:sp>
      <p:sp>
        <p:nvSpPr>
          <p:cNvPr id="59" name="Oval 58"/>
          <p:cNvSpPr/>
          <p:nvPr/>
        </p:nvSpPr>
        <p:spPr>
          <a:xfrm>
            <a:off x="16002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24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242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743200" y="1828800"/>
            <a:ext cx="838200" cy="369332"/>
          </a:xfrm>
          <a:prstGeom prst="rect">
            <a:avLst/>
          </a:prstGeom>
          <a:noFill/>
        </p:spPr>
        <p:txBody>
          <a:bodyPr wrap="square" rtlCol="0">
            <a:spAutoFit/>
          </a:bodyPr>
          <a:lstStyle/>
          <a:p>
            <a:r>
              <a:rPr lang="en-US" dirty="0" smtClean="0"/>
              <a:t>s1</a:t>
            </a:r>
            <a:endParaRPr lang="en-US" dirty="0"/>
          </a:p>
        </p:txBody>
      </p:sp>
      <p:sp>
        <p:nvSpPr>
          <p:cNvPr id="63" name="TextBox 62"/>
          <p:cNvSpPr txBox="1"/>
          <p:nvPr/>
        </p:nvSpPr>
        <p:spPr>
          <a:xfrm>
            <a:off x="1828800" y="2895600"/>
            <a:ext cx="533400" cy="369332"/>
          </a:xfrm>
          <a:prstGeom prst="rect">
            <a:avLst/>
          </a:prstGeom>
          <a:noFill/>
        </p:spPr>
        <p:txBody>
          <a:bodyPr wrap="square" rtlCol="0">
            <a:spAutoFit/>
          </a:bodyPr>
          <a:lstStyle/>
          <a:p>
            <a:r>
              <a:rPr lang="en-US" dirty="0" smtClean="0"/>
              <a:t>w1</a:t>
            </a:r>
            <a:endParaRPr lang="en-US" dirty="0"/>
          </a:p>
        </p:txBody>
      </p:sp>
      <p:sp>
        <p:nvSpPr>
          <p:cNvPr id="64" name="TextBox 63"/>
          <p:cNvSpPr txBox="1"/>
          <p:nvPr/>
        </p:nvSpPr>
        <p:spPr>
          <a:xfrm>
            <a:off x="2590800" y="3352800"/>
            <a:ext cx="533400" cy="369332"/>
          </a:xfrm>
          <a:prstGeom prst="rect">
            <a:avLst/>
          </a:prstGeom>
          <a:noFill/>
        </p:spPr>
        <p:txBody>
          <a:bodyPr wrap="square" rtlCol="0">
            <a:spAutoFit/>
          </a:bodyPr>
          <a:lstStyle/>
          <a:p>
            <a:r>
              <a:rPr lang="en-US" dirty="0" smtClean="0"/>
              <a:t>w2</a:t>
            </a:r>
            <a:endParaRPr lang="en-US" dirty="0"/>
          </a:p>
        </p:txBody>
      </p:sp>
      <p:cxnSp>
        <p:nvCxnSpPr>
          <p:cNvPr id="69" name="Straight Connector 68"/>
          <p:cNvCxnSpPr/>
          <p:nvPr/>
        </p:nvCxnSpPr>
        <p:spPr>
          <a:xfrm rot="10800000">
            <a:off x="32004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124200" y="22860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590800"/>
            <a:ext cx="2590800" cy="1200329"/>
          </a:xfrm>
          <a:prstGeom prst="rect">
            <a:avLst/>
          </a:prstGeom>
          <a:noFill/>
        </p:spPr>
        <p:txBody>
          <a:bodyPr wrap="square" rtlCol="0">
            <a:spAutoFit/>
          </a:bodyPr>
          <a:lstStyle/>
          <a:p>
            <a:r>
              <a:rPr lang="en-US" dirty="0" smtClean="0"/>
              <a:t>Have lights (l1, l2), wires (w0, w1, w2, w3, w4), switches (s1, s2, s3), and circuit breakers (cb1)</a:t>
            </a:r>
          </a:p>
        </p:txBody>
      </p:sp>
      <p:sp>
        <p:nvSpPr>
          <p:cNvPr id="46" name="TextBox 45"/>
          <p:cNvSpPr txBox="1"/>
          <p:nvPr/>
        </p:nvSpPr>
        <p:spPr>
          <a:xfrm>
            <a:off x="4800600" y="3810000"/>
            <a:ext cx="2895600" cy="1200329"/>
          </a:xfrm>
          <a:prstGeom prst="rect">
            <a:avLst/>
          </a:prstGeom>
          <a:noFill/>
        </p:spPr>
        <p:txBody>
          <a:bodyPr wrap="square" rtlCol="0">
            <a:spAutoFit/>
          </a:bodyPr>
          <a:lstStyle/>
          <a:p>
            <a:r>
              <a:rPr lang="en-US" dirty="0" smtClean="0"/>
              <a:t>The next page gives the knowledge base describing the circuit and the current observations.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the Electrical System in 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to represent our common-sense understanding of how the electrical system works in propositional logic.</a:t>
            </a:r>
          </a:p>
          <a:p>
            <a:r>
              <a:rPr lang="en-US" dirty="0" smtClean="0"/>
              <a:t>For example: “If l1 is a light and if l1 is receiving current, then l1 is lit. </a:t>
            </a:r>
          </a:p>
          <a:p>
            <a:pPr lvl="1"/>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r>
              <a:rPr lang="en-US" dirty="0" smtClean="0">
                <a:sym typeface="Wingdings" pitchFamily="2" charset="2"/>
              </a:rPr>
              <a:t> </a:t>
            </a:r>
            <a:r>
              <a:rPr lang="en-US" dirty="0" smtClean="0">
                <a:latin typeface="Cambria Math"/>
                <a:ea typeface="Cambria Math"/>
                <a:sym typeface="Wingdings" pitchFamily="2" charset="2"/>
              </a:rPr>
              <a:t>→ </a:t>
            </a:r>
            <a:r>
              <a:rPr lang="en-US" dirty="0" smtClean="0">
                <a:sym typeface="Wingdings" pitchFamily="2" charset="2"/>
              </a:rPr>
              <a:t>lit_l1</a:t>
            </a:r>
            <a:endParaRPr lang="en-US" dirty="0" smtClean="0">
              <a:sym typeface="Symbol"/>
            </a:endParaRPr>
          </a:p>
          <a:p>
            <a:r>
              <a:rPr lang="en-US" dirty="0" smtClean="0"/>
              <a:t>Also: “If w1 has current, and switch s2 is in the up position, and s2 is not broken, then w0 has current.”</a:t>
            </a:r>
          </a:p>
          <a:p>
            <a:pPr lvl="1"/>
            <a:r>
              <a:rPr lang="en-US" dirty="0" smtClean="0">
                <a:sym typeface="Wingdings" pitchFamily="2" charset="2"/>
              </a:rPr>
              <a:t>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live_w0</a:t>
            </a:r>
            <a:endParaRPr lang="en-US" dirty="0" smtClean="0">
              <a:sym typeface="Symbol"/>
            </a:endParaRPr>
          </a:p>
          <a:p>
            <a:r>
              <a:rPr lang="en-US" dirty="0" smtClean="0">
                <a:sym typeface="Symbol"/>
              </a:rPr>
              <a:t>This task of representing a piece of our common-sense world in logic is a common one in logic-based AI.</a:t>
            </a:r>
          </a:p>
          <a:p>
            <a:endParaRPr lang="en-US" dirty="0" smtClean="0">
              <a:sym typeface="Symbol"/>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live_outside</a:t>
            </a:r>
            <a:r>
              <a:rPr lang="en-US" dirty="0" smtClean="0"/>
              <a:t>  </a:t>
            </a:r>
          </a:p>
          <a:p>
            <a:r>
              <a:rPr lang="en-US" dirty="0" smtClean="0"/>
              <a:t>light_l1</a:t>
            </a:r>
          </a:p>
          <a:p>
            <a:r>
              <a:rPr lang="en-US" dirty="0" smtClean="0"/>
              <a:t>light_l2</a:t>
            </a:r>
          </a:p>
          <a:p>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a:t>
            </a:r>
            <a:r>
              <a:rPr lang="en-US" dirty="0" smtClean="0"/>
              <a:t>live_l1</a:t>
            </a:r>
            <a:endParaRPr lang="en-US" dirty="0" smtClean="0">
              <a:sym typeface="Wingdings" pitchFamily="2" charset="2"/>
            </a:endParaRPr>
          </a:p>
          <a:p>
            <a:r>
              <a:rPr lang="en-US" dirty="0" smtClean="0">
                <a:sym typeface="Wingdings" pitchFamily="2" charset="2"/>
              </a:rPr>
              <a:t>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live_w0</a:t>
            </a:r>
            <a:endParaRPr lang="en-US" dirty="0" smtClean="0">
              <a:sym typeface="Symbol"/>
            </a:endParaRPr>
          </a:p>
          <a:p>
            <a:r>
              <a:rPr lang="en-US" dirty="0" smtClean="0">
                <a:sym typeface="Wingdings" pitchFamily="2" charset="2"/>
              </a:rPr>
              <a:t>live_w2 </a:t>
            </a:r>
            <a:r>
              <a:rPr lang="en-US" b="1" dirty="0" smtClean="0">
                <a:sym typeface="Symbol"/>
              </a:rPr>
              <a:t></a:t>
            </a:r>
            <a:r>
              <a:rPr lang="en-US" dirty="0" smtClean="0">
                <a:sym typeface="Wingdings" pitchFamily="2" charset="2"/>
              </a:rPr>
              <a:t> down_s2 </a:t>
            </a:r>
            <a:r>
              <a:rPr lang="en-US" b="1" dirty="0" smtClean="0">
                <a:sym typeface="Symbol"/>
              </a:rPr>
              <a:t> </a:t>
            </a:r>
            <a:r>
              <a:rPr lang="en-US" dirty="0" smtClean="0">
                <a:sym typeface="Symbol"/>
              </a:rPr>
              <a:t>ok_s2 </a:t>
            </a:r>
            <a:r>
              <a:rPr lang="en-US" dirty="0" smtClean="0">
                <a:latin typeface="Cambria Math"/>
                <a:ea typeface="Cambria Math"/>
                <a:sym typeface="Wingdings" pitchFamily="2" charset="2"/>
              </a:rPr>
              <a:t>→</a:t>
            </a:r>
            <a:r>
              <a:rPr lang="en-US" dirty="0" smtClean="0">
                <a:sym typeface="Wingdings" pitchFamily="2" charset="2"/>
              </a:rPr>
              <a:t> </a:t>
            </a:r>
            <a:r>
              <a:rPr lang="en-US" dirty="0" smtClean="0">
                <a:sym typeface="Symbol"/>
              </a:rPr>
              <a:t>live_w0</a:t>
            </a:r>
          </a:p>
          <a:p>
            <a:r>
              <a:rPr lang="en-US" dirty="0" smtClean="0">
                <a:sym typeface="Wingdings" pitchFamily="2" charset="2"/>
              </a:rPr>
              <a:t>live_w3 </a:t>
            </a:r>
            <a:r>
              <a:rPr lang="en-US" b="1" dirty="0" smtClean="0">
                <a:sym typeface="Symbol"/>
              </a:rPr>
              <a:t></a:t>
            </a:r>
            <a:r>
              <a:rPr lang="en-US" dirty="0" smtClean="0">
                <a:sym typeface="Wingdings" pitchFamily="2" charset="2"/>
              </a:rPr>
              <a:t> up_s1 </a:t>
            </a:r>
            <a:r>
              <a:rPr lang="en-US" b="1" dirty="0" smtClean="0">
                <a:sym typeface="Symbol"/>
              </a:rPr>
              <a:t> </a:t>
            </a:r>
            <a:r>
              <a:rPr lang="en-US" dirty="0" smtClean="0">
                <a:sym typeface="Symbol"/>
              </a:rPr>
              <a:t>ok_s1</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live_w1</a:t>
            </a:r>
            <a:endParaRPr lang="en-US" dirty="0" smtClean="0">
              <a:sym typeface="Symbol"/>
            </a:endParaRPr>
          </a:p>
          <a:p>
            <a:r>
              <a:rPr lang="en-US" dirty="0" smtClean="0">
                <a:sym typeface="Wingdings" pitchFamily="2" charset="2"/>
              </a:rPr>
              <a:t>live_w3 </a:t>
            </a:r>
            <a:r>
              <a:rPr lang="en-US" b="1" dirty="0" smtClean="0">
                <a:sym typeface="Symbol"/>
              </a:rPr>
              <a:t></a:t>
            </a:r>
            <a:r>
              <a:rPr lang="en-US" dirty="0" smtClean="0">
                <a:sym typeface="Wingdings" pitchFamily="2" charset="2"/>
              </a:rPr>
              <a:t> down_s1 </a:t>
            </a:r>
            <a:r>
              <a:rPr lang="en-US" b="1" dirty="0" smtClean="0">
                <a:sym typeface="Symbol"/>
              </a:rPr>
              <a:t> </a:t>
            </a:r>
            <a:r>
              <a:rPr lang="en-US" dirty="0" smtClean="0">
                <a:sym typeface="Symbol"/>
              </a:rPr>
              <a:t>ok_s1 </a:t>
            </a:r>
            <a:r>
              <a:rPr lang="en-US" dirty="0" smtClean="0">
                <a:latin typeface="Cambria Math"/>
                <a:ea typeface="Cambria Math"/>
                <a:sym typeface="Wingdings" pitchFamily="2" charset="2"/>
              </a:rPr>
              <a:t>→ </a:t>
            </a:r>
            <a:r>
              <a:rPr lang="en-US" dirty="0" smtClean="0">
                <a:sym typeface="Symbol"/>
              </a:rPr>
              <a:t>live_w2</a:t>
            </a:r>
          </a:p>
          <a:p>
            <a:r>
              <a:rPr lang="en-US" dirty="0" smtClean="0">
                <a:sym typeface="Wingdings" pitchFamily="2" charset="2"/>
              </a:rPr>
              <a:t>live_w4 </a:t>
            </a:r>
            <a:r>
              <a:rPr lang="en-US" dirty="0" smtClean="0">
                <a:latin typeface="Cambria Math"/>
                <a:ea typeface="Cambria Math"/>
                <a:sym typeface="Wingdings" pitchFamily="2" charset="2"/>
              </a:rPr>
              <a:t>→</a:t>
            </a:r>
            <a:r>
              <a:rPr lang="en-US" dirty="0" smtClean="0">
                <a:sym typeface="Wingdings" pitchFamily="2" charset="2"/>
              </a:rPr>
              <a:t> </a:t>
            </a:r>
            <a:r>
              <a:rPr lang="en-US" dirty="0" smtClean="0"/>
              <a:t>live_l2</a:t>
            </a:r>
            <a:endParaRPr lang="en-US" dirty="0" smtClean="0">
              <a:sym typeface="Wingdings" pitchFamily="2" charset="2"/>
            </a:endParaRPr>
          </a:p>
          <a:p>
            <a:r>
              <a:rPr lang="en-US" dirty="0" smtClean="0">
                <a:sym typeface="Wingdings" pitchFamily="2" charset="2"/>
              </a:rPr>
              <a:t>live_w3 </a:t>
            </a:r>
            <a:r>
              <a:rPr lang="en-US" b="1" dirty="0" smtClean="0">
                <a:sym typeface="Symbol"/>
              </a:rPr>
              <a:t></a:t>
            </a:r>
            <a:r>
              <a:rPr lang="en-US" dirty="0" smtClean="0">
                <a:sym typeface="Wingdings" pitchFamily="2" charset="2"/>
              </a:rPr>
              <a:t> up_s3 </a:t>
            </a:r>
            <a:r>
              <a:rPr lang="en-US" b="1" dirty="0" smtClean="0">
                <a:sym typeface="Symbol"/>
              </a:rPr>
              <a:t> </a:t>
            </a:r>
            <a:r>
              <a:rPr lang="en-US" dirty="0" smtClean="0">
                <a:sym typeface="Symbol"/>
              </a:rPr>
              <a:t>ok_s3</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live_w4 </a:t>
            </a:r>
            <a:endParaRPr lang="en-US" dirty="0" smtClean="0">
              <a:sym typeface="Symbol"/>
            </a:endParaRPr>
          </a:p>
          <a:p>
            <a:r>
              <a:rPr lang="en-US" dirty="0" err="1" smtClean="0">
                <a:sym typeface="Wingdings" pitchFamily="2" charset="2"/>
              </a:rPr>
              <a:t>live_outside</a:t>
            </a:r>
            <a:r>
              <a:rPr lang="en-US" dirty="0" smtClean="0">
                <a:sym typeface="Wingdings" pitchFamily="2" charset="2"/>
              </a:rPr>
              <a:t> </a:t>
            </a:r>
            <a:r>
              <a:rPr lang="en-US" b="1" dirty="0" smtClean="0">
                <a:sym typeface="Symbol"/>
              </a:rPr>
              <a:t> </a:t>
            </a:r>
            <a:r>
              <a:rPr lang="en-US" dirty="0" smtClean="0">
                <a:sym typeface="Symbol"/>
              </a:rPr>
              <a:t>ok_cb1</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live_w3</a:t>
            </a:r>
            <a:endParaRPr lang="en-US" dirty="0" smtClean="0">
              <a:sym typeface="Symbol"/>
            </a:endParaRPr>
          </a:p>
          <a:p>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lit_l1</a:t>
            </a:r>
            <a:endParaRPr lang="en-US" dirty="0" smtClean="0">
              <a:sym typeface="Symbol"/>
            </a:endParaRPr>
          </a:p>
          <a:p>
            <a:r>
              <a:rPr lang="en-US" dirty="0" smtClean="0">
                <a:sym typeface="Wingdings" pitchFamily="2" charset="2"/>
              </a:rPr>
              <a:t>light_l2 </a:t>
            </a:r>
            <a:r>
              <a:rPr lang="en-US" b="1" dirty="0" smtClean="0">
                <a:sym typeface="Symbol"/>
              </a:rPr>
              <a:t> </a:t>
            </a:r>
            <a:r>
              <a:rPr lang="en-US" dirty="0" smtClean="0">
                <a:sym typeface="Symbol"/>
              </a:rPr>
              <a:t>live_l2</a:t>
            </a:r>
            <a:r>
              <a:rPr lang="en-US" b="1" dirty="0" smtClean="0">
                <a:sym typeface="Symbol"/>
              </a:rPr>
              <a:t>  </a:t>
            </a:r>
            <a:r>
              <a:rPr lang="en-US" dirty="0" smtClean="0">
                <a:sym typeface="Symbol"/>
              </a:rPr>
              <a:t>ok_l2 </a:t>
            </a:r>
            <a:r>
              <a:rPr lang="en-US" dirty="0" smtClean="0">
                <a:latin typeface="Cambria Math"/>
                <a:ea typeface="Cambria Math"/>
                <a:sym typeface="Wingdings" pitchFamily="2" charset="2"/>
              </a:rPr>
              <a:t>→</a:t>
            </a:r>
            <a:r>
              <a:rPr lang="en-US" dirty="0" smtClean="0">
                <a:sym typeface="Wingdings" pitchFamily="2" charset="2"/>
              </a:rPr>
              <a:t> lit_l2</a:t>
            </a:r>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Wingdings" pitchFamily="2" charset="2"/>
            </a:endParaRPr>
          </a:p>
          <a:p>
            <a:endParaRPr lang="en-US" dirty="0" smtClean="0"/>
          </a:p>
          <a:p>
            <a:endParaRPr lang="en-US" dirty="0"/>
          </a:p>
        </p:txBody>
      </p:sp>
      <p:sp>
        <p:nvSpPr>
          <p:cNvPr id="4" name="TextBox 3"/>
          <p:cNvSpPr txBox="1"/>
          <p:nvPr/>
        </p:nvSpPr>
        <p:spPr>
          <a:xfrm>
            <a:off x="3657600" y="1981200"/>
            <a:ext cx="3048000" cy="369332"/>
          </a:xfrm>
          <a:prstGeom prst="rect">
            <a:avLst/>
          </a:prstGeom>
          <a:noFill/>
        </p:spPr>
        <p:txBody>
          <a:bodyPr wrap="square" rtlCol="0">
            <a:spAutoFit/>
          </a:bodyPr>
          <a:lstStyle/>
          <a:p>
            <a:r>
              <a:rPr lang="en-US" dirty="0" smtClean="0"/>
              <a:t>We have outside power.</a:t>
            </a:r>
            <a:endParaRPr lang="en-US" dirty="0"/>
          </a:p>
        </p:txBody>
      </p:sp>
      <p:sp>
        <p:nvSpPr>
          <p:cNvPr id="5" name="TextBox 4"/>
          <p:cNvSpPr txBox="1"/>
          <p:nvPr/>
        </p:nvSpPr>
        <p:spPr>
          <a:xfrm>
            <a:off x="3810000" y="2362200"/>
            <a:ext cx="2582374" cy="369332"/>
          </a:xfrm>
          <a:prstGeom prst="rect">
            <a:avLst/>
          </a:prstGeom>
          <a:noFill/>
        </p:spPr>
        <p:txBody>
          <a:bodyPr wrap="none" rtlCol="0">
            <a:spAutoFit/>
          </a:bodyPr>
          <a:lstStyle/>
          <a:p>
            <a:r>
              <a:rPr lang="en-US" dirty="0" smtClean="0"/>
              <a:t>Both l</a:t>
            </a:r>
            <a:r>
              <a:rPr lang="en-US" dirty="0" smtClean="0">
                <a:latin typeface="Cambria Math" pitchFamily="18" charset="0"/>
                <a:ea typeface="Cambria Math" pitchFamily="18" charset="0"/>
              </a:rPr>
              <a:t>1 and l2 are lights.</a:t>
            </a:r>
            <a:endParaRPr lang="en-US" dirty="0">
              <a:latin typeface="Cambria Math" pitchFamily="18" charset="0"/>
              <a:ea typeface="Cambria Math" pitchFamily="18" charset="0"/>
            </a:endParaRPr>
          </a:p>
        </p:txBody>
      </p:sp>
      <p:sp>
        <p:nvSpPr>
          <p:cNvPr id="7" name="TextBox 6"/>
          <p:cNvSpPr txBox="1"/>
          <p:nvPr/>
        </p:nvSpPr>
        <p:spPr>
          <a:xfrm rot="10800000" flipH="1" flipV="1">
            <a:off x="5867400" y="3304407"/>
            <a:ext cx="3048000" cy="923330"/>
          </a:xfrm>
          <a:prstGeom prst="rect">
            <a:avLst/>
          </a:prstGeom>
          <a:noFill/>
        </p:spPr>
        <p:txBody>
          <a:bodyPr wrap="square" rtlCol="0">
            <a:spAutoFit/>
          </a:bodyPr>
          <a:lstStyle/>
          <a:p>
            <a:r>
              <a:rPr lang="en-US" dirty="0" smtClean="0"/>
              <a:t>If s2 is ok and s2 is in a down position and w2 has current, then w0 has current.</a:t>
            </a:r>
            <a:endParaRPr lang="en-US" dirty="0"/>
          </a:p>
        </p:txBody>
      </p:sp>
      <p:cxnSp>
        <p:nvCxnSpPr>
          <p:cNvPr id="9" name="Straight Arrow Connector 8"/>
          <p:cNvCxnSpPr/>
          <p:nvPr/>
        </p:nvCxnSpPr>
        <p:spPr>
          <a:xfrm rot="10800000">
            <a:off x="5486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Observations need to be added to the KB</a:t>
            </a:r>
          </a:p>
          <a:p>
            <a:pPr lvl="1"/>
            <a:r>
              <a:rPr lang="en-US" dirty="0" smtClean="0"/>
              <a:t>Both Switches up</a:t>
            </a:r>
          </a:p>
          <a:p>
            <a:pPr lvl="2"/>
            <a:r>
              <a:rPr lang="en-US" dirty="0" smtClean="0"/>
              <a:t>up_s1</a:t>
            </a:r>
          </a:p>
          <a:p>
            <a:pPr lvl="2"/>
            <a:r>
              <a:rPr lang="en-US" dirty="0" smtClean="0"/>
              <a:t>up_s2</a:t>
            </a:r>
          </a:p>
          <a:p>
            <a:pPr lvl="1"/>
            <a:r>
              <a:rPr lang="en-US" dirty="0" smtClean="0"/>
              <a:t>Both lights are dark</a:t>
            </a:r>
          </a:p>
          <a:p>
            <a:pPr lvl="2"/>
            <a:r>
              <a:rPr lang="en-US" b="1" dirty="0" smtClean="0">
                <a:sym typeface="Symbol"/>
              </a:rPr>
              <a:t></a:t>
            </a:r>
            <a:r>
              <a:rPr lang="en-US" dirty="0" smtClean="0"/>
              <a:t>lit_l1</a:t>
            </a:r>
          </a:p>
          <a:p>
            <a:pPr lvl="2"/>
            <a:r>
              <a:rPr lang="en-US" b="1" dirty="0" smtClean="0">
                <a:sym typeface="Symbol"/>
              </a:rPr>
              <a:t> </a:t>
            </a:r>
            <a:r>
              <a:rPr lang="en-US" dirty="0" smtClean="0"/>
              <a:t>lit_l2</a:t>
            </a:r>
          </a:p>
          <a:p>
            <a:pPr lvl="2">
              <a:buNone/>
            </a:pPr>
            <a:endParaRPr lang="en-US" b="1" dirty="0" smtClean="0">
              <a:sym typeface="Wingdings" pitchFamily="2" charset="2"/>
            </a:endParaRPr>
          </a:p>
          <a:p>
            <a:pPr lvl="2"/>
            <a:endParaRPr lang="en-US" b="1" dirty="0" smtClean="0">
              <a:sym typeface="Wingdings" pitchFamily="2" charset="2"/>
            </a:endParaRPr>
          </a:p>
          <a:p>
            <a:pPr lvl="2"/>
            <a:endParaRPr lang="en-US" b="1" dirty="0" smtClean="0"/>
          </a:p>
          <a:p>
            <a:pPr lvl="2"/>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assume that the components are working  ok,  unless we are forced to assume otherwise. These atoms are called </a:t>
            </a:r>
            <a:r>
              <a:rPr lang="en-US" i="1" dirty="0" err="1" smtClean="0"/>
              <a:t>assumables</a:t>
            </a:r>
            <a:r>
              <a:rPr lang="en-US" dirty="0" smtClean="0"/>
              <a:t>.</a:t>
            </a:r>
          </a:p>
          <a:p>
            <a:r>
              <a:rPr lang="en-US" dirty="0" smtClean="0"/>
              <a:t>The </a:t>
            </a:r>
            <a:r>
              <a:rPr lang="en-US" dirty="0" err="1" smtClean="0"/>
              <a:t>assumables</a:t>
            </a:r>
            <a:r>
              <a:rPr lang="en-US" dirty="0" smtClean="0"/>
              <a:t> (ok_cb1, ok_s1, ok_s2, ok_s3, ok_l1, ok_l2) represent the assumption that we assume that the switches, lights, and circuit breakers are ok.</a:t>
            </a:r>
          </a:p>
          <a:p>
            <a:r>
              <a:rPr lang="en-US" dirty="0" smtClean="0"/>
              <a:t>If the system is working correctly (all </a:t>
            </a:r>
            <a:r>
              <a:rPr lang="en-US" dirty="0" err="1" smtClean="0"/>
              <a:t>assumables</a:t>
            </a:r>
            <a:r>
              <a:rPr lang="en-US" dirty="0" smtClean="0"/>
              <a:t> are true), the observations and the knowledge base are consistent (i.e., </a:t>
            </a:r>
            <a:r>
              <a:rPr lang="en-US" dirty="0" err="1" smtClean="0"/>
              <a:t>satisfiable</a:t>
            </a:r>
            <a:r>
              <a:rPr lang="en-US" dirty="0" smtClean="0"/>
              <a:t>).</a:t>
            </a:r>
          </a:p>
          <a:p>
            <a:r>
              <a:rPr lang="en-US" dirty="0" smtClean="0"/>
              <a:t>The augmented knowledge base is clearly not consistent if the </a:t>
            </a:r>
            <a:r>
              <a:rPr lang="en-US" dirty="0" err="1" smtClean="0"/>
              <a:t>assumables</a:t>
            </a:r>
            <a:r>
              <a:rPr lang="en-US" dirty="0" smtClean="0"/>
              <a:t> are all true.  The switches are both up, but the lights are not lit. Some of the </a:t>
            </a:r>
            <a:r>
              <a:rPr lang="en-US" dirty="0" err="1" smtClean="0"/>
              <a:t>assumables</a:t>
            </a:r>
            <a:r>
              <a:rPr lang="en-US" dirty="0" smtClean="0"/>
              <a:t> must then be false. This is the basis for the method to diagnose possible faults in the system.</a:t>
            </a:r>
          </a:p>
          <a:p>
            <a:r>
              <a:rPr lang="en-US" dirty="0" smtClean="0"/>
              <a:t>A diagnosis is a minimal set of </a:t>
            </a:r>
            <a:r>
              <a:rPr lang="en-US" dirty="0" err="1" smtClean="0"/>
              <a:t>assumables</a:t>
            </a:r>
            <a:r>
              <a:rPr lang="en-US" dirty="0" smtClean="0"/>
              <a:t> which must be false to explain the observations of the system.</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Results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900" dirty="0" smtClean="0"/>
              <a:t>See </a:t>
            </a:r>
            <a:r>
              <a:rPr lang="en-US" sz="1900" i="1" dirty="0" smtClean="0"/>
              <a:t>Artificial Intelligence: Foundations of Computational Agents (</a:t>
            </a:r>
            <a:r>
              <a:rPr lang="en-US" sz="1900" dirty="0" smtClean="0"/>
              <a:t>by David Poole and Alan </a:t>
            </a:r>
            <a:r>
              <a:rPr lang="en-US" sz="1900" dirty="0" err="1" smtClean="0"/>
              <a:t>Mackworth</a:t>
            </a:r>
            <a:r>
              <a:rPr lang="en-US" sz="1900" dirty="0" smtClean="0"/>
              <a:t>, 2010) for details on this problem and how the  method of consistency based diagnosis can determine possible diagnoses for the electrical system. </a:t>
            </a:r>
          </a:p>
          <a:p>
            <a:r>
              <a:rPr lang="en-US" sz="1900" dirty="0" smtClean="0"/>
              <a:t>The approach yields 7 possible faults in the system. At least one of these must hold:</a:t>
            </a:r>
          </a:p>
          <a:p>
            <a:pPr lvl="1"/>
            <a:r>
              <a:rPr lang="en-US" sz="1900" dirty="0" smtClean="0"/>
              <a:t>Circuit Breaker </a:t>
            </a:r>
            <a:r>
              <a:rPr lang="en-US" sz="1900" dirty="0" smtClean="0">
                <a:latin typeface="Cambria Math" pitchFamily="18" charset="0"/>
                <a:ea typeface="Cambria Math" pitchFamily="18" charset="0"/>
              </a:rPr>
              <a:t>1</a:t>
            </a:r>
            <a:r>
              <a:rPr lang="en-US" sz="1900" dirty="0" smtClean="0"/>
              <a:t> is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Switch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Switch </a:t>
            </a:r>
            <a:r>
              <a:rPr lang="en-US" sz="1900" dirty="0" smtClean="0">
                <a:latin typeface="Cambria Math" pitchFamily="18" charset="0"/>
                <a:ea typeface="Cambria Math" pitchFamily="18" charset="0"/>
              </a:rPr>
              <a:t>3</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Switch 3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Tautologies, Contradictions, and Contingencies.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t>Normal Forms (</a:t>
            </a:r>
            <a:r>
              <a:rPr lang="en-US" i="1" dirty="0" smtClean="0"/>
              <a:t>optional, covered in exercises in text</a:t>
            </a:r>
            <a:r>
              <a:rPr lang="en-US" dirty="0" smtClean="0"/>
              <a:t>)</a:t>
            </a:r>
          </a:p>
          <a:p>
            <a:pPr lvl="1"/>
            <a:r>
              <a:rPr lang="en-US" dirty="0" smtClean="0"/>
              <a:t>Disjunctive Normal Form</a:t>
            </a:r>
          </a:p>
          <a:p>
            <a:pPr lvl="1"/>
            <a:r>
              <a:rPr lang="en-US" dirty="0" smtClean="0"/>
              <a:t>Conjunctive Normal Form</a:t>
            </a:r>
          </a:p>
          <a:p>
            <a:r>
              <a:rPr lang="en-US" dirty="0" smtClean="0"/>
              <a:t>Propositional </a:t>
            </a:r>
            <a:r>
              <a:rPr lang="en-US" dirty="0" err="1" smtClean="0"/>
              <a:t>Satisfiability</a:t>
            </a:r>
            <a:endParaRPr lang="en-US" dirty="0" smtClean="0"/>
          </a:p>
          <a:p>
            <a:pPr lvl="1"/>
            <a:r>
              <a:rPr lang="en-US" dirty="0" smtClean="0"/>
              <a:t>Sudoku Example</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Tautologies, Contradictions, and Contingencies</a:t>
            </a:r>
            <a:endParaRPr lang="en-US" dirty="0"/>
          </a:p>
        </p:txBody>
      </p:sp>
      <p:sp>
        <p:nvSpPr>
          <p:cNvPr id="3" name="Content Placeholder 2"/>
          <p:cNvSpPr>
            <a:spLocks noGrp="1"/>
          </p:cNvSpPr>
          <p:nvPr>
            <p:ph idx="1"/>
          </p:nvPr>
        </p:nvSpPr>
        <p:spPr/>
        <p:txBody>
          <a:bodyPr/>
          <a:lstStyle/>
          <a:p>
            <a:r>
              <a:rPr lang="en-US" dirty="0" smtClean="0"/>
              <a:t>A  tautology 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contradiction</a:t>
            </a:r>
            <a:r>
              <a:rPr lang="en-US" dirty="0" smtClean="0"/>
              <a:t> 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contingency</a:t>
            </a:r>
            <a:r>
              <a:rPr lang="en-US" dirty="0" smtClean="0"/>
              <a:t> 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logically equivalent if  </a:t>
            </a:r>
            <a:r>
              <a:rPr lang="en-US" sz="2000" i="1" dirty="0" err="1" smtClean="0">
                <a:latin typeface="Cambria Math" pitchFamily="18" charset="0"/>
                <a:ea typeface="Cambria Math" pitchFamily="18" charset="0"/>
              </a:rPr>
              <a:t>p↔q</a:t>
            </a:r>
            <a:r>
              <a:rPr lang="en-US" sz="2000" dirty="0" smtClean="0"/>
              <a:t>  is a tautology.</a:t>
            </a:r>
          </a:p>
          <a:p>
            <a:pPr marL="514350" indent="-514350"/>
            <a:r>
              <a:rPr lang="en-US" sz="2000" dirty="0" smtClean="0"/>
              <a:t>We write this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or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if the columns in a truth table giving their truth values agree.</a:t>
            </a:r>
          </a:p>
          <a:p>
            <a:pPr marL="514350" indent="-514350"/>
            <a:r>
              <a:rPr lang="en-US" sz="2000" dirty="0" smtClean="0"/>
              <a:t>This truth table </a:t>
            </a:r>
            <a:r>
              <a:rPr lang="en-US" sz="2000" smtClean="0"/>
              <a:t>shows that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gridCol w="914400"/>
                <a:gridCol w="1219200"/>
                <a:gridCol w="1447800"/>
                <a:gridCol w="1752601"/>
              </a:tblGrid>
              <a:tr h="370840">
                <a:tc>
                  <a:txBody>
                    <a:bodyPr/>
                    <a:lstStyle/>
                    <a:p>
                      <a:r>
                        <a:rPr lang="en-US" sz="1800" i="1" dirty="0" smtClean="0">
                          <a:latin typeface="Cambria Math" pitchFamily="18" charset="0"/>
                          <a:ea typeface="Cambria Math" pitchFamily="18" charset="0"/>
                        </a:rPr>
                        <a:t>p</a:t>
                      </a:r>
                      <a:endParaRPr lang="en-US" dirty="0"/>
                    </a:p>
                  </a:txBody>
                  <a:tcPr/>
                </a:tc>
                <a:tc>
                  <a:txBody>
                    <a:bodyPr/>
                    <a:lstStyle/>
                    <a:p>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a:r>
                      <a:r>
                        <a:rPr lang="en-US" b="0" i="1" dirty="0" err="1" smtClean="0">
                          <a:latin typeface="+mn-lt"/>
                          <a:ea typeface="Cambria Math" pitchFamily="18" charset="0"/>
                        </a:rPr>
                        <a:t>p</a:t>
                      </a:r>
                      <a:r>
                        <a:rPr lang="en-US" b="0" i="0" dirty="0" err="1" smtClean="0">
                          <a:latin typeface="Cambria Math"/>
                          <a:ea typeface="Cambria Math"/>
                        </a:rPr>
                        <a:t>∨</a:t>
                      </a:r>
                      <a:r>
                        <a:rPr lang="en-US" b="0" i="1" dirty="0" err="1" smtClean="0">
                          <a:latin typeface="+mn-lt"/>
                          <a:ea typeface="Cambria Math"/>
                        </a:rPr>
                        <a:t>q</a:t>
                      </a:r>
                      <a:r>
                        <a:rPr lang="en-US" b="0" i="0" dirty="0" smtClean="0">
                          <a:latin typeface="Cambria Math"/>
                          <a:ea typeface="Cambria Math"/>
                        </a:rPr>
                        <a:t>)</a:t>
                      </a:r>
                      <a:endParaRPr lang="en-US" b="0" i="0"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mn-lt"/>
                          <a:ea typeface="Cambria Math" pitchFamily="18" charset="0"/>
                        </a:rPr>
                        <a:t>p</a:t>
                      </a:r>
                      <a:r>
                        <a:rPr lang="en-US" b="0" i="0" dirty="0" err="1" smtClean="0">
                          <a:latin typeface="+mn-lt"/>
                          <a:ea typeface="Cambria Math"/>
                        </a:rPr>
                        <a:t>∨</a:t>
                      </a:r>
                      <a:r>
                        <a:rPr lang="en-US" b="0" i="1" dirty="0" err="1" smtClean="0">
                          <a:latin typeface="+mn-lt"/>
                          <a:ea typeface="Cambria Math"/>
                        </a:rPr>
                        <a:t>q</a:t>
                      </a:r>
                      <a:r>
                        <a:rPr lang="en-US" b="0" i="0" dirty="0" smtClean="0">
                          <a:latin typeface="Cambria Math"/>
                          <a:ea typeface="Cambria Math"/>
                        </a:rPr>
                        <a:t>)</a:t>
                      </a:r>
                      <a:endParaRPr lang="en-US" b="0" i="0"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mn-lt"/>
                          <a:ea typeface="Cambria Math" pitchFamily="18" charset="0"/>
                        </a:rPr>
                        <a:t>p</a:t>
                      </a:r>
                      <a:r>
                        <a:rPr lang="en-US" b="0" i="0" dirty="0" smtClean="0">
                          <a:latin typeface="Cambria Math"/>
                          <a:ea typeface="Cambria Math"/>
                        </a:rPr>
                        <a:t>∧¬</a:t>
                      </a:r>
                      <a:r>
                        <a:rPr lang="en-US" b="0" i="1" dirty="0" smtClean="0">
                          <a:latin typeface="+mn-lt"/>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a:t>
            </a:r>
            <a:endParaRPr lang="en-US" dirty="0"/>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4" name="Picture 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33801"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Logical Equivalences</a:t>
            </a:r>
            <a:endParaRPr lang="en-US" dirty="0"/>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(represented by a propositional variable)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p>
          <a:p>
            <a:r>
              <a:rPr lang="en-US" dirty="0" smtClean="0"/>
              <a:t>Connectives</a:t>
            </a:r>
          </a:p>
          <a:p>
            <a:pPr lvl="1"/>
            <a:r>
              <a:rPr lang="en-US" dirty="0" smtClean="0"/>
              <a:t>Negation</a:t>
            </a:r>
          </a:p>
          <a:p>
            <a:pPr lvl="1"/>
            <a:r>
              <a:rPr lang="en-US" dirty="0" smtClean="0"/>
              <a:t>Conjunction</a:t>
            </a:r>
          </a:p>
          <a:p>
            <a:pPr lvl="1"/>
            <a:r>
              <a:rPr lang="en-US" dirty="0" smtClean="0"/>
              <a:t>Disjunction</a:t>
            </a:r>
          </a:p>
          <a:p>
            <a:pPr lvl="1"/>
            <a:r>
              <a:rPr lang="en-US" dirty="0" smtClean="0"/>
              <a:t>Implication; </a:t>
            </a:r>
            <a:r>
              <a:rPr lang="en-US" dirty="0" err="1" smtClean="0"/>
              <a:t>contrapositive</a:t>
            </a:r>
            <a:r>
              <a:rPr lang="en-US" dirty="0" smtClean="0"/>
              <a:t>, inverse, converse</a:t>
            </a:r>
          </a:p>
          <a:p>
            <a:pPr lvl="1"/>
            <a:r>
              <a:rPr lang="en-US" dirty="0" err="1" smtClean="0"/>
              <a:t>Biconditional</a:t>
            </a:r>
            <a:endParaRPr lang="en-US" dirty="0" smtClean="0"/>
          </a:p>
          <a:p>
            <a:r>
              <a:rPr lang="en-US" dirty="0" smtClean="0"/>
              <a:t>Truth Tables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3403" y="3428999"/>
            <a:ext cx="801052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r>
              <a:rPr lang="en-US" dirty="0" smtClean="0"/>
              <a:t>A propositional formula is in </a:t>
            </a:r>
            <a:r>
              <a:rPr lang="en-US" i="1" dirty="0" smtClean="0"/>
              <a:t>disjunctive normal form </a:t>
            </a:r>
            <a:r>
              <a:rPr lang="en-US" dirty="0" smtClean="0"/>
              <a:t>if it consists of a disjunction  of (1, … ,</a:t>
            </a:r>
            <a:r>
              <a:rPr lang="en-US" i="1" dirty="0" smtClean="0"/>
              <a:t>n</a:t>
            </a:r>
            <a:r>
              <a:rPr lang="en-US" dirty="0" smtClean="0"/>
              <a:t>) </a:t>
            </a:r>
            <a:r>
              <a:rPr lang="en-US" dirty="0" err="1" smtClean="0"/>
              <a:t>disjuncts</a:t>
            </a:r>
            <a:r>
              <a:rPr lang="en-US" dirty="0" smtClean="0"/>
              <a:t> where each </a:t>
            </a:r>
            <a:r>
              <a:rPr lang="en-US" dirty="0" err="1" smtClean="0"/>
              <a:t>disjunct</a:t>
            </a:r>
            <a:r>
              <a:rPr lang="en-US" dirty="0" smtClean="0"/>
              <a:t> consists of a conjunction of (1, …, </a:t>
            </a:r>
            <a:r>
              <a:rPr lang="en-US" i="1" dirty="0" smtClean="0"/>
              <a:t>m</a:t>
            </a:r>
            <a:r>
              <a:rPr lang="en-US" dirty="0" smtClean="0"/>
              <a:t>) atomic formulas or the negation of an atomic formula.</a:t>
            </a:r>
          </a:p>
          <a:p>
            <a:pPr lvl="1"/>
            <a:r>
              <a:rPr lang="en-US" dirty="0" smtClean="0"/>
              <a:t>Yes</a:t>
            </a:r>
          </a:p>
          <a:p>
            <a:pPr lvl="1"/>
            <a:endParaRPr lang="en-US" dirty="0" smtClean="0"/>
          </a:p>
          <a:p>
            <a:pPr lvl="1"/>
            <a:r>
              <a:rPr lang="en-US" dirty="0" smtClean="0"/>
              <a:t>No</a:t>
            </a:r>
          </a:p>
          <a:p>
            <a:r>
              <a:rPr lang="en-US" dirty="0" smtClean="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Example</a:t>
            </a:r>
            <a:r>
              <a:rPr lang="en-US" dirty="0" smtClean="0"/>
              <a:t>: Show that every compound proposition can be put in disjunctive normal form. </a:t>
            </a:r>
          </a:p>
          <a:p>
            <a:pPr>
              <a:buNone/>
            </a:pPr>
            <a:r>
              <a:rPr lang="en-US" b="1" dirty="0" smtClean="0"/>
              <a:t>   Solution</a:t>
            </a:r>
            <a:r>
              <a:rPr lang="en-US" dirty="0" smtClean="0"/>
              <a:t>: Construct the truth table for the proposition. Then an equivalent proposition is the disjunction with </a:t>
            </a:r>
            <a:r>
              <a:rPr lang="en-US" i="1" dirty="0" smtClean="0"/>
              <a:t>n</a:t>
            </a:r>
            <a:r>
              <a:rPr lang="en-US" dirty="0" smtClean="0"/>
              <a:t> </a:t>
            </a:r>
            <a:r>
              <a:rPr lang="en-US" dirty="0" err="1" smtClean="0"/>
              <a:t>disjuncts</a:t>
            </a:r>
            <a:r>
              <a:rPr lang="en-US" dirty="0" smtClean="0"/>
              <a:t> (where </a:t>
            </a:r>
            <a:r>
              <a:rPr lang="en-US" i="1" dirty="0" smtClean="0"/>
              <a:t>n</a:t>
            </a:r>
            <a:r>
              <a:rPr lang="en-US" dirty="0" smtClean="0"/>
              <a:t> is the number of rows for which the formula evaluates to </a:t>
            </a:r>
            <a:r>
              <a:rPr lang="en-US" b="1" dirty="0" smtClean="0"/>
              <a:t>T)</a:t>
            </a:r>
            <a:r>
              <a:rPr lang="en-US" dirty="0" smtClean="0"/>
              <a:t>. Each </a:t>
            </a:r>
            <a:r>
              <a:rPr lang="en-US" dirty="0" err="1" smtClean="0"/>
              <a:t>disjunct</a:t>
            </a:r>
            <a:r>
              <a:rPr lang="en-US" dirty="0" smtClean="0"/>
              <a:t> has m conjuncts where </a:t>
            </a:r>
            <a:r>
              <a:rPr lang="en-US" i="1" dirty="0" smtClean="0"/>
              <a:t>m</a:t>
            </a:r>
            <a:r>
              <a:rPr lang="en-US" dirty="0" smtClean="0"/>
              <a:t> is the number of distinct propositional variables. Each conjunct includes the positive form of the propositional variable if the variable is assigned </a:t>
            </a:r>
            <a:r>
              <a:rPr lang="en-US" b="1" dirty="0" smtClean="0"/>
              <a:t>T </a:t>
            </a:r>
            <a:r>
              <a:rPr lang="en-US" dirty="0" smtClean="0"/>
              <a:t>in that row and the negated form if the variable is assigned </a:t>
            </a:r>
            <a:r>
              <a:rPr lang="en-US" b="1" dirty="0" smtClean="0"/>
              <a:t>F</a:t>
            </a:r>
            <a:r>
              <a:rPr lang="en-US" dirty="0" smtClean="0"/>
              <a:t> in that row.  This proposition is in  disjunctive normal from.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Disjunctive Normal Form (DNF) of </a:t>
            </a:r>
          </a:p>
          <a:p>
            <a:pPr>
              <a:buNone/>
            </a:pPr>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a:t>
            </a:r>
            <a:r>
              <a:rPr lang="en-US" i="1" dirty="0" smtClean="0">
                <a:latin typeface="Cambria Math"/>
                <a:ea typeface="Cambria Math"/>
              </a:rPr>
              <a:t>r</a:t>
            </a:r>
          </a:p>
          <a:p>
            <a:pPr>
              <a:buNone/>
            </a:pPr>
            <a:endParaRPr lang="en-US" i="1" dirty="0" smtClean="0"/>
          </a:p>
          <a:p>
            <a:pPr>
              <a:buNone/>
            </a:pPr>
            <a:r>
              <a:rPr lang="en-US" dirty="0" smtClean="0"/>
              <a:t>  </a:t>
            </a:r>
            <a:r>
              <a:rPr lang="en-US" b="1" dirty="0" smtClean="0"/>
              <a:t>Solution</a:t>
            </a:r>
            <a:r>
              <a:rPr lang="en-US" dirty="0" smtClean="0"/>
              <a:t>: This proposition is true when </a:t>
            </a:r>
            <a:r>
              <a:rPr lang="en-US" i="1" dirty="0" smtClean="0"/>
              <a:t>r</a:t>
            </a:r>
            <a:r>
              <a:rPr lang="en-US" dirty="0" smtClean="0"/>
              <a:t> is false or when both </a:t>
            </a:r>
            <a:r>
              <a:rPr lang="en-US" i="1" dirty="0" smtClean="0"/>
              <a:t>p</a:t>
            </a:r>
            <a:r>
              <a:rPr lang="en-US" dirty="0" smtClean="0"/>
              <a:t> and </a:t>
            </a:r>
            <a:r>
              <a:rPr lang="en-US" i="1" dirty="0" smtClean="0"/>
              <a:t>q</a:t>
            </a:r>
            <a:r>
              <a:rPr lang="en-US" dirty="0" smtClean="0"/>
              <a:t> are false.</a:t>
            </a:r>
          </a:p>
          <a:p>
            <a:pPr>
              <a:buNone/>
            </a:pPr>
            <a:r>
              <a:rPr lang="en-US" dirty="0" smtClean="0"/>
              <a:t>                   (</a:t>
            </a:r>
            <a:r>
              <a:rPr lang="en-US" dirty="0" smtClean="0">
                <a:latin typeface="Cambria Math"/>
                <a:ea typeface="Cambria Math"/>
              </a:rPr>
              <a:t>¬ </a:t>
            </a:r>
            <a:r>
              <a:rPr lang="en-US" i="1" dirty="0" smtClean="0"/>
              <a:t>p</a:t>
            </a:r>
            <a:r>
              <a:rPr lang="en-US" dirty="0" smtClean="0">
                <a:latin typeface="Cambria Math"/>
                <a:ea typeface="Cambria Math"/>
              </a:rPr>
              <a:t>∧ ¬ </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Conjunctive Normal Form (optional)</a:t>
            </a:r>
            <a:endParaRPr lang="en-US" dirty="0"/>
          </a:p>
        </p:txBody>
      </p:sp>
      <p:sp>
        <p:nvSpPr>
          <p:cNvPr id="3" name="Content Placeholder 2"/>
          <p:cNvSpPr>
            <a:spLocks noGrp="1"/>
          </p:cNvSpPr>
          <p:nvPr>
            <p:ph idx="1"/>
          </p:nvPr>
        </p:nvSpPr>
        <p:spPr/>
        <p:txBody>
          <a:bodyPr>
            <a:normAutofit lnSpcReduction="10000"/>
          </a:bodyPr>
          <a:lstStyle/>
          <a:p>
            <a:r>
              <a:rPr lang="en-US" dirty="0" smtClean="0"/>
              <a:t>A compound proposition is in </a:t>
            </a:r>
            <a:r>
              <a:rPr lang="en-US" i="1" dirty="0" smtClean="0"/>
              <a:t>Conjunctive Normal Form </a:t>
            </a:r>
            <a:r>
              <a:rPr lang="en-US" dirty="0" smtClean="0"/>
              <a:t>(CNF) if it is a conjunction of disjunctions.</a:t>
            </a:r>
          </a:p>
          <a:p>
            <a:r>
              <a:rPr lang="en-US" dirty="0" smtClean="0"/>
              <a:t>Every proposition can be put in an equivalent CNF.</a:t>
            </a:r>
          </a:p>
          <a:p>
            <a:r>
              <a:rPr lang="en-US" dirty="0" smtClean="0"/>
              <a:t>Conjunctive Normal Form (CNF) can be obtained by eliminating implications, moving negation inwards and using the distributive  and associative laws.</a:t>
            </a:r>
          </a:p>
          <a:p>
            <a:r>
              <a:rPr lang="en-US" dirty="0" smtClean="0"/>
              <a:t>Important in resolution theorem proving used in artificial Intelligence (AI).</a:t>
            </a:r>
          </a:p>
          <a:p>
            <a:r>
              <a:rPr lang="en-US" dirty="0" smtClean="0"/>
              <a:t>A  compound proposition can be put in conjunctive normal form through repeated application of the logical equivalences covered earlier.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Conjunctive Normal Form (optional)</a:t>
            </a:r>
            <a:endParaRPr lang="en-US" sz="4000" dirty="0"/>
          </a:p>
        </p:txBody>
      </p:sp>
      <p:sp>
        <p:nvSpPr>
          <p:cNvPr id="5" name="Content Placeholder 4"/>
          <p:cNvSpPr>
            <a:spLocks noGrp="1"/>
          </p:cNvSpPr>
          <p:nvPr>
            <p:ph idx="1"/>
          </p:nvPr>
        </p:nvSpPr>
        <p:spPr/>
        <p:txBody>
          <a:bodyPr>
            <a:normAutofit/>
          </a:bodyPr>
          <a:lstStyle/>
          <a:p>
            <a:pPr>
              <a:buNone/>
            </a:pPr>
            <a:r>
              <a:rPr lang="en-US" b="1" dirty="0" smtClean="0"/>
              <a:t>  Example</a:t>
            </a:r>
            <a:r>
              <a:rPr lang="en-US" dirty="0" smtClean="0"/>
              <a:t>:    Put the following into CNF: </a:t>
            </a:r>
          </a:p>
          <a:p>
            <a:pPr>
              <a:buNone/>
            </a:pPr>
            <a:endParaRPr lang="en-US" dirty="0" smtClean="0"/>
          </a:p>
          <a:p>
            <a:pPr>
              <a:buNone/>
            </a:pPr>
            <a:r>
              <a:rPr lang="en-US" b="1" dirty="0" smtClean="0"/>
              <a:t>   Solution:</a:t>
            </a:r>
          </a:p>
          <a:p>
            <a:pPr marL="880110" lvl="1" indent="-514350">
              <a:buFont typeface="+mj-lt"/>
              <a:buAutoNum type="arabicPeriod"/>
            </a:pPr>
            <a:r>
              <a:rPr lang="en-US" dirty="0" smtClean="0"/>
              <a:t>Eliminate implication signs:</a:t>
            </a:r>
          </a:p>
          <a:p>
            <a:pPr marL="880110" lvl="1" indent="-514350">
              <a:buNone/>
            </a:pPr>
            <a:endParaRPr lang="en-US" dirty="0" smtClean="0"/>
          </a:p>
          <a:p>
            <a:pPr marL="880110" lvl="1" indent="-514350">
              <a:buFont typeface="+mj-lt"/>
              <a:buAutoNum type="arabicPeriod" startAt="2"/>
            </a:pPr>
            <a:r>
              <a:rPr lang="en-US" dirty="0" smtClean="0"/>
              <a:t>Move negation inwards; eliminate double negation:</a:t>
            </a:r>
          </a:p>
          <a:p>
            <a:pPr marL="880110" lvl="1" indent="-514350">
              <a:buNone/>
            </a:pPr>
            <a:endParaRPr lang="en-US" dirty="0" smtClean="0"/>
          </a:p>
          <a:p>
            <a:pPr marL="880110" lvl="1" indent="-514350">
              <a:buFont typeface="+mj-lt"/>
              <a:buAutoNum type="arabicPeriod" startAt="3"/>
            </a:pPr>
            <a:r>
              <a:rPr lang="en-US" dirty="0" smtClean="0"/>
              <a:t>Convert to CNF using associative/distributive laws</a:t>
            </a:r>
          </a:p>
          <a:p>
            <a:pPr marL="514350" indent="-514350">
              <a:buNone/>
            </a:pPr>
            <a:endParaRPr lang="en-US" dirty="0" smtClean="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a:t>
            </a:r>
            <a:r>
              <a:rPr lang="en-US" dirty="0" err="1" smtClean="0"/>
              <a:t>Satisfiability</a:t>
            </a:r>
            <a:endParaRPr lang="en-US" dirty="0"/>
          </a:p>
        </p:txBody>
      </p:sp>
      <p:sp>
        <p:nvSpPr>
          <p:cNvPr id="3" name="Content Placeholder 2"/>
          <p:cNvSpPr>
            <a:spLocks noGrp="1"/>
          </p:cNvSpPr>
          <p:nvPr>
            <p:ph idx="1"/>
          </p:nvPr>
        </p:nvSpPr>
        <p:spPr/>
        <p:txBody>
          <a:bodyPr/>
          <a:lstStyle/>
          <a:p>
            <a:r>
              <a:rPr lang="en-US" dirty="0" smtClean="0"/>
              <a:t>A compound proposition is </a:t>
            </a:r>
            <a:r>
              <a:rPr lang="en-US" i="1" dirty="0" err="1" smtClean="0"/>
              <a:t>satisfiable</a:t>
            </a:r>
            <a:r>
              <a:rPr lang="en-US" b="1" dirty="0" smtClean="0"/>
              <a:t> </a:t>
            </a:r>
            <a:r>
              <a:rPr lang="en-US" dirty="0" smtClean="0"/>
              <a:t>if there is an assignment of truth values to its variables that make it true. When no such assignments exist, the compound proposition is </a:t>
            </a:r>
            <a:r>
              <a:rPr lang="en-US" i="1" dirty="0" err="1" smtClean="0"/>
              <a:t>unsatisfiable</a:t>
            </a:r>
            <a:r>
              <a:rPr lang="en-US" dirty="0" smtClean="0"/>
              <a:t>.</a:t>
            </a:r>
          </a:p>
          <a:p>
            <a:r>
              <a:rPr lang="en-US" dirty="0" smtClean="0"/>
              <a:t>A compound proposition is </a:t>
            </a:r>
            <a:r>
              <a:rPr lang="en-US" dirty="0" err="1" smtClean="0"/>
              <a:t>unsatisfiable</a:t>
            </a:r>
            <a:r>
              <a:rPr lang="en-US" dirty="0" smtClean="0"/>
              <a:t> if and only if its negation is a tautology.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Propositional </a:t>
            </a:r>
            <a:r>
              <a:rPr lang="en-US" dirty="0" err="1" smtClean="0"/>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Determine the </a:t>
            </a:r>
            <a:r>
              <a:rPr lang="en-US" dirty="0" err="1" smtClean="0"/>
              <a:t>satisfiability</a:t>
            </a:r>
            <a:r>
              <a:rPr lang="en-US" dirty="0" smtClean="0"/>
              <a:t> of the following compound propositions:</a:t>
            </a:r>
          </a:p>
          <a:p>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q, </a:t>
            </a:r>
            <a:r>
              <a:rPr lang="en-US" dirty="0" smtClean="0"/>
              <a:t>and </a:t>
            </a:r>
            <a:r>
              <a:rPr lang="en-US" i="1" dirty="0" smtClean="0">
                <a:latin typeface="Cambria Math" pitchFamily="18" charset="0"/>
                <a:ea typeface="Cambria Math" pitchFamily="18" charset="0"/>
              </a:rPr>
              <a:t>r</a:t>
            </a:r>
            <a:r>
              <a:rPr lang="en-US" dirty="0" smtClean="0"/>
              <a:t>.</a:t>
            </a:r>
          </a:p>
          <a:p>
            <a:endParaRPr lang="en-US" dirty="0" smtClean="0"/>
          </a:p>
          <a:p>
            <a:pPr>
              <a:buNone/>
            </a:pPr>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and</a:t>
            </a:r>
            <a:r>
              <a:rPr lang="en-US" i="1" dirty="0" smtClean="0">
                <a:latin typeface="Cambria Math" pitchFamily="18" charset="0"/>
                <a:ea typeface="Cambria Math" pitchFamily="18" charset="0"/>
              </a:rPr>
              <a:t> </a:t>
            </a:r>
            <a:r>
              <a:rPr lang="en-US" b="1" i="1" dirty="0" smtClean="0">
                <a:latin typeface="Cambria Math" pitchFamily="18" charset="0"/>
                <a:ea typeface="Cambria Math" pitchFamily="18" charset="0"/>
              </a:rPr>
              <a:t>F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to</a:t>
            </a:r>
            <a:r>
              <a:rPr lang="en-US" i="1" dirty="0" smtClean="0">
                <a:latin typeface="Cambria Math" pitchFamily="18" charset="0"/>
                <a:ea typeface="Cambria Math" pitchFamily="18" charset="0"/>
              </a:rPr>
              <a:t> q</a:t>
            </a:r>
            <a:r>
              <a:rPr lang="en-US" dirty="0" smtClean="0"/>
              <a:t>.</a:t>
            </a:r>
          </a:p>
          <a:p>
            <a:endParaRPr lang="en-US" b="1" dirty="0" smtClean="0"/>
          </a:p>
          <a:p>
            <a:pPr>
              <a:buNone/>
            </a:pPr>
            <a:endParaRPr lang="en-US" b="1" dirty="0" smtClean="0"/>
          </a:p>
          <a:p>
            <a:pPr>
              <a:buNone/>
            </a:pPr>
            <a:r>
              <a:rPr lang="en-US" b="1" smtClean="0"/>
              <a:t>   Solution</a:t>
            </a:r>
            <a:r>
              <a:rPr lang="en-US" b="1" dirty="0" smtClean="0"/>
              <a:t>:  </a:t>
            </a:r>
            <a:r>
              <a:rPr lang="en-US" dirty="0" smtClean="0"/>
              <a:t>Not </a:t>
            </a:r>
            <a:r>
              <a:rPr lang="en-US" dirty="0" err="1" smtClean="0"/>
              <a:t>satisfiable</a:t>
            </a:r>
            <a:r>
              <a:rPr lang="en-US" dirty="0" smtClean="0"/>
              <a:t>. Check each possible assignment of truth values to the propositional variables and none will make the proposition true.</a:t>
            </a:r>
            <a:endParaRPr lang="en-US" b="1" dirty="0" smtClean="0"/>
          </a:p>
          <a:p>
            <a:pPr algn="ctr">
              <a:buNone/>
            </a:pPr>
            <a:endParaRPr lang="en-US" dirty="0" smtClean="0"/>
          </a:p>
          <a:p>
            <a:pPr algn="ctr">
              <a:buNone/>
            </a:pPr>
            <a:endParaRPr lang="en-US" b="1" dirty="0" smtClean="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050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smtClean="0"/>
              <a:t>Needed for the next example.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Sudoku</a:t>
            </a:r>
            <a:endParaRPr lang="en-US" dirty="0"/>
          </a:p>
        </p:txBody>
      </p:sp>
      <p:sp>
        <p:nvSpPr>
          <p:cNvPr id="3" name="Content Placeholder 2"/>
          <p:cNvSpPr>
            <a:spLocks noGrp="1"/>
          </p:cNvSpPr>
          <p:nvPr>
            <p:ph idx="1"/>
          </p:nvPr>
        </p:nvSpPr>
        <p:spPr/>
        <p:txBody>
          <a:bodyPr/>
          <a:lstStyle/>
          <a:p>
            <a:r>
              <a:rPr lang="en-US" dirty="0" smtClean="0"/>
              <a:t>A </a:t>
            </a:r>
            <a:r>
              <a:rPr lang="en-US" b="1" dirty="0" smtClean="0"/>
              <a:t> Sudoku puzzle </a:t>
            </a:r>
            <a:r>
              <a:rPr lang="en-US" dirty="0" smtClean="0"/>
              <a:t>is represented by a 9</a:t>
            </a:r>
            <a:r>
              <a:rPr lang="en-US" dirty="0" smtClean="0">
                <a:sym typeface="Symbol"/>
              </a:rPr>
              <a:t>9 grid made up of nine 33</a:t>
            </a:r>
            <a:r>
              <a:rPr lang="en-US" dirty="0" smtClean="0"/>
              <a:t> </a:t>
            </a:r>
            <a:r>
              <a:rPr lang="en-US" dirty="0" err="1" smtClean="0"/>
              <a:t>subgrids</a:t>
            </a:r>
            <a:r>
              <a:rPr lang="en-US" dirty="0" smtClean="0"/>
              <a:t>, known as </a:t>
            </a:r>
            <a:r>
              <a:rPr lang="en-US" b="1" dirty="0" smtClean="0"/>
              <a:t>blocks</a:t>
            </a:r>
            <a:r>
              <a:rPr lang="en-US" dirty="0" smtClean="0"/>
              <a:t>. Some of the 81 cells of the puzzle are assigned one of the numbers 1,2, …, 9.</a:t>
            </a:r>
          </a:p>
          <a:p>
            <a:r>
              <a:rPr lang="en-US" dirty="0" smtClean="0"/>
              <a:t>The puzzle is solved by assigning numbers to each blank cell so that every row, column and block contains each of the nine possible numbers.</a:t>
            </a:r>
          </a:p>
          <a:p>
            <a:r>
              <a:rPr lang="en-US" dirty="0" smtClean="0"/>
              <a:t>Example</a:t>
            </a:r>
            <a:endParaRPr lang="en-US" dirty="0"/>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i="1" dirty="0" smtClean="0"/>
              <a:t>proposition</a:t>
            </a:r>
            <a:r>
              <a:rPr lang="en-US" dirty="0" smtClean="0"/>
              <a:t> is a declarative sentence that is either true or false.</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p>
          <a:p>
            <a:pPr marL="880110" lvl="1" indent="-514350">
              <a:buFont typeface="+mj-lt"/>
              <a:buAutoNum type="alphaLcParenR"/>
            </a:pPr>
            <a:r>
              <a:rPr lang="en-US" dirty="0" smtClean="0"/>
              <a:t>What time is it?</a:t>
            </a:r>
          </a:p>
          <a:p>
            <a:pPr marL="880110" lvl="1" indent="-514350">
              <a:buFont typeface="+mj-lt"/>
              <a:buAutoNum type="alphaLcParenR"/>
            </a:pPr>
            <a:r>
              <a:rPr lang="en-US" i="1" dirty="0" smtClean="0"/>
              <a:t>x</a:t>
            </a:r>
            <a:r>
              <a:rPr lang="en-US" dirty="0" smtClean="0"/>
              <a:t> + 1 = 2</a:t>
            </a:r>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as a </a:t>
            </a:r>
            <a:r>
              <a:rPr lang="en-US" dirty="0" err="1" smtClean="0"/>
              <a:t>Satisfiability</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p</a:t>
            </a:r>
            <a:r>
              <a:rPr lang="en-US" dirty="0"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denote the proposition that is true when the number </a:t>
            </a:r>
            <a:r>
              <a:rPr lang="en-US" i="1" dirty="0" smtClean="0"/>
              <a:t>n</a:t>
            </a:r>
            <a:r>
              <a:rPr lang="en-US" dirty="0" smtClean="0"/>
              <a:t> is in the cell in the </a:t>
            </a:r>
            <a:r>
              <a:rPr lang="en-US" i="1" dirty="0" err="1" smtClean="0"/>
              <a:t>i</a:t>
            </a:r>
            <a:r>
              <a:rPr lang="en-US" dirty="0" err="1" smtClean="0"/>
              <a:t>th</a:t>
            </a:r>
            <a:r>
              <a:rPr lang="en-US" dirty="0" smtClean="0"/>
              <a:t> row and the </a:t>
            </a:r>
            <a:r>
              <a:rPr lang="en-US" i="1" dirty="0" err="1" smtClean="0"/>
              <a:t>j</a:t>
            </a:r>
            <a:r>
              <a:rPr lang="en-US" dirty="0" err="1" smtClean="0"/>
              <a:t>th</a:t>
            </a:r>
            <a:r>
              <a:rPr lang="en-US" dirty="0" smtClean="0"/>
              <a:t> column.</a:t>
            </a:r>
          </a:p>
          <a:p>
            <a:r>
              <a:rPr lang="en-US" dirty="0" smtClean="0"/>
              <a:t>There are </a:t>
            </a:r>
            <a:r>
              <a:rPr lang="en-US" dirty="0" smtClean="0">
                <a:latin typeface="Cambria Math" pitchFamily="18" charset="0"/>
                <a:ea typeface="Cambria Math" pitchFamily="18" charset="0"/>
              </a:rPr>
              <a:t>9</a:t>
            </a:r>
            <a:r>
              <a:rPr lang="en-US" dirty="0" smtClean="0">
                <a:latin typeface="Cambria Math" pitchFamily="18" charset="0"/>
                <a:ea typeface="Cambria Math" pitchFamily="18" charset="0"/>
                <a:sym typeface="Symbol"/>
              </a:rPr>
              <a:t></a:t>
            </a:r>
            <a:r>
              <a:rPr lang="en-US" dirty="0" smtClean="0">
                <a:latin typeface="Cambria Math" pitchFamily="18" charset="0"/>
                <a:ea typeface="Cambria Math" pitchFamily="18" charset="0"/>
              </a:rPr>
              <a:t>9</a:t>
            </a:r>
            <a:r>
              <a:rPr lang="en-US" dirty="0" smtClean="0">
                <a:latin typeface="Cambria Math" pitchFamily="18" charset="0"/>
                <a:ea typeface="Cambria Math" pitchFamily="18" charset="0"/>
                <a:sym typeface="Symbol"/>
              </a:rPr>
              <a:t>  </a:t>
            </a:r>
            <a:r>
              <a:rPr lang="en-US" dirty="0" smtClean="0">
                <a:latin typeface="Cambria Math" pitchFamily="18" charset="0"/>
                <a:ea typeface="Cambria Math" pitchFamily="18" charset="0"/>
              </a:rPr>
              <a:t>9 </a:t>
            </a:r>
            <a:r>
              <a:rPr lang="en-US" dirty="0" smtClean="0"/>
              <a:t>= </a:t>
            </a:r>
            <a:r>
              <a:rPr lang="en-US" dirty="0" smtClean="0">
                <a:latin typeface="Cambria Math" pitchFamily="18" charset="0"/>
                <a:ea typeface="Cambria Math" pitchFamily="18" charset="0"/>
              </a:rPr>
              <a:t>729</a:t>
            </a:r>
            <a:r>
              <a:rPr lang="en-US" dirty="0" smtClean="0"/>
              <a:t> such propositions.</a:t>
            </a:r>
          </a:p>
          <a:p>
            <a:r>
              <a:rPr lang="en-US" dirty="0" smtClean="0"/>
              <a:t>In the sample puzzle </a:t>
            </a:r>
            <a:r>
              <a:rPr lang="en-US" i="1" dirty="0" smtClean="0"/>
              <a:t>p</a:t>
            </a:r>
            <a:r>
              <a:rPr lang="en-US" dirty="0" smtClean="0"/>
              <a:t>(</a:t>
            </a:r>
            <a:r>
              <a:rPr lang="en-US" dirty="0" smtClean="0">
                <a:latin typeface="Cambria Math" pitchFamily="18" charset="0"/>
                <a:ea typeface="Cambria Math" pitchFamily="18" charset="0"/>
              </a:rPr>
              <a:t>5,1,6</a:t>
            </a:r>
            <a:r>
              <a:rPr lang="en-US" dirty="0" smtClean="0"/>
              <a:t>) is true, but </a:t>
            </a:r>
            <a:r>
              <a:rPr lang="en-US" i="1" dirty="0" smtClean="0"/>
              <a:t>p</a:t>
            </a:r>
            <a:r>
              <a:rPr lang="en-US" dirty="0" smtClean="0"/>
              <a:t>(</a:t>
            </a:r>
            <a:r>
              <a:rPr lang="en-US" dirty="0" smtClean="0">
                <a:latin typeface="Cambria Math" pitchFamily="18" charset="0"/>
                <a:ea typeface="Cambria Math" pitchFamily="18" charset="0"/>
              </a:rPr>
              <a:t>5</a:t>
            </a:r>
            <a:r>
              <a:rPr lang="en-US" dirty="0" smtClean="0"/>
              <a:t>,</a:t>
            </a:r>
            <a:r>
              <a:rPr lang="en-US" i="1" dirty="0" smtClean="0"/>
              <a:t>j</a:t>
            </a:r>
            <a:r>
              <a:rPr lang="en-US" dirty="0" smtClean="0"/>
              <a:t>,</a:t>
            </a:r>
            <a:r>
              <a:rPr lang="en-US" dirty="0" smtClean="0">
                <a:latin typeface="Cambria Math" pitchFamily="18" charset="0"/>
                <a:ea typeface="Cambria Math" pitchFamily="18" charset="0"/>
              </a:rPr>
              <a:t>6</a:t>
            </a:r>
            <a:r>
              <a:rPr lang="en-US" dirty="0" smtClean="0"/>
              <a:t>) is false for </a:t>
            </a:r>
            <a:r>
              <a:rPr lang="en-US" i="1" dirty="0" smtClean="0"/>
              <a:t>j </a:t>
            </a:r>
            <a:r>
              <a:rPr lang="en-US" dirty="0" smtClean="0"/>
              <a:t>= </a:t>
            </a:r>
            <a:r>
              <a:rPr lang="en-US" dirty="0" smtClean="0">
                <a:latin typeface="Cambria Math" pitchFamily="18" charset="0"/>
                <a:ea typeface="Cambria Math" pitchFamily="18" charset="0"/>
              </a:rPr>
              <a:t>2,3,…9</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For each cell with a given value, assert </a:t>
            </a:r>
            <a:r>
              <a:rPr lang="en-US" i="1" dirty="0" err="1" smtClean="0"/>
              <a:t>p</a:t>
            </a:r>
            <a:r>
              <a:rPr lang="en-US" dirty="0" err="1"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when the cell in row </a:t>
            </a:r>
            <a:r>
              <a:rPr lang="en-US" i="1" dirty="0" err="1" smtClean="0"/>
              <a:t>i</a:t>
            </a:r>
            <a:r>
              <a:rPr lang="en-US" dirty="0" smtClean="0"/>
              <a:t> and column </a:t>
            </a:r>
            <a:r>
              <a:rPr lang="en-US" i="1" dirty="0" smtClean="0"/>
              <a:t>j</a:t>
            </a:r>
            <a:r>
              <a:rPr lang="en-US" dirty="0" smtClean="0"/>
              <a:t> has the given value.</a:t>
            </a:r>
          </a:p>
          <a:p>
            <a:r>
              <a:rPr lang="en-US" dirty="0" smtClean="0"/>
              <a:t>Assert that every row contains every number.</a:t>
            </a:r>
          </a:p>
          <a:p>
            <a:endParaRPr lang="en-US" dirty="0" smtClean="0"/>
          </a:p>
          <a:p>
            <a:pPr>
              <a:buNone/>
            </a:pPr>
            <a:endParaRPr lang="en-US" dirty="0" smtClean="0"/>
          </a:p>
          <a:p>
            <a:r>
              <a:rPr lang="en-US" dirty="0" smtClean="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Assert that each of the 3 x 3 blocks contain every number.</a:t>
            </a:r>
          </a:p>
          <a:p>
            <a:endParaRPr lang="en-US" dirty="0" smtClean="0"/>
          </a:p>
          <a:p>
            <a:pPr>
              <a:buNone/>
            </a:pPr>
            <a:r>
              <a:rPr lang="en-US" dirty="0" smtClean="0"/>
              <a:t>     (this is tricky - ideas from chapter </a:t>
            </a:r>
            <a:r>
              <a:rPr lang="en-US" dirty="0" smtClean="0">
                <a:latin typeface="Cambria Math" pitchFamily="18" charset="0"/>
                <a:ea typeface="Cambria Math" pitchFamily="18" charset="0"/>
              </a:rPr>
              <a:t>4</a:t>
            </a:r>
            <a:r>
              <a:rPr lang="en-US" dirty="0" smtClean="0"/>
              <a:t> help)</a:t>
            </a:r>
          </a:p>
          <a:p>
            <a:r>
              <a:rPr lang="en-US" dirty="0" smtClean="0"/>
              <a:t>Assert that no cell contains more than one  number. Take the conjunction over all values of </a:t>
            </a:r>
            <a:r>
              <a:rPr lang="en-US" i="1" dirty="0" smtClean="0">
                <a:ea typeface="Cambria Math" pitchFamily="18" charset="0"/>
              </a:rPr>
              <a:t>n</a:t>
            </a:r>
            <a:r>
              <a:rPr lang="en-US" dirty="0" smtClean="0"/>
              <a:t>, </a:t>
            </a:r>
            <a:r>
              <a:rPr lang="en-US" i="1" dirty="0" smtClean="0"/>
              <a:t>n’</a:t>
            </a:r>
            <a:r>
              <a:rPr lang="en-US" dirty="0" smtClean="0"/>
              <a:t>, </a:t>
            </a:r>
            <a:r>
              <a:rPr lang="en-US" i="1" dirty="0" err="1" smtClean="0"/>
              <a:t>i</a:t>
            </a:r>
            <a:r>
              <a:rPr lang="en-US" dirty="0" smtClean="0"/>
              <a:t>, and j, where each variable ranges from 1 to 9 and             ,</a:t>
            </a:r>
          </a:p>
          <a:p>
            <a:pPr>
              <a:buNone/>
            </a:pPr>
            <a:r>
              <a:rPr lang="en-US" dirty="0" smtClean="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6576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6858000" y="4572000"/>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a:t>
            </a:r>
            <a:r>
              <a:rPr lang="en-US" dirty="0" err="1" smtClean="0"/>
              <a:t>Satisfiability</a:t>
            </a:r>
            <a:r>
              <a:rPr lang="en-US" dirty="0" smtClean="0"/>
              <a:t> Problems</a:t>
            </a:r>
            <a:endParaRPr lang="en-US" dirty="0"/>
          </a:p>
        </p:txBody>
      </p:sp>
      <p:sp>
        <p:nvSpPr>
          <p:cNvPr id="3" name="Content Placeholder 2"/>
          <p:cNvSpPr>
            <a:spLocks noGrp="1"/>
          </p:cNvSpPr>
          <p:nvPr>
            <p:ph idx="1"/>
          </p:nvPr>
        </p:nvSpPr>
        <p:spPr/>
        <p:txBody>
          <a:bodyPr>
            <a:normAutofit fontScale="92500"/>
          </a:bodyPr>
          <a:lstStyle/>
          <a:p>
            <a:r>
              <a:rPr lang="en-US" dirty="0" smtClean="0"/>
              <a:t>To solve a  Sudoku puzzle, we need to find an assignment of truth values to the </a:t>
            </a:r>
            <a:r>
              <a:rPr lang="en-US" dirty="0" smtClean="0">
                <a:latin typeface="Cambria Math" pitchFamily="18" charset="0"/>
                <a:ea typeface="Cambria Math" pitchFamily="18" charset="0"/>
              </a:rPr>
              <a:t>729</a:t>
            </a:r>
            <a:r>
              <a:rPr lang="en-US" dirty="0" smtClean="0"/>
              <a:t> variables of the form  </a:t>
            </a:r>
            <a:r>
              <a:rPr lang="en-US" i="1" dirty="0" smtClean="0"/>
              <a:t>p(</a:t>
            </a:r>
            <a:r>
              <a:rPr lang="en-US" i="1" dirty="0" err="1" smtClean="0"/>
              <a:t>i,j,n</a:t>
            </a:r>
            <a:r>
              <a:rPr lang="en-US" i="1" dirty="0" smtClean="0"/>
              <a:t>) </a:t>
            </a:r>
            <a:r>
              <a:rPr lang="en-US" dirty="0" smtClean="0"/>
              <a:t>that makes the conjunction of the assertions true. Those variables that are assigned T yield a solution to the puzzle.</a:t>
            </a:r>
          </a:p>
          <a:p>
            <a:r>
              <a:rPr lang="en-US" dirty="0" smtClean="0"/>
              <a:t>A truth table can always be used to determine the </a:t>
            </a:r>
            <a:r>
              <a:rPr lang="en-US" dirty="0" err="1" smtClean="0"/>
              <a:t>satisfiability</a:t>
            </a:r>
            <a:r>
              <a:rPr lang="en-US" dirty="0" smtClean="0"/>
              <a:t> of a compound proposition. But this is too complex even for modern computers for large problems. </a:t>
            </a:r>
          </a:p>
          <a:p>
            <a:r>
              <a:rPr lang="en-US" dirty="0" smtClean="0"/>
              <a:t>There has been much work on developing efficient methods for solving </a:t>
            </a:r>
            <a:r>
              <a:rPr lang="en-US" dirty="0" err="1" smtClean="0"/>
              <a:t>satisfiability</a:t>
            </a:r>
            <a:r>
              <a:rPr lang="en-US" dirty="0" smtClean="0"/>
              <a:t> problems as many practical problems can be translated into </a:t>
            </a:r>
            <a:r>
              <a:rPr lang="en-US" dirty="0" err="1" smtClean="0"/>
              <a:t>satisfiability</a:t>
            </a:r>
            <a:r>
              <a:rPr lang="en-US" dirty="0" smtClean="0"/>
              <a:t> problems.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Propositions</a:t>
            </a:r>
          </a:p>
          <a:p>
            <a:pPr lvl="1"/>
            <a:r>
              <a:rPr lang="en-US" dirty="0" smtClean="0"/>
              <a:t>Propositional Variables: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is always true is denoted by </a:t>
            </a:r>
            <a:r>
              <a:rPr lang="en-US" b="1" dirty="0" smtClean="0"/>
              <a:t>T</a:t>
            </a:r>
            <a:r>
              <a:rPr lang="en-US" dirty="0" smtClean="0"/>
              <a:t> and the proposition that is always false is denoted by </a:t>
            </a:r>
            <a:r>
              <a:rPr lang="en-US" b="1" dirty="0" smtClean="0"/>
              <a:t>F</a:t>
            </a:r>
            <a:r>
              <a:rPr lang="en-US" dirty="0" smtClean="0"/>
              <a:t>.</a:t>
            </a:r>
          </a:p>
          <a:p>
            <a:pPr lvl="1"/>
            <a:r>
              <a:rPr lang="en-US" dirty="0" smtClean="0"/>
              <a:t>Compound Propositions; constructed from logical connectives and other propositions</a:t>
            </a:r>
          </a:p>
          <a:p>
            <a:pPr lvl="2"/>
            <a:r>
              <a:rPr lang="en-US" dirty="0" smtClean="0"/>
              <a:t>Negation </a:t>
            </a:r>
            <a:r>
              <a:rPr lang="en-US" dirty="0" smtClean="0">
                <a:latin typeface="Cambria Math"/>
                <a:ea typeface="Cambria Math"/>
              </a:rPr>
              <a:t>¬</a:t>
            </a:r>
            <a:endParaRPr lang="en-US" dirty="0" smtClean="0"/>
          </a:p>
          <a:p>
            <a:pPr lvl="2"/>
            <a:r>
              <a:rPr lang="en-US" dirty="0" smtClean="0"/>
              <a:t>Conjunction </a:t>
            </a:r>
            <a:r>
              <a:rPr lang="en-US" dirty="0" smtClean="0">
                <a:latin typeface="Cambria Math" pitchFamily="18" charset="0"/>
                <a:ea typeface="Cambria Math" pitchFamily="18" charset="0"/>
              </a:rPr>
              <a:t>∧</a:t>
            </a:r>
            <a:endParaRPr lang="en-US" dirty="0" smtClean="0"/>
          </a:p>
          <a:p>
            <a:pPr lvl="2"/>
            <a:r>
              <a:rPr lang="en-US" dirty="0" smtClean="0"/>
              <a:t>Disjunction </a:t>
            </a:r>
            <a:r>
              <a:rPr lang="en-US" dirty="0" smtClean="0">
                <a:latin typeface="Cambria Math" pitchFamily="18" charset="0"/>
                <a:ea typeface="Cambria Math" pitchFamily="18" charset="0"/>
              </a:rPr>
              <a:t>∨</a:t>
            </a:r>
            <a:endParaRPr lang="en-US" dirty="0" smtClean="0"/>
          </a:p>
          <a:p>
            <a:pPr lvl="2"/>
            <a:r>
              <a:rPr lang="en-US" dirty="0" smtClean="0"/>
              <a:t>Implication </a:t>
            </a:r>
            <a:r>
              <a:rPr lang="en-US" sz="2400" dirty="0" smtClean="0">
                <a:latin typeface="Cambria Math"/>
                <a:ea typeface="Cambria Math"/>
              </a:rPr>
              <a:t>→</a:t>
            </a:r>
            <a:endParaRPr lang="en-US" dirty="0" smtClean="0"/>
          </a:p>
          <a:p>
            <a:pPr lvl="2"/>
            <a:r>
              <a:rPr lang="en-US" dirty="0" err="1" smtClean="0"/>
              <a:t>Biconditional</a:t>
            </a:r>
            <a:r>
              <a:rPr lang="en-US" dirty="0" smtClean="0"/>
              <a:t> </a:t>
            </a:r>
            <a:r>
              <a:rPr lang="en-US" sz="2400" dirty="0" smtClean="0">
                <a:latin typeface="Cambria Math"/>
                <a:ea typeface="Cambria Math"/>
              </a:rPr>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q \vee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6884</TotalTime>
  <Words>4405</Words>
  <Application>Microsoft Office PowerPoint</Application>
  <PresentationFormat>On-screen Show (4:3)</PresentationFormat>
  <Paragraphs>744</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Symbol</vt:lpstr>
      <vt:lpstr>Cambria Math</vt:lpstr>
      <vt:lpstr>Wingdings</vt:lpstr>
      <vt:lpstr>Calibri</vt:lpstr>
      <vt:lpstr>Constantia</vt:lpstr>
      <vt:lpstr>Wingdings 2</vt: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Logic Puzzles</vt:lpstr>
      <vt:lpstr>Logic Circuits  (Studied in depth in Chapter 12)</vt:lpstr>
      <vt:lpstr>Diagnosis of Faults in an Electrical System (Optional)</vt:lpstr>
      <vt:lpstr>Electrical System Diagram (optional)</vt:lpstr>
      <vt:lpstr>Representing the Electrical System in Propositional Logic</vt:lpstr>
      <vt:lpstr>Knowledge Base (opt)</vt:lpstr>
      <vt:lpstr>Observations  (opt)</vt:lpstr>
      <vt:lpstr>Diagnosis (opt)</vt:lpstr>
      <vt:lpstr>Diagnostic Results (opt)</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 (optional)</vt:lpstr>
      <vt:lpstr>Disjunctive Normal Form (optional)</vt:lpstr>
      <vt:lpstr>Disjunctive Normal Form (optional)</vt:lpstr>
      <vt:lpstr>Conjunctive Normal Form (optional)</vt:lpstr>
      <vt:lpstr>Conjunctive Normal Form (optional)</vt:lpstr>
      <vt:lpstr>Propositional Satisfiability</vt:lpstr>
      <vt:lpstr>Questions on Propositional Satisfiability</vt:lpstr>
      <vt:lpstr>Notation</vt:lpstr>
      <vt:lpstr>Sudoku</vt:lpstr>
      <vt:lpstr>Encoding as a Satisfiability Problem</vt:lpstr>
      <vt:lpstr>Encoding (cont)</vt:lpstr>
      <vt:lpstr>Encoding (cont)</vt:lpstr>
      <vt:lpstr>Solving Satisfiability Problems</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Daniel Spiegel</cp:lastModifiedBy>
  <cp:revision>502</cp:revision>
  <dcterms:created xsi:type="dcterms:W3CDTF">2013-09-13T22:27:42Z</dcterms:created>
  <dcterms:modified xsi:type="dcterms:W3CDTF">2016-07-29T02:23:40Z</dcterms:modified>
</cp:coreProperties>
</file>