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5B60-0AA4-418C-818F-28854BBBF7B0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631-FF01-4B83-8592-424E97ED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0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5B60-0AA4-418C-818F-28854BBBF7B0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631-FF01-4B83-8592-424E97ED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0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5B60-0AA4-418C-818F-28854BBBF7B0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631-FF01-4B83-8592-424E97ED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9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5B60-0AA4-418C-818F-28854BBBF7B0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631-FF01-4B83-8592-424E97ED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9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5B60-0AA4-418C-818F-28854BBBF7B0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631-FF01-4B83-8592-424E97ED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8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5B60-0AA4-418C-818F-28854BBBF7B0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631-FF01-4B83-8592-424E97ED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3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5B60-0AA4-418C-818F-28854BBBF7B0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631-FF01-4B83-8592-424E97ED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2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5B60-0AA4-418C-818F-28854BBBF7B0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631-FF01-4B83-8592-424E97ED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69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5B60-0AA4-418C-818F-28854BBBF7B0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631-FF01-4B83-8592-424E97ED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1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5B60-0AA4-418C-818F-28854BBBF7B0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631-FF01-4B83-8592-424E97ED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2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95B60-0AA4-418C-818F-28854BBBF7B0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631-FF01-4B83-8592-424E97ED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0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95B60-0AA4-418C-818F-28854BBBF7B0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49631-FF01-4B83-8592-424E97ED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2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2346325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Visualizing Documents and Search</a:t>
            </a:r>
          </a:p>
        </p:txBody>
      </p:sp>
    </p:spTree>
    <p:extLst>
      <p:ext uri="{BB962C8B-B14F-4D97-AF65-F5344CB8AC3E}">
        <p14:creationId xmlns:p14="http://schemas.microsoft.com/office/powerpoint/2010/main" val="1275136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Guess the Text: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0263" y="320675"/>
            <a:ext cx="3810000" cy="51450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      10 PEOPLE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	10 ALL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	9 STATES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      9 LAWS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	8 NEW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	7 RIGHT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      7 GEORGE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      6 WILLIAM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      6 THOMAS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     </a:t>
            </a:r>
            <a:r>
              <a:rPr lang="en-US" altLang="en-US" sz="1400" smtClean="0"/>
              <a:t>6 JOHN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	6 GOVERNMENT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	5 TIME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      5 POWERS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	5 COLONIES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	4 LARGE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      4 INDEPENDENT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      4 FREE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      4 DECLARATION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	4 ASSENT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      3 WORLD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 	3 WAR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      3 USURPATIONS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      3 UNITED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      3 SEAS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smtClean="0"/>
              <a:t>      3 RIGHTS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147827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Guess the Text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429000" y="1447800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478 said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233 god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201 father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187 land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181 jacob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160 son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157 joseph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134 abraham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121 earth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119 man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118 behold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113 years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104 wife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101 name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smtClean="0"/>
              <a:t>94 pharaoh</a:t>
            </a:r>
          </a:p>
        </p:txBody>
      </p:sp>
    </p:spTree>
    <p:extLst>
      <p:ext uri="{BB962C8B-B14F-4D97-AF65-F5344CB8AC3E}">
        <p14:creationId xmlns:p14="http://schemas.microsoft.com/office/powerpoint/2010/main" val="7011841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0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Text Collection Overviews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mtClean="0"/>
              <a:t>How else can we show an overview of the contents of a text collection?</a:t>
            </a:r>
          </a:p>
          <a:p>
            <a:pPr lvl="1" eaLnBrk="1" hangingPunct="1"/>
            <a:r>
              <a:rPr lang="en-US" altLang="en-US" smtClean="0"/>
              <a:t>Show info </a:t>
            </a:r>
            <a:r>
              <a:rPr lang="en-US" altLang="en-US" smtClean="0">
                <a:solidFill>
                  <a:srgbClr val="3333FF"/>
                </a:solidFill>
              </a:rPr>
              <a:t>external to</a:t>
            </a:r>
            <a:r>
              <a:rPr lang="en-US" altLang="en-US" smtClean="0">
                <a:solidFill>
                  <a:srgbClr val="FFFF66"/>
                </a:solidFill>
              </a:rPr>
              <a:t> </a:t>
            </a:r>
            <a:r>
              <a:rPr lang="en-US" altLang="en-US" smtClean="0"/>
              <a:t>the docs</a:t>
            </a:r>
          </a:p>
          <a:p>
            <a:pPr lvl="2" eaLnBrk="1" hangingPunct="1"/>
            <a:r>
              <a:rPr lang="en-US" altLang="en-US" smtClean="0"/>
              <a:t>e.g., date, author, source, number of inlinks</a:t>
            </a:r>
          </a:p>
          <a:p>
            <a:pPr lvl="2" eaLnBrk="1" hangingPunct="1"/>
            <a:r>
              <a:rPr lang="en-US" altLang="en-US" smtClean="0"/>
              <a:t>does not show what they are about</a:t>
            </a:r>
          </a:p>
          <a:p>
            <a:pPr lvl="1" eaLnBrk="1" hangingPunct="1"/>
            <a:r>
              <a:rPr lang="en-US" altLang="en-US" smtClean="0"/>
              <a:t>Show the </a:t>
            </a:r>
            <a:r>
              <a:rPr lang="en-US" altLang="en-US" smtClean="0">
                <a:solidFill>
                  <a:srgbClr val="3333FF"/>
                </a:solidFill>
              </a:rPr>
              <a:t>meanings</a:t>
            </a:r>
            <a:r>
              <a:rPr lang="en-US" altLang="en-US" smtClean="0"/>
              <a:t> or </a:t>
            </a:r>
            <a:r>
              <a:rPr lang="en-US" altLang="en-US" smtClean="0">
                <a:solidFill>
                  <a:srgbClr val="3333FF"/>
                </a:solidFill>
              </a:rPr>
              <a:t>topics</a:t>
            </a:r>
            <a:r>
              <a:rPr lang="en-US" altLang="en-US" smtClean="0"/>
              <a:t> in the docs</a:t>
            </a:r>
          </a:p>
          <a:p>
            <a:pPr lvl="2" eaLnBrk="1" hangingPunct="1"/>
            <a:r>
              <a:rPr lang="en-US" altLang="en-US" smtClean="0"/>
              <a:t>a list of titles</a:t>
            </a:r>
          </a:p>
          <a:p>
            <a:pPr lvl="2" eaLnBrk="1" hangingPunct="1"/>
            <a:r>
              <a:rPr lang="en-US" altLang="en-US" smtClean="0"/>
              <a:t>results of clustering words or documents</a:t>
            </a:r>
          </a:p>
          <a:p>
            <a:pPr lvl="2" eaLnBrk="1" hangingPunct="1"/>
            <a:r>
              <a:rPr lang="en-US" altLang="en-US" smtClean="0"/>
              <a:t>organize according to categories (next time)</a:t>
            </a:r>
          </a:p>
        </p:txBody>
      </p:sp>
    </p:spTree>
    <p:extLst>
      <p:ext uri="{BB962C8B-B14F-4D97-AF65-F5344CB8AC3E}">
        <p14:creationId xmlns:p14="http://schemas.microsoft.com/office/powerpoint/2010/main" val="158634039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Visualization of Text Collections</a:t>
            </a:r>
          </a:p>
        </p:txBody>
      </p:sp>
      <p:sp>
        <p:nvSpPr>
          <p:cNvPr id="1546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How to summarize the contents of hundreds, thousands, tens of thousands of texts?</a:t>
            </a:r>
          </a:p>
          <a:p>
            <a:pPr eaLnBrk="1" hangingPunct="1"/>
            <a:r>
              <a:rPr lang="en-US" altLang="en-US" dirty="0" smtClean="0"/>
              <a:t>Many have proposed clustering the words and showing points of light in a 2D or 3D space.</a:t>
            </a:r>
          </a:p>
          <a:p>
            <a:pPr eaLnBrk="1" hangingPunct="1"/>
            <a:r>
              <a:rPr lang="en-US" altLang="en-US" dirty="0" smtClean="0"/>
              <a:t>Examples</a:t>
            </a:r>
          </a:p>
          <a:p>
            <a:pPr lvl="1" eaLnBrk="1" hangingPunct="1"/>
            <a:r>
              <a:rPr lang="en-US" altLang="en-US" dirty="0" smtClean="0"/>
              <a:t>Showing docs/collections as a word space</a:t>
            </a:r>
          </a:p>
          <a:p>
            <a:pPr lvl="1" eaLnBrk="1" hangingPunct="1"/>
            <a:r>
              <a:rPr lang="en-US" altLang="en-US" dirty="0" smtClean="0"/>
              <a:t>Showing retrieval results as points in word </a:t>
            </a:r>
            <a:r>
              <a:rPr lang="en-US" altLang="en-US" dirty="0" smtClean="0"/>
              <a:t>space</a:t>
            </a:r>
            <a:endParaRPr lang="he-IL" altLang="en-US" dirty="0" smtClean="0"/>
          </a:p>
          <a:p>
            <a:pPr eaLnBrk="1" hangingPunct="1"/>
            <a:r>
              <a:rPr lang="en-US" altLang="en-US" dirty="0" smtClean="0"/>
              <a:t>A</a:t>
            </a:r>
            <a:r>
              <a:rPr lang="he-IL" altLang="en-US" dirty="0" smtClean="0"/>
              <a:t>dvent of word clouds</a:t>
            </a:r>
          </a:p>
          <a:p>
            <a:pPr lvl="1" eaLnBrk="1" hangingPunct="1"/>
            <a:r>
              <a:rPr lang="en-US" altLang="en-US" dirty="0" smtClean="0"/>
              <a:t>Most popular on web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6651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770" name="Picture 2" descr="http://tlt.cofc.edu/files/2011/08/Screen-Shot-2011-08-11-at-2.19.45-P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82" y="684541"/>
            <a:ext cx="8039100" cy="515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92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Agenda</a:t>
            </a:r>
          </a:p>
        </p:txBody>
      </p:sp>
      <p:sp>
        <p:nvSpPr>
          <p:cNvPr id="1423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84200" y="20066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>
                <a:solidFill>
                  <a:srgbClr val="CC66FF"/>
                </a:solidFill>
              </a:rPr>
              <a:t>Introduction</a:t>
            </a:r>
          </a:p>
          <a:p>
            <a:pPr eaLnBrk="1" hangingPunct="1"/>
            <a:r>
              <a:rPr lang="en-US" altLang="en-US" dirty="0" smtClean="0">
                <a:solidFill>
                  <a:srgbClr val="CC66FF"/>
                </a:solidFill>
              </a:rPr>
              <a:t>Visual Principles </a:t>
            </a:r>
          </a:p>
          <a:p>
            <a:pPr eaLnBrk="1" hangingPunct="1"/>
            <a:r>
              <a:rPr lang="en-US" altLang="en-US" dirty="0" smtClean="0">
                <a:solidFill>
                  <a:srgbClr val="CC66FF"/>
                </a:solidFill>
              </a:rPr>
              <a:t>What Works?</a:t>
            </a:r>
          </a:p>
          <a:p>
            <a:pPr eaLnBrk="1" hangingPunct="1"/>
            <a:r>
              <a:rPr lang="en-US" altLang="en-US" dirty="0" smtClean="0">
                <a:solidFill>
                  <a:srgbClr val="CC66FF"/>
                </a:solidFill>
              </a:rPr>
              <a:t>Visualization in Analysis &amp; Problem Solving</a:t>
            </a:r>
          </a:p>
          <a:p>
            <a:pPr eaLnBrk="1" hangingPunct="1"/>
            <a:r>
              <a:rPr lang="en-US" altLang="en-US" dirty="0" smtClean="0"/>
              <a:t>Visualizing Documents &amp; Search</a:t>
            </a:r>
          </a:p>
          <a:p>
            <a:pPr eaLnBrk="1" hangingPunct="1"/>
            <a:r>
              <a:rPr lang="en-US" altLang="en-US" dirty="0" smtClean="0">
                <a:solidFill>
                  <a:srgbClr val="CC66FF"/>
                </a:solidFill>
              </a:rPr>
              <a:t>Comparing Visualization Techniques</a:t>
            </a:r>
          </a:p>
          <a:p>
            <a:pPr eaLnBrk="1" hangingPunct="1"/>
            <a:r>
              <a:rPr lang="en-US" altLang="en-US" dirty="0" smtClean="0">
                <a:solidFill>
                  <a:srgbClr val="CC66FF"/>
                </a:solidFill>
              </a:rPr>
              <a:t>Design Exercise</a:t>
            </a:r>
          </a:p>
          <a:p>
            <a:pPr eaLnBrk="1" hangingPunct="1"/>
            <a:r>
              <a:rPr lang="en-US" altLang="en-US" dirty="0" smtClean="0">
                <a:solidFill>
                  <a:srgbClr val="CC66FF"/>
                </a:solidFill>
              </a:rPr>
              <a:t>Wrap-Up</a:t>
            </a:r>
          </a:p>
          <a:p>
            <a:pPr eaLnBrk="1" hangingPunct="1"/>
            <a:endParaRPr lang="en-US" altLang="en-US" dirty="0" smtClean="0">
              <a:solidFill>
                <a:srgbClr val="CC66FF"/>
              </a:solidFill>
            </a:endParaRPr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817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Documents and Search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mtClean="0"/>
              <a:t>Why Visualize Text?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mtClean="0"/>
              <a:t>Why Text is Tough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mtClean="0"/>
              <a:t>Visualizing Concept Spaces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mtClean="0"/>
              <a:t>Clusters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mtClean="0"/>
              <a:t>Category Hierarchies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mtClean="0"/>
              <a:t>Visualizing Retrieval Results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mtClean="0"/>
              <a:t>Usability Study Meta-Analysis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4516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Why Visualize Text?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696200" cy="4114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mtClean="0"/>
              <a:t>To help with Information Retrieval</a:t>
            </a:r>
          </a:p>
          <a:p>
            <a:pPr lvl="1" eaLnBrk="1" hangingPunct="1"/>
            <a:r>
              <a:rPr lang="en-US" altLang="en-US" smtClean="0"/>
              <a:t>give an overview of a collection</a:t>
            </a:r>
          </a:p>
          <a:p>
            <a:pPr lvl="1" eaLnBrk="1" hangingPunct="1"/>
            <a:r>
              <a:rPr lang="en-US" altLang="en-US" smtClean="0"/>
              <a:t>show user what aspects of their interests are present in a collection</a:t>
            </a:r>
          </a:p>
          <a:p>
            <a:pPr lvl="1" eaLnBrk="1" hangingPunct="1"/>
            <a:r>
              <a:rPr lang="en-US" altLang="en-US" smtClean="0"/>
              <a:t>help user understand why documents retrieved as a result of a query</a:t>
            </a:r>
          </a:p>
          <a:p>
            <a:pPr eaLnBrk="1" hangingPunct="1"/>
            <a:r>
              <a:rPr lang="en-US" altLang="en-US" smtClean="0"/>
              <a:t>Text Data Mining</a:t>
            </a:r>
          </a:p>
          <a:p>
            <a:pPr lvl="1" eaLnBrk="1" hangingPunct="1"/>
            <a:r>
              <a:rPr lang="en-US" altLang="en-US" smtClean="0"/>
              <a:t>Mainly clustering &amp; nodes-and-links</a:t>
            </a:r>
          </a:p>
          <a:p>
            <a:pPr eaLnBrk="1" hangingPunct="1"/>
            <a:r>
              <a:rPr lang="en-US" altLang="en-US" smtClean="0"/>
              <a:t>Software Engineering</a:t>
            </a:r>
          </a:p>
          <a:p>
            <a:pPr lvl="1" eaLnBrk="1" hangingPunct="1"/>
            <a:r>
              <a:rPr lang="en-US" altLang="en-US" smtClean="0"/>
              <a:t>not really text, but has some similar properties</a:t>
            </a:r>
          </a:p>
          <a:p>
            <a:pPr lvl="1" eaLnBrk="1" hangingPunct="1"/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864201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Why Text is Tough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01000" cy="41148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eaLnBrk="1" hangingPunct="1"/>
            <a:r>
              <a:rPr lang="en-US" altLang="en-US" smtClean="0"/>
              <a:t>Text is </a:t>
            </a:r>
            <a:r>
              <a:rPr lang="en-US" altLang="en-US" smtClean="0">
                <a:solidFill>
                  <a:srgbClr val="FF0000"/>
                </a:solidFill>
              </a:rPr>
              <a:t>not</a:t>
            </a:r>
            <a:r>
              <a:rPr lang="en-US" altLang="en-US" smtClean="0"/>
              <a:t> pre-attentive</a:t>
            </a:r>
          </a:p>
          <a:p>
            <a:pPr eaLnBrk="1" hangingPunct="1"/>
            <a:r>
              <a:rPr lang="en-US" altLang="en-US" smtClean="0"/>
              <a:t>Text consists of abstract concepts</a:t>
            </a:r>
          </a:p>
          <a:p>
            <a:pPr lvl="1" eaLnBrk="1" hangingPunct="1"/>
            <a:r>
              <a:rPr lang="en-US" altLang="en-US" smtClean="0"/>
              <a:t>which are difficult to visualize</a:t>
            </a:r>
          </a:p>
          <a:p>
            <a:pPr eaLnBrk="1" hangingPunct="1"/>
            <a:r>
              <a:rPr lang="en-US" altLang="en-US" smtClean="0"/>
              <a:t>Text represents similar concepts in many different ways</a:t>
            </a:r>
          </a:p>
          <a:p>
            <a:pPr lvl="1" eaLnBrk="1" hangingPunct="1"/>
            <a:r>
              <a:rPr lang="en-US" altLang="en-US" sz="1600" smtClean="0"/>
              <a:t>space ship, flying saucer, UFO, figment of imagination</a:t>
            </a:r>
            <a:endParaRPr lang="en-US" altLang="en-US" sz="1800" smtClean="0"/>
          </a:p>
          <a:p>
            <a:pPr eaLnBrk="1" hangingPunct="1"/>
            <a:r>
              <a:rPr lang="en-US" altLang="en-US" smtClean="0"/>
              <a:t>Text has very high dimensionality</a:t>
            </a:r>
          </a:p>
          <a:p>
            <a:pPr lvl="1" eaLnBrk="1" hangingPunct="1"/>
            <a:r>
              <a:rPr lang="en-US" altLang="en-US" smtClean="0"/>
              <a:t>Tens or hundreds of thousands of features</a:t>
            </a:r>
          </a:p>
          <a:p>
            <a:pPr lvl="1" eaLnBrk="1" hangingPunct="1"/>
            <a:r>
              <a:rPr lang="en-US" altLang="en-US" smtClean="0"/>
              <a:t>Many subsets can be combined together</a:t>
            </a:r>
          </a:p>
          <a:p>
            <a:pPr lvl="1" eaLnBrk="1" hangingPunct="1">
              <a:buFontTx/>
              <a:buNone/>
            </a:pPr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29443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2514600" y="1371600"/>
            <a:ext cx="4038600" cy="2971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906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Why Text is Tough</a:t>
            </a:r>
          </a:p>
        </p:txBody>
      </p:sp>
      <p:graphicFrame>
        <p:nvGraphicFramePr>
          <p:cNvPr id="147460" name="Object 4"/>
          <p:cNvGraphicFramePr>
            <a:graphicFrameLocks noChangeAspect="1"/>
          </p:cNvGraphicFramePr>
          <p:nvPr/>
        </p:nvGraphicFramePr>
        <p:xfrm>
          <a:off x="2971800" y="2667000"/>
          <a:ext cx="1447800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3" imgW="711606" imgH="686028" progId="MS_ClipArt_Gallery.2">
                  <p:embed/>
                </p:oleObj>
              </mc:Choice>
              <mc:Fallback>
                <p:oleObj name="Clip" r:id="rId3" imgW="711606" imgH="686028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667000"/>
                        <a:ext cx="1447800" cy="139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1" name="Freeform 5"/>
          <p:cNvSpPr>
            <a:spLocks/>
          </p:cNvSpPr>
          <p:nvPr/>
        </p:nvSpPr>
        <p:spPr bwMode="auto">
          <a:xfrm flipH="1">
            <a:off x="5029200" y="1676400"/>
            <a:ext cx="1049338" cy="2379663"/>
          </a:xfrm>
          <a:custGeom>
            <a:avLst/>
            <a:gdLst>
              <a:gd name="T0" fmla="*/ 198438 w 661"/>
              <a:gd name="T1" fmla="*/ 660400 h 1499"/>
              <a:gd name="T2" fmla="*/ 323850 w 661"/>
              <a:gd name="T3" fmla="*/ 744538 h 1499"/>
              <a:gd name="T4" fmla="*/ 390525 w 661"/>
              <a:gd name="T5" fmla="*/ 668338 h 1499"/>
              <a:gd name="T6" fmla="*/ 333375 w 661"/>
              <a:gd name="T7" fmla="*/ 812800 h 1499"/>
              <a:gd name="T8" fmla="*/ 165100 w 661"/>
              <a:gd name="T9" fmla="*/ 781050 h 1499"/>
              <a:gd name="T10" fmla="*/ 247650 w 661"/>
              <a:gd name="T11" fmla="*/ 904875 h 1499"/>
              <a:gd name="T12" fmla="*/ 311150 w 661"/>
              <a:gd name="T13" fmla="*/ 985838 h 1499"/>
              <a:gd name="T14" fmla="*/ 304800 w 661"/>
              <a:gd name="T15" fmla="*/ 1111250 h 1499"/>
              <a:gd name="T16" fmla="*/ 295275 w 661"/>
              <a:gd name="T17" fmla="*/ 1512888 h 1499"/>
              <a:gd name="T18" fmla="*/ 263525 w 661"/>
              <a:gd name="T19" fmla="*/ 1677988 h 1499"/>
              <a:gd name="T20" fmla="*/ 153988 w 661"/>
              <a:gd name="T21" fmla="*/ 1866900 h 1499"/>
              <a:gd name="T22" fmla="*/ 73025 w 661"/>
              <a:gd name="T23" fmla="*/ 2016125 h 1499"/>
              <a:gd name="T24" fmla="*/ 65088 w 661"/>
              <a:gd name="T25" fmla="*/ 2119313 h 1499"/>
              <a:gd name="T26" fmla="*/ 7938 w 661"/>
              <a:gd name="T27" fmla="*/ 2192338 h 1499"/>
              <a:gd name="T28" fmla="*/ 79375 w 661"/>
              <a:gd name="T29" fmla="*/ 2316163 h 1499"/>
              <a:gd name="T30" fmla="*/ 239713 w 661"/>
              <a:gd name="T31" fmla="*/ 2379663 h 1499"/>
              <a:gd name="T32" fmla="*/ 279400 w 661"/>
              <a:gd name="T33" fmla="*/ 2374900 h 1499"/>
              <a:gd name="T34" fmla="*/ 219075 w 661"/>
              <a:gd name="T35" fmla="*/ 2301875 h 1499"/>
              <a:gd name="T36" fmla="*/ 185738 w 661"/>
              <a:gd name="T37" fmla="*/ 2205038 h 1499"/>
              <a:gd name="T38" fmla="*/ 261938 w 661"/>
              <a:gd name="T39" fmla="*/ 2122488 h 1499"/>
              <a:gd name="T40" fmla="*/ 323850 w 661"/>
              <a:gd name="T41" fmla="*/ 2005013 h 1499"/>
              <a:gd name="T42" fmla="*/ 417513 w 661"/>
              <a:gd name="T43" fmla="*/ 1817688 h 1499"/>
              <a:gd name="T44" fmla="*/ 482600 w 661"/>
              <a:gd name="T45" fmla="*/ 1700213 h 1499"/>
              <a:gd name="T46" fmla="*/ 538163 w 661"/>
              <a:gd name="T47" fmla="*/ 1441450 h 1499"/>
              <a:gd name="T48" fmla="*/ 585788 w 661"/>
              <a:gd name="T49" fmla="*/ 1581150 h 1499"/>
              <a:gd name="T50" fmla="*/ 569913 w 661"/>
              <a:gd name="T51" fmla="*/ 1727200 h 1499"/>
              <a:gd name="T52" fmla="*/ 515938 w 661"/>
              <a:gd name="T53" fmla="*/ 1912938 h 1499"/>
              <a:gd name="T54" fmla="*/ 527050 w 661"/>
              <a:gd name="T55" fmla="*/ 2095500 h 1499"/>
              <a:gd name="T56" fmla="*/ 500063 w 661"/>
              <a:gd name="T57" fmla="*/ 2230438 h 1499"/>
              <a:gd name="T58" fmla="*/ 598488 w 661"/>
              <a:gd name="T59" fmla="*/ 2295525 h 1499"/>
              <a:gd name="T60" fmla="*/ 660400 w 661"/>
              <a:gd name="T61" fmla="*/ 2328863 h 1499"/>
              <a:gd name="T62" fmla="*/ 731838 w 661"/>
              <a:gd name="T63" fmla="*/ 2290763 h 1499"/>
              <a:gd name="T64" fmla="*/ 661988 w 661"/>
              <a:gd name="T65" fmla="*/ 2200275 h 1499"/>
              <a:gd name="T66" fmla="*/ 688975 w 661"/>
              <a:gd name="T67" fmla="*/ 2108200 h 1499"/>
              <a:gd name="T68" fmla="*/ 727075 w 661"/>
              <a:gd name="T69" fmla="*/ 1979613 h 1499"/>
              <a:gd name="T70" fmla="*/ 814388 w 661"/>
              <a:gd name="T71" fmla="*/ 1673225 h 1499"/>
              <a:gd name="T72" fmla="*/ 806450 w 661"/>
              <a:gd name="T73" fmla="*/ 1495425 h 1499"/>
              <a:gd name="T74" fmla="*/ 720725 w 661"/>
              <a:gd name="T75" fmla="*/ 1212850 h 1499"/>
              <a:gd name="T76" fmla="*/ 738188 w 661"/>
              <a:gd name="T77" fmla="*/ 1071563 h 1499"/>
              <a:gd name="T78" fmla="*/ 781050 w 661"/>
              <a:gd name="T79" fmla="*/ 1035050 h 1499"/>
              <a:gd name="T80" fmla="*/ 876300 w 661"/>
              <a:gd name="T81" fmla="*/ 992188 h 1499"/>
              <a:gd name="T82" fmla="*/ 920750 w 661"/>
              <a:gd name="T83" fmla="*/ 1033463 h 1499"/>
              <a:gd name="T84" fmla="*/ 996950 w 661"/>
              <a:gd name="T85" fmla="*/ 1044575 h 1499"/>
              <a:gd name="T86" fmla="*/ 1049338 w 661"/>
              <a:gd name="T87" fmla="*/ 974725 h 1499"/>
              <a:gd name="T88" fmla="*/ 1038225 w 661"/>
              <a:gd name="T89" fmla="*/ 933450 h 1499"/>
              <a:gd name="T90" fmla="*/ 995363 w 661"/>
              <a:gd name="T91" fmla="*/ 885825 h 1499"/>
              <a:gd name="T92" fmla="*/ 915988 w 661"/>
              <a:gd name="T93" fmla="*/ 885825 h 1499"/>
              <a:gd name="T94" fmla="*/ 854075 w 661"/>
              <a:gd name="T95" fmla="*/ 815975 h 1499"/>
              <a:gd name="T96" fmla="*/ 808038 w 661"/>
              <a:gd name="T97" fmla="*/ 769938 h 1499"/>
              <a:gd name="T98" fmla="*/ 769938 w 661"/>
              <a:gd name="T99" fmla="*/ 523875 h 1499"/>
              <a:gd name="T100" fmla="*/ 731838 w 661"/>
              <a:gd name="T101" fmla="*/ 374650 h 1499"/>
              <a:gd name="T102" fmla="*/ 785813 w 661"/>
              <a:gd name="T103" fmla="*/ 325438 h 1499"/>
              <a:gd name="T104" fmla="*/ 801688 w 661"/>
              <a:gd name="T105" fmla="*/ 276225 h 1499"/>
              <a:gd name="T106" fmla="*/ 806450 w 661"/>
              <a:gd name="T107" fmla="*/ 219075 h 1499"/>
              <a:gd name="T108" fmla="*/ 800100 w 661"/>
              <a:gd name="T109" fmla="*/ 96838 h 1499"/>
              <a:gd name="T110" fmla="*/ 741363 w 661"/>
              <a:gd name="T111" fmla="*/ 9525 h 1499"/>
              <a:gd name="T112" fmla="*/ 509588 w 661"/>
              <a:gd name="T113" fmla="*/ 74613 h 1499"/>
              <a:gd name="T114" fmla="*/ 479425 w 661"/>
              <a:gd name="T115" fmla="*/ 223838 h 1499"/>
              <a:gd name="T116" fmla="*/ 549275 w 661"/>
              <a:gd name="T117" fmla="*/ 331788 h 1499"/>
              <a:gd name="T118" fmla="*/ 498475 w 661"/>
              <a:gd name="T119" fmla="*/ 369888 h 1499"/>
              <a:gd name="T120" fmla="*/ 439738 w 661"/>
              <a:gd name="T121" fmla="*/ 415925 h 1499"/>
              <a:gd name="T122" fmla="*/ 369888 w 661"/>
              <a:gd name="T123" fmla="*/ 465138 h 1499"/>
              <a:gd name="T124" fmla="*/ 296863 w 661"/>
              <a:gd name="T125" fmla="*/ 536575 h 149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661" h="1499">
                <a:moveTo>
                  <a:pt x="187" y="338"/>
                </a:moveTo>
                <a:lnTo>
                  <a:pt x="179" y="345"/>
                </a:lnTo>
                <a:lnTo>
                  <a:pt x="168" y="360"/>
                </a:lnTo>
                <a:lnTo>
                  <a:pt x="153" y="377"/>
                </a:lnTo>
                <a:lnTo>
                  <a:pt x="139" y="396"/>
                </a:lnTo>
                <a:lnTo>
                  <a:pt x="125" y="416"/>
                </a:lnTo>
                <a:lnTo>
                  <a:pt x="114" y="435"/>
                </a:lnTo>
                <a:lnTo>
                  <a:pt x="104" y="449"/>
                </a:lnTo>
                <a:lnTo>
                  <a:pt x="100" y="458"/>
                </a:lnTo>
                <a:lnTo>
                  <a:pt x="196" y="479"/>
                </a:lnTo>
                <a:lnTo>
                  <a:pt x="200" y="475"/>
                </a:lnTo>
                <a:lnTo>
                  <a:pt x="204" y="469"/>
                </a:lnTo>
                <a:lnTo>
                  <a:pt x="210" y="460"/>
                </a:lnTo>
                <a:lnTo>
                  <a:pt x="217" y="452"/>
                </a:lnTo>
                <a:lnTo>
                  <a:pt x="224" y="443"/>
                </a:lnTo>
                <a:lnTo>
                  <a:pt x="231" y="435"/>
                </a:lnTo>
                <a:lnTo>
                  <a:pt x="238" y="426"/>
                </a:lnTo>
                <a:lnTo>
                  <a:pt x="246" y="421"/>
                </a:lnTo>
                <a:lnTo>
                  <a:pt x="241" y="435"/>
                </a:lnTo>
                <a:lnTo>
                  <a:pt x="234" y="469"/>
                </a:lnTo>
                <a:lnTo>
                  <a:pt x="224" y="506"/>
                </a:lnTo>
                <a:lnTo>
                  <a:pt x="219" y="533"/>
                </a:lnTo>
                <a:lnTo>
                  <a:pt x="216" y="527"/>
                </a:lnTo>
                <a:lnTo>
                  <a:pt x="210" y="512"/>
                </a:lnTo>
                <a:lnTo>
                  <a:pt x="202" y="494"/>
                </a:lnTo>
                <a:lnTo>
                  <a:pt x="196" y="479"/>
                </a:lnTo>
                <a:lnTo>
                  <a:pt x="100" y="458"/>
                </a:lnTo>
                <a:lnTo>
                  <a:pt x="95" y="465"/>
                </a:lnTo>
                <a:lnTo>
                  <a:pt x="98" y="477"/>
                </a:lnTo>
                <a:lnTo>
                  <a:pt x="104" y="492"/>
                </a:lnTo>
                <a:lnTo>
                  <a:pt x="112" y="507"/>
                </a:lnTo>
                <a:lnTo>
                  <a:pt x="124" y="524"/>
                </a:lnTo>
                <a:lnTo>
                  <a:pt x="135" y="540"/>
                </a:lnTo>
                <a:lnTo>
                  <a:pt x="146" y="553"/>
                </a:lnTo>
                <a:lnTo>
                  <a:pt x="155" y="563"/>
                </a:lnTo>
                <a:lnTo>
                  <a:pt x="156" y="570"/>
                </a:lnTo>
                <a:lnTo>
                  <a:pt x="158" y="575"/>
                </a:lnTo>
                <a:lnTo>
                  <a:pt x="162" y="583"/>
                </a:lnTo>
                <a:lnTo>
                  <a:pt x="166" y="591"/>
                </a:lnTo>
                <a:lnTo>
                  <a:pt x="173" y="600"/>
                </a:lnTo>
                <a:lnTo>
                  <a:pt x="182" y="610"/>
                </a:lnTo>
                <a:lnTo>
                  <a:pt x="196" y="621"/>
                </a:lnTo>
                <a:lnTo>
                  <a:pt x="213" y="634"/>
                </a:lnTo>
                <a:lnTo>
                  <a:pt x="210" y="645"/>
                </a:lnTo>
                <a:lnTo>
                  <a:pt x="207" y="656"/>
                </a:lnTo>
                <a:lnTo>
                  <a:pt x="206" y="665"/>
                </a:lnTo>
                <a:lnTo>
                  <a:pt x="207" y="671"/>
                </a:lnTo>
                <a:lnTo>
                  <a:pt x="192" y="700"/>
                </a:lnTo>
                <a:lnTo>
                  <a:pt x="190" y="743"/>
                </a:lnTo>
                <a:lnTo>
                  <a:pt x="199" y="786"/>
                </a:lnTo>
                <a:lnTo>
                  <a:pt x="219" y="820"/>
                </a:lnTo>
                <a:lnTo>
                  <a:pt x="210" y="854"/>
                </a:lnTo>
                <a:lnTo>
                  <a:pt x="197" y="902"/>
                </a:lnTo>
                <a:lnTo>
                  <a:pt x="186" y="953"/>
                </a:lnTo>
                <a:lnTo>
                  <a:pt x="183" y="994"/>
                </a:lnTo>
                <a:lnTo>
                  <a:pt x="183" y="1014"/>
                </a:lnTo>
                <a:lnTo>
                  <a:pt x="180" y="1028"/>
                </a:lnTo>
                <a:lnTo>
                  <a:pt x="175" y="1041"/>
                </a:lnTo>
                <a:lnTo>
                  <a:pt x="170" y="1050"/>
                </a:lnTo>
                <a:lnTo>
                  <a:pt x="166" y="1057"/>
                </a:lnTo>
                <a:lnTo>
                  <a:pt x="158" y="1071"/>
                </a:lnTo>
                <a:lnTo>
                  <a:pt x="146" y="1090"/>
                </a:lnTo>
                <a:lnTo>
                  <a:pt x="134" y="1111"/>
                </a:lnTo>
                <a:lnTo>
                  <a:pt x="121" y="1135"/>
                </a:lnTo>
                <a:lnTo>
                  <a:pt x="108" y="1156"/>
                </a:lnTo>
                <a:lnTo>
                  <a:pt x="97" y="1176"/>
                </a:lnTo>
                <a:lnTo>
                  <a:pt x="90" y="1190"/>
                </a:lnTo>
                <a:lnTo>
                  <a:pt x="83" y="1203"/>
                </a:lnTo>
                <a:lnTo>
                  <a:pt x="74" y="1219"/>
                </a:lnTo>
                <a:lnTo>
                  <a:pt x="63" y="1236"/>
                </a:lnTo>
                <a:lnTo>
                  <a:pt x="54" y="1253"/>
                </a:lnTo>
                <a:lnTo>
                  <a:pt x="46" y="1270"/>
                </a:lnTo>
                <a:lnTo>
                  <a:pt x="41" y="1287"/>
                </a:lnTo>
                <a:lnTo>
                  <a:pt x="43" y="1301"/>
                </a:lnTo>
                <a:lnTo>
                  <a:pt x="51" y="1314"/>
                </a:lnTo>
                <a:lnTo>
                  <a:pt x="47" y="1320"/>
                </a:lnTo>
                <a:lnTo>
                  <a:pt x="44" y="1328"/>
                </a:lnTo>
                <a:lnTo>
                  <a:pt x="41" y="1335"/>
                </a:lnTo>
                <a:lnTo>
                  <a:pt x="40" y="1338"/>
                </a:lnTo>
                <a:lnTo>
                  <a:pt x="30" y="1340"/>
                </a:lnTo>
                <a:lnTo>
                  <a:pt x="22" y="1347"/>
                </a:lnTo>
                <a:lnTo>
                  <a:pt x="16" y="1358"/>
                </a:lnTo>
                <a:lnTo>
                  <a:pt x="10" y="1368"/>
                </a:lnTo>
                <a:lnTo>
                  <a:pt x="5" y="1381"/>
                </a:lnTo>
                <a:lnTo>
                  <a:pt x="0" y="1398"/>
                </a:lnTo>
                <a:lnTo>
                  <a:pt x="0" y="1413"/>
                </a:lnTo>
                <a:lnTo>
                  <a:pt x="10" y="1428"/>
                </a:lnTo>
                <a:lnTo>
                  <a:pt x="22" y="1436"/>
                </a:lnTo>
                <a:lnTo>
                  <a:pt x="36" y="1447"/>
                </a:lnTo>
                <a:lnTo>
                  <a:pt x="50" y="1459"/>
                </a:lnTo>
                <a:lnTo>
                  <a:pt x="66" y="1470"/>
                </a:lnTo>
                <a:lnTo>
                  <a:pt x="81" y="1480"/>
                </a:lnTo>
                <a:lnTo>
                  <a:pt x="98" y="1490"/>
                </a:lnTo>
                <a:lnTo>
                  <a:pt x="117" y="1496"/>
                </a:lnTo>
                <a:lnTo>
                  <a:pt x="135" y="1499"/>
                </a:lnTo>
                <a:lnTo>
                  <a:pt x="151" y="1499"/>
                </a:lnTo>
                <a:lnTo>
                  <a:pt x="161" y="1499"/>
                </a:lnTo>
                <a:lnTo>
                  <a:pt x="168" y="1499"/>
                </a:lnTo>
                <a:lnTo>
                  <a:pt x="172" y="1499"/>
                </a:lnTo>
                <a:lnTo>
                  <a:pt x="173" y="1497"/>
                </a:lnTo>
                <a:lnTo>
                  <a:pt x="175" y="1497"/>
                </a:lnTo>
                <a:lnTo>
                  <a:pt x="176" y="1496"/>
                </a:lnTo>
                <a:lnTo>
                  <a:pt x="179" y="1496"/>
                </a:lnTo>
                <a:lnTo>
                  <a:pt x="183" y="1489"/>
                </a:lnTo>
                <a:lnTo>
                  <a:pt x="178" y="1474"/>
                </a:lnTo>
                <a:lnTo>
                  <a:pt x="165" y="1460"/>
                </a:lnTo>
                <a:lnTo>
                  <a:pt x="151" y="1453"/>
                </a:lnTo>
                <a:lnTo>
                  <a:pt x="138" y="1450"/>
                </a:lnTo>
                <a:lnTo>
                  <a:pt x="129" y="1445"/>
                </a:lnTo>
                <a:lnTo>
                  <a:pt x="125" y="1438"/>
                </a:lnTo>
                <a:lnTo>
                  <a:pt x="121" y="1429"/>
                </a:lnTo>
                <a:lnTo>
                  <a:pt x="118" y="1418"/>
                </a:lnTo>
                <a:lnTo>
                  <a:pt x="118" y="1403"/>
                </a:lnTo>
                <a:lnTo>
                  <a:pt x="117" y="1389"/>
                </a:lnTo>
                <a:lnTo>
                  <a:pt x="109" y="1379"/>
                </a:lnTo>
                <a:lnTo>
                  <a:pt x="136" y="1347"/>
                </a:lnTo>
                <a:lnTo>
                  <a:pt x="141" y="1347"/>
                </a:lnTo>
                <a:lnTo>
                  <a:pt x="148" y="1344"/>
                </a:lnTo>
                <a:lnTo>
                  <a:pt x="156" y="1341"/>
                </a:lnTo>
                <a:lnTo>
                  <a:pt x="165" y="1337"/>
                </a:lnTo>
                <a:lnTo>
                  <a:pt x="173" y="1330"/>
                </a:lnTo>
                <a:lnTo>
                  <a:pt x="180" y="1321"/>
                </a:lnTo>
                <a:lnTo>
                  <a:pt x="187" y="1311"/>
                </a:lnTo>
                <a:lnTo>
                  <a:pt x="193" y="1298"/>
                </a:lnTo>
                <a:lnTo>
                  <a:pt x="197" y="1283"/>
                </a:lnTo>
                <a:lnTo>
                  <a:pt x="204" y="1263"/>
                </a:lnTo>
                <a:lnTo>
                  <a:pt x="213" y="1240"/>
                </a:lnTo>
                <a:lnTo>
                  <a:pt x="221" y="1217"/>
                </a:lnTo>
                <a:lnTo>
                  <a:pt x="231" y="1196"/>
                </a:lnTo>
                <a:lnTo>
                  <a:pt x="241" y="1175"/>
                </a:lnTo>
                <a:lnTo>
                  <a:pt x="253" y="1158"/>
                </a:lnTo>
                <a:lnTo>
                  <a:pt x="263" y="1145"/>
                </a:lnTo>
                <a:lnTo>
                  <a:pt x="273" y="1134"/>
                </a:lnTo>
                <a:lnTo>
                  <a:pt x="281" y="1121"/>
                </a:lnTo>
                <a:lnTo>
                  <a:pt x="290" y="1109"/>
                </a:lnTo>
                <a:lnTo>
                  <a:pt x="295" y="1095"/>
                </a:lnTo>
                <a:lnTo>
                  <a:pt x="299" y="1084"/>
                </a:lnTo>
                <a:lnTo>
                  <a:pt x="304" y="1071"/>
                </a:lnTo>
                <a:lnTo>
                  <a:pt x="305" y="1061"/>
                </a:lnTo>
                <a:lnTo>
                  <a:pt x="305" y="1051"/>
                </a:lnTo>
                <a:lnTo>
                  <a:pt x="319" y="1014"/>
                </a:lnTo>
                <a:lnTo>
                  <a:pt x="329" y="970"/>
                </a:lnTo>
                <a:lnTo>
                  <a:pt x="336" y="930"/>
                </a:lnTo>
                <a:lnTo>
                  <a:pt x="339" y="908"/>
                </a:lnTo>
                <a:lnTo>
                  <a:pt x="343" y="918"/>
                </a:lnTo>
                <a:lnTo>
                  <a:pt x="348" y="932"/>
                </a:lnTo>
                <a:lnTo>
                  <a:pt x="352" y="948"/>
                </a:lnTo>
                <a:lnTo>
                  <a:pt x="356" y="965"/>
                </a:lnTo>
                <a:lnTo>
                  <a:pt x="362" y="980"/>
                </a:lnTo>
                <a:lnTo>
                  <a:pt x="369" y="996"/>
                </a:lnTo>
                <a:lnTo>
                  <a:pt x="377" y="1009"/>
                </a:lnTo>
                <a:lnTo>
                  <a:pt x="389" y="1019"/>
                </a:lnTo>
                <a:lnTo>
                  <a:pt x="383" y="1036"/>
                </a:lnTo>
                <a:lnTo>
                  <a:pt x="376" y="1053"/>
                </a:lnTo>
                <a:lnTo>
                  <a:pt x="367" y="1070"/>
                </a:lnTo>
                <a:lnTo>
                  <a:pt x="359" y="1088"/>
                </a:lnTo>
                <a:lnTo>
                  <a:pt x="350" y="1107"/>
                </a:lnTo>
                <a:lnTo>
                  <a:pt x="343" y="1124"/>
                </a:lnTo>
                <a:lnTo>
                  <a:pt x="338" y="1142"/>
                </a:lnTo>
                <a:lnTo>
                  <a:pt x="335" y="1159"/>
                </a:lnTo>
                <a:lnTo>
                  <a:pt x="331" y="1183"/>
                </a:lnTo>
                <a:lnTo>
                  <a:pt x="325" y="1205"/>
                </a:lnTo>
                <a:lnTo>
                  <a:pt x="316" y="1229"/>
                </a:lnTo>
                <a:lnTo>
                  <a:pt x="309" y="1254"/>
                </a:lnTo>
                <a:lnTo>
                  <a:pt x="307" y="1280"/>
                </a:lnTo>
                <a:lnTo>
                  <a:pt x="309" y="1300"/>
                </a:lnTo>
                <a:lnTo>
                  <a:pt x="319" y="1313"/>
                </a:lnTo>
                <a:lnTo>
                  <a:pt x="332" y="1320"/>
                </a:lnTo>
                <a:lnTo>
                  <a:pt x="307" y="1331"/>
                </a:lnTo>
                <a:lnTo>
                  <a:pt x="297" y="1345"/>
                </a:lnTo>
                <a:lnTo>
                  <a:pt x="290" y="1364"/>
                </a:lnTo>
                <a:lnTo>
                  <a:pt x="290" y="1384"/>
                </a:lnTo>
                <a:lnTo>
                  <a:pt x="304" y="1395"/>
                </a:lnTo>
                <a:lnTo>
                  <a:pt x="315" y="1405"/>
                </a:lnTo>
                <a:lnTo>
                  <a:pt x="328" y="1413"/>
                </a:lnTo>
                <a:lnTo>
                  <a:pt x="338" y="1420"/>
                </a:lnTo>
                <a:lnTo>
                  <a:pt x="349" y="1428"/>
                </a:lnTo>
                <a:lnTo>
                  <a:pt x="359" y="1435"/>
                </a:lnTo>
                <a:lnTo>
                  <a:pt x="367" y="1440"/>
                </a:lnTo>
                <a:lnTo>
                  <a:pt x="377" y="1446"/>
                </a:lnTo>
                <a:lnTo>
                  <a:pt x="386" y="1450"/>
                </a:lnTo>
                <a:lnTo>
                  <a:pt x="394" y="1455"/>
                </a:lnTo>
                <a:lnTo>
                  <a:pt x="400" y="1459"/>
                </a:lnTo>
                <a:lnTo>
                  <a:pt x="406" y="1462"/>
                </a:lnTo>
                <a:lnTo>
                  <a:pt x="410" y="1464"/>
                </a:lnTo>
                <a:lnTo>
                  <a:pt x="416" y="1467"/>
                </a:lnTo>
                <a:lnTo>
                  <a:pt x="421" y="1469"/>
                </a:lnTo>
                <a:lnTo>
                  <a:pt x="428" y="1470"/>
                </a:lnTo>
                <a:lnTo>
                  <a:pt x="437" y="1472"/>
                </a:lnTo>
                <a:lnTo>
                  <a:pt x="455" y="1467"/>
                </a:lnTo>
                <a:lnTo>
                  <a:pt x="464" y="1456"/>
                </a:lnTo>
                <a:lnTo>
                  <a:pt x="461" y="1443"/>
                </a:lnTo>
                <a:lnTo>
                  <a:pt x="450" y="1433"/>
                </a:lnTo>
                <a:lnTo>
                  <a:pt x="438" y="1425"/>
                </a:lnTo>
                <a:lnTo>
                  <a:pt x="436" y="1418"/>
                </a:lnTo>
                <a:lnTo>
                  <a:pt x="433" y="1409"/>
                </a:lnTo>
                <a:lnTo>
                  <a:pt x="426" y="1401"/>
                </a:lnTo>
                <a:lnTo>
                  <a:pt x="417" y="1386"/>
                </a:lnTo>
                <a:lnTo>
                  <a:pt x="410" y="1365"/>
                </a:lnTo>
                <a:lnTo>
                  <a:pt x="404" y="1345"/>
                </a:lnTo>
                <a:lnTo>
                  <a:pt x="403" y="1337"/>
                </a:lnTo>
                <a:lnTo>
                  <a:pt x="419" y="1337"/>
                </a:lnTo>
                <a:lnTo>
                  <a:pt x="430" y="1334"/>
                </a:lnTo>
                <a:lnTo>
                  <a:pt x="434" y="1328"/>
                </a:lnTo>
                <a:lnTo>
                  <a:pt x="434" y="1314"/>
                </a:lnTo>
                <a:lnTo>
                  <a:pt x="434" y="1304"/>
                </a:lnTo>
                <a:lnTo>
                  <a:pt x="437" y="1291"/>
                </a:lnTo>
                <a:lnTo>
                  <a:pt x="443" y="1278"/>
                </a:lnTo>
                <a:lnTo>
                  <a:pt x="451" y="1263"/>
                </a:lnTo>
                <a:lnTo>
                  <a:pt x="458" y="1247"/>
                </a:lnTo>
                <a:lnTo>
                  <a:pt x="467" y="1233"/>
                </a:lnTo>
                <a:lnTo>
                  <a:pt x="475" y="1219"/>
                </a:lnTo>
                <a:lnTo>
                  <a:pt x="481" y="1207"/>
                </a:lnTo>
                <a:lnTo>
                  <a:pt x="492" y="1168"/>
                </a:lnTo>
                <a:lnTo>
                  <a:pt x="505" y="1108"/>
                </a:lnTo>
                <a:lnTo>
                  <a:pt x="513" y="1054"/>
                </a:lnTo>
                <a:lnTo>
                  <a:pt x="518" y="1031"/>
                </a:lnTo>
                <a:lnTo>
                  <a:pt x="526" y="1019"/>
                </a:lnTo>
                <a:lnTo>
                  <a:pt x="532" y="1004"/>
                </a:lnTo>
                <a:lnTo>
                  <a:pt x="528" y="986"/>
                </a:lnTo>
                <a:lnTo>
                  <a:pt x="515" y="966"/>
                </a:lnTo>
                <a:lnTo>
                  <a:pt x="508" y="942"/>
                </a:lnTo>
                <a:lnTo>
                  <a:pt x="504" y="918"/>
                </a:lnTo>
                <a:lnTo>
                  <a:pt x="501" y="894"/>
                </a:lnTo>
                <a:lnTo>
                  <a:pt x="496" y="868"/>
                </a:lnTo>
                <a:lnTo>
                  <a:pt x="488" y="840"/>
                </a:lnTo>
                <a:lnTo>
                  <a:pt x="475" y="806"/>
                </a:lnTo>
                <a:lnTo>
                  <a:pt x="454" y="764"/>
                </a:lnTo>
                <a:lnTo>
                  <a:pt x="423" y="715"/>
                </a:lnTo>
                <a:lnTo>
                  <a:pt x="440" y="708"/>
                </a:lnTo>
                <a:lnTo>
                  <a:pt x="451" y="708"/>
                </a:lnTo>
                <a:lnTo>
                  <a:pt x="458" y="703"/>
                </a:lnTo>
                <a:lnTo>
                  <a:pt x="464" y="689"/>
                </a:lnTo>
                <a:lnTo>
                  <a:pt x="465" y="675"/>
                </a:lnTo>
                <a:lnTo>
                  <a:pt x="465" y="656"/>
                </a:lnTo>
                <a:lnTo>
                  <a:pt x="464" y="639"/>
                </a:lnTo>
                <a:lnTo>
                  <a:pt x="464" y="632"/>
                </a:lnTo>
                <a:lnTo>
                  <a:pt x="471" y="638"/>
                </a:lnTo>
                <a:lnTo>
                  <a:pt x="481" y="645"/>
                </a:lnTo>
                <a:lnTo>
                  <a:pt x="492" y="652"/>
                </a:lnTo>
                <a:lnTo>
                  <a:pt x="505" y="656"/>
                </a:lnTo>
                <a:lnTo>
                  <a:pt x="519" y="656"/>
                </a:lnTo>
                <a:lnTo>
                  <a:pt x="530" y="652"/>
                </a:lnTo>
                <a:lnTo>
                  <a:pt x="542" y="641"/>
                </a:lnTo>
                <a:lnTo>
                  <a:pt x="549" y="621"/>
                </a:lnTo>
                <a:lnTo>
                  <a:pt x="552" y="625"/>
                </a:lnTo>
                <a:lnTo>
                  <a:pt x="556" y="628"/>
                </a:lnTo>
                <a:lnTo>
                  <a:pt x="560" y="631"/>
                </a:lnTo>
                <a:lnTo>
                  <a:pt x="562" y="632"/>
                </a:lnTo>
                <a:lnTo>
                  <a:pt x="563" y="639"/>
                </a:lnTo>
                <a:lnTo>
                  <a:pt x="570" y="645"/>
                </a:lnTo>
                <a:lnTo>
                  <a:pt x="580" y="651"/>
                </a:lnTo>
                <a:lnTo>
                  <a:pt x="590" y="658"/>
                </a:lnTo>
                <a:lnTo>
                  <a:pt x="599" y="665"/>
                </a:lnTo>
                <a:lnTo>
                  <a:pt x="606" y="671"/>
                </a:lnTo>
                <a:lnTo>
                  <a:pt x="613" y="673"/>
                </a:lnTo>
                <a:lnTo>
                  <a:pt x="620" y="668"/>
                </a:lnTo>
                <a:lnTo>
                  <a:pt x="628" y="658"/>
                </a:lnTo>
                <a:lnTo>
                  <a:pt x="637" y="649"/>
                </a:lnTo>
                <a:lnTo>
                  <a:pt x="644" y="641"/>
                </a:lnTo>
                <a:lnTo>
                  <a:pt x="651" y="637"/>
                </a:lnTo>
                <a:lnTo>
                  <a:pt x="657" y="632"/>
                </a:lnTo>
                <a:lnTo>
                  <a:pt x="661" y="624"/>
                </a:lnTo>
                <a:lnTo>
                  <a:pt x="661" y="614"/>
                </a:lnTo>
                <a:lnTo>
                  <a:pt x="658" y="605"/>
                </a:lnTo>
                <a:lnTo>
                  <a:pt x="654" y="601"/>
                </a:lnTo>
                <a:lnTo>
                  <a:pt x="651" y="595"/>
                </a:lnTo>
                <a:lnTo>
                  <a:pt x="648" y="592"/>
                </a:lnTo>
                <a:lnTo>
                  <a:pt x="647" y="591"/>
                </a:lnTo>
                <a:lnTo>
                  <a:pt x="654" y="588"/>
                </a:lnTo>
                <a:lnTo>
                  <a:pt x="659" y="583"/>
                </a:lnTo>
                <a:lnTo>
                  <a:pt x="661" y="575"/>
                </a:lnTo>
                <a:lnTo>
                  <a:pt x="655" y="571"/>
                </a:lnTo>
                <a:lnTo>
                  <a:pt x="645" y="568"/>
                </a:lnTo>
                <a:lnTo>
                  <a:pt x="635" y="564"/>
                </a:lnTo>
                <a:lnTo>
                  <a:pt x="627" y="558"/>
                </a:lnTo>
                <a:lnTo>
                  <a:pt x="620" y="556"/>
                </a:lnTo>
                <a:lnTo>
                  <a:pt x="613" y="554"/>
                </a:lnTo>
                <a:lnTo>
                  <a:pt x="603" y="556"/>
                </a:lnTo>
                <a:lnTo>
                  <a:pt x="594" y="560"/>
                </a:lnTo>
                <a:lnTo>
                  <a:pt x="590" y="564"/>
                </a:lnTo>
                <a:lnTo>
                  <a:pt x="577" y="558"/>
                </a:lnTo>
                <a:lnTo>
                  <a:pt x="577" y="551"/>
                </a:lnTo>
                <a:lnTo>
                  <a:pt x="573" y="544"/>
                </a:lnTo>
                <a:lnTo>
                  <a:pt x="562" y="536"/>
                </a:lnTo>
                <a:lnTo>
                  <a:pt x="540" y="526"/>
                </a:lnTo>
                <a:lnTo>
                  <a:pt x="540" y="520"/>
                </a:lnTo>
                <a:lnTo>
                  <a:pt x="538" y="514"/>
                </a:lnTo>
                <a:lnTo>
                  <a:pt x="532" y="510"/>
                </a:lnTo>
                <a:lnTo>
                  <a:pt x="525" y="506"/>
                </a:lnTo>
                <a:lnTo>
                  <a:pt x="518" y="502"/>
                </a:lnTo>
                <a:lnTo>
                  <a:pt x="512" y="497"/>
                </a:lnTo>
                <a:lnTo>
                  <a:pt x="508" y="492"/>
                </a:lnTo>
                <a:lnTo>
                  <a:pt x="509" y="485"/>
                </a:lnTo>
                <a:lnTo>
                  <a:pt x="512" y="473"/>
                </a:lnTo>
                <a:lnTo>
                  <a:pt x="512" y="453"/>
                </a:lnTo>
                <a:lnTo>
                  <a:pt x="511" y="426"/>
                </a:lnTo>
                <a:lnTo>
                  <a:pt x="506" y="396"/>
                </a:lnTo>
                <a:lnTo>
                  <a:pt x="498" y="364"/>
                </a:lnTo>
                <a:lnTo>
                  <a:pt x="485" y="330"/>
                </a:lnTo>
                <a:lnTo>
                  <a:pt x="468" y="297"/>
                </a:lnTo>
                <a:lnTo>
                  <a:pt x="447" y="269"/>
                </a:lnTo>
                <a:lnTo>
                  <a:pt x="447" y="256"/>
                </a:lnTo>
                <a:lnTo>
                  <a:pt x="448" y="245"/>
                </a:lnTo>
                <a:lnTo>
                  <a:pt x="451" y="236"/>
                </a:lnTo>
                <a:lnTo>
                  <a:pt x="461" y="236"/>
                </a:lnTo>
                <a:lnTo>
                  <a:pt x="472" y="237"/>
                </a:lnTo>
                <a:lnTo>
                  <a:pt x="482" y="232"/>
                </a:lnTo>
                <a:lnTo>
                  <a:pt x="488" y="225"/>
                </a:lnTo>
                <a:lnTo>
                  <a:pt x="488" y="215"/>
                </a:lnTo>
                <a:lnTo>
                  <a:pt x="489" y="208"/>
                </a:lnTo>
                <a:lnTo>
                  <a:pt x="495" y="205"/>
                </a:lnTo>
                <a:lnTo>
                  <a:pt x="499" y="202"/>
                </a:lnTo>
                <a:lnTo>
                  <a:pt x="501" y="196"/>
                </a:lnTo>
                <a:lnTo>
                  <a:pt x="499" y="188"/>
                </a:lnTo>
                <a:lnTo>
                  <a:pt x="499" y="181"/>
                </a:lnTo>
                <a:lnTo>
                  <a:pt x="501" y="175"/>
                </a:lnTo>
                <a:lnTo>
                  <a:pt x="505" y="174"/>
                </a:lnTo>
                <a:lnTo>
                  <a:pt x="511" y="172"/>
                </a:lnTo>
                <a:lnTo>
                  <a:pt x="516" y="168"/>
                </a:lnTo>
                <a:lnTo>
                  <a:pt x="518" y="161"/>
                </a:lnTo>
                <a:lnTo>
                  <a:pt x="515" y="154"/>
                </a:lnTo>
                <a:lnTo>
                  <a:pt x="511" y="147"/>
                </a:lnTo>
                <a:lnTo>
                  <a:pt x="508" y="138"/>
                </a:lnTo>
                <a:lnTo>
                  <a:pt x="509" y="131"/>
                </a:lnTo>
                <a:lnTo>
                  <a:pt x="513" y="125"/>
                </a:lnTo>
                <a:lnTo>
                  <a:pt x="516" y="115"/>
                </a:lnTo>
                <a:lnTo>
                  <a:pt x="516" y="97"/>
                </a:lnTo>
                <a:lnTo>
                  <a:pt x="512" y="76"/>
                </a:lnTo>
                <a:lnTo>
                  <a:pt x="504" y="61"/>
                </a:lnTo>
                <a:lnTo>
                  <a:pt x="508" y="54"/>
                </a:lnTo>
                <a:lnTo>
                  <a:pt x="509" y="44"/>
                </a:lnTo>
                <a:lnTo>
                  <a:pt x="508" y="33"/>
                </a:lnTo>
                <a:lnTo>
                  <a:pt x="501" y="23"/>
                </a:lnTo>
                <a:lnTo>
                  <a:pt x="488" y="13"/>
                </a:lnTo>
                <a:lnTo>
                  <a:pt x="467" y="6"/>
                </a:lnTo>
                <a:lnTo>
                  <a:pt x="436" y="0"/>
                </a:lnTo>
                <a:lnTo>
                  <a:pt x="394" y="0"/>
                </a:lnTo>
                <a:lnTo>
                  <a:pt x="365" y="6"/>
                </a:lnTo>
                <a:lnTo>
                  <a:pt x="345" y="16"/>
                </a:lnTo>
                <a:lnTo>
                  <a:pt x="329" y="30"/>
                </a:lnTo>
                <a:lnTo>
                  <a:pt x="321" y="47"/>
                </a:lnTo>
                <a:lnTo>
                  <a:pt x="316" y="63"/>
                </a:lnTo>
                <a:lnTo>
                  <a:pt x="315" y="77"/>
                </a:lnTo>
                <a:lnTo>
                  <a:pt x="316" y="88"/>
                </a:lnTo>
                <a:lnTo>
                  <a:pt x="318" y="94"/>
                </a:lnTo>
                <a:lnTo>
                  <a:pt x="307" y="111"/>
                </a:lnTo>
                <a:lnTo>
                  <a:pt x="302" y="141"/>
                </a:lnTo>
                <a:lnTo>
                  <a:pt x="307" y="168"/>
                </a:lnTo>
                <a:lnTo>
                  <a:pt x="325" y="181"/>
                </a:lnTo>
                <a:lnTo>
                  <a:pt x="324" y="191"/>
                </a:lnTo>
                <a:lnTo>
                  <a:pt x="328" y="201"/>
                </a:lnTo>
                <a:lnTo>
                  <a:pt x="335" y="208"/>
                </a:lnTo>
                <a:lnTo>
                  <a:pt x="346" y="209"/>
                </a:lnTo>
                <a:lnTo>
                  <a:pt x="343" y="216"/>
                </a:lnTo>
                <a:lnTo>
                  <a:pt x="338" y="222"/>
                </a:lnTo>
                <a:lnTo>
                  <a:pt x="331" y="226"/>
                </a:lnTo>
                <a:lnTo>
                  <a:pt x="328" y="227"/>
                </a:lnTo>
                <a:lnTo>
                  <a:pt x="321" y="227"/>
                </a:lnTo>
                <a:lnTo>
                  <a:pt x="314" y="233"/>
                </a:lnTo>
                <a:lnTo>
                  <a:pt x="311" y="242"/>
                </a:lnTo>
                <a:lnTo>
                  <a:pt x="315" y="253"/>
                </a:lnTo>
                <a:lnTo>
                  <a:pt x="311" y="257"/>
                </a:lnTo>
                <a:lnTo>
                  <a:pt x="304" y="262"/>
                </a:lnTo>
                <a:lnTo>
                  <a:pt x="292" y="263"/>
                </a:lnTo>
                <a:lnTo>
                  <a:pt x="277" y="262"/>
                </a:lnTo>
                <a:lnTo>
                  <a:pt x="264" y="260"/>
                </a:lnTo>
                <a:lnTo>
                  <a:pt x="257" y="263"/>
                </a:lnTo>
                <a:lnTo>
                  <a:pt x="251" y="270"/>
                </a:lnTo>
                <a:lnTo>
                  <a:pt x="241" y="283"/>
                </a:lnTo>
                <a:lnTo>
                  <a:pt x="238" y="287"/>
                </a:lnTo>
                <a:lnTo>
                  <a:pt x="233" y="293"/>
                </a:lnTo>
                <a:lnTo>
                  <a:pt x="226" y="300"/>
                </a:lnTo>
                <a:lnTo>
                  <a:pt x="219" y="308"/>
                </a:lnTo>
                <a:lnTo>
                  <a:pt x="210" y="317"/>
                </a:lnTo>
                <a:lnTo>
                  <a:pt x="202" y="325"/>
                </a:lnTo>
                <a:lnTo>
                  <a:pt x="195" y="333"/>
                </a:lnTo>
                <a:lnTo>
                  <a:pt x="187" y="33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62" name="Freeform 6"/>
          <p:cNvSpPr>
            <a:spLocks/>
          </p:cNvSpPr>
          <p:nvPr/>
        </p:nvSpPr>
        <p:spPr bwMode="auto">
          <a:xfrm>
            <a:off x="3352800" y="2590800"/>
            <a:ext cx="1752600" cy="622300"/>
          </a:xfrm>
          <a:custGeom>
            <a:avLst/>
            <a:gdLst>
              <a:gd name="T0" fmla="*/ 1752600 w 1104"/>
              <a:gd name="T1" fmla="*/ 0 h 392"/>
              <a:gd name="T2" fmla="*/ 533400 w 1104"/>
              <a:gd name="T3" fmla="*/ 533400 h 392"/>
              <a:gd name="T4" fmla="*/ 76200 w 1104"/>
              <a:gd name="T5" fmla="*/ 533400 h 392"/>
              <a:gd name="T6" fmla="*/ 76200 w 1104"/>
              <a:gd name="T7" fmla="*/ 609600 h 3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04" h="392">
                <a:moveTo>
                  <a:pt x="1104" y="0"/>
                </a:moveTo>
                <a:cubicBezTo>
                  <a:pt x="808" y="140"/>
                  <a:pt x="512" y="280"/>
                  <a:pt x="336" y="336"/>
                </a:cubicBezTo>
                <a:cubicBezTo>
                  <a:pt x="160" y="392"/>
                  <a:pt x="96" y="328"/>
                  <a:pt x="48" y="336"/>
                </a:cubicBezTo>
                <a:cubicBezTo>
                  <a:pt x="0" y="344"/>
                  <a:pt x="24" y="364"/>
                  <a:pt x="48" y="384"/>
                </a:cubicBez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7463" name="Freeform 7"/>
          <p:cNvSpPr>
            <a:spLocks/>
          </p:cNvSpPr>
          <p:nvPr/>
        </p:nvSpPr>
        <p:spPr bwMode="auto">
          <a:xfrm>
            <a:off x="5181600" y="2667000"/>
            <a:ext cx="1588" cy="165100"/>
          </a:xfrm>
          <a:custGeom>
            <a:avLst/>
            <a:gdLst>
              <a:gd name="T0" fmla="*/ 0 w 1"/>
              <a:gd name="T1" fmla="*/ 0 h 104"/>
              <a:gd name="T2" fmla="*/ 0 w 1"/>
              <a:gd name="T3" fmla="*/ 152400 h 104"/>
              <a:gd name="T4" fmla="*/ 0 w 1"/>
              <a:gd name="T5" fmla="*/ 76200 h 1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" h="104">
                <a:moveTo>
                  <a:pt x="0" y="0"/>
                </a:moveTo>
                <a:cubicBezTo>
                  <a:pt x="0" y="44"/>
                  <a:pt x="0" y="88"/>
                  <a:pt x="0" y="96"/>
                </a:cubicBezTo>
                <a:cubicBezTo>
                  <a:pt x="0" y="104"/>
                  <a:pt x="0" y="76"/>
                  <a:pt x="0" y="48"/>
                </a:cubicBez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5448" name="Text Box 8"/>
          <p:cNvSpPr txBox="1">
            <a:spLocks noChangeArrowheads="1"/>
          </p:cNvSpPr>
          <p:nvPr/>
        </p:nvSpPr>
        <p:spPr bwMode="auto">
          <a:xfrm>
            <a:off x="1676400" y="4343400"/>
            <a:ext cx="6223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As the man walks the cavorting dog, thoughts</a:t>
            </a:r>
          </a:p>
          <a:p>
            <a:r>
              <a:rPr lang="en-US" altLang="en-US"/>
              <a:t>arrive unbidden of the previous spring, so unlike</a:t>
            </a:r>
          </a:p>
          <a:p>
            <a:r>
              <a:rPr lang="en-US" altLang="en-US"/>
              <a:t>this one, in which walking was marching and</a:t>
            </a:r>
          </a:p>
          <a:p>
            <a:r>
              <a:rPr lang="en-US" altLang="en-US"/>
              <a:t>dogs were baleful sentinals outside unjust halls.</a:t>
            </a:r>
            <a:r>
              <a:rPr lang="en-US" altLang="en-US">
                <a:solidFill>
                  <a:srgbClr val="FFFF66"/>
                </a:solidFill>
              </a:rPr>
              <a:t>   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45449" name="Text Box 9"/>
          <p:cNvSpPr txBox="1">
            <a:spLocks noChangeArrowheads="1"/>
          </p:cNvSpPr>
          <p:nvPr/>
        </p:nvSpPr>
        <p:spPr bwMode="auto">
          <a:xfrm>
            <a:off x="2871788" y="6400800"/>
            <a:ext cx="3398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How do we visualize this?</a:t>
            </a:r>
          </a:p>
        </p:txBody>
      </p:sp>
    </p:spTree>
    <p:extLst>
      <p:ext uri="{BB962C8B-B14F-4D97-AF65-F5344CB8AC3E}">
        <p14:creationId xmlns:p14="http://schemas.microsoft.com/office/powerpoint/2010/main" val="276683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8" grpId="0" autoUpdateAnimBg="0"/>
      <p:bldP spid="44544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Text is Tough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Abstract concepts are difficult to visualize</a:t>
            </a:r>
          </a:p>
          <a:p>
            <a:pPr eaLnBrk="1" hangingPunct="1"/>
            <a:r>
              <a:rPr lang="en-US" altLang="en-US" smtClean="0"/>
              <a:t>Combinations of abstract concepts are even more difficult to visualize</a:t>
            </a:r>
          </a:p>
          <a:p>
            <a:pPr lvl="1" eaLnBrk="1" hangingPunct="1"/>
            <a:r>
              <a:rPr lang="en-US" altLang="en-US" smtClean="0"/>
              <a:t>time</a:t>
            </a:r>
          </a:p>
          <a:p>
            <a:pPr lvl="1" eaLnBrk="1" hangingPunct="1"/>
            <a:r>
              <a:rPr lang="en-US" altLang="en-US" smtClean="0"/>
              <a:t>shades of meaning</a:t>
            </a:r>
          </a:p>
          <a:p>
            <a:pPr lvl="1" eaLnBrk="1" hangingPunct="1"/>
            <a:r>
              <a:rPr lang="en-US" altLang="en-US" smtClean="0"/>
              <a:t>social and psychological concepts</a:t>
            </a:r>
          </a:p>
          <a:p>
            <a:pPr lvl="1" eaLnBrk="1" hangingPunct="1"/>
            <a:r>
              <a:rPr lang="en-US" altLang="en-US" smtClean="0"/>
              <a:t>causal relationships</a:t>
            </a:r>
          </a:p>
        </p:txBody>
      </p:sp>
    </p:spTree>
    <p:extLst>
      <p:ext uri="{BB962C8B-B14F-4D97-AF65-F5344CB8AC3E}">
        <p14:creationId xmlns:p14="http://schemas.microsoft.com/office/powerpoint/2010/main" val="155269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Why Text is Tough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mtClean="0"/>
              <a:t>Language only hints at meaning</a:t>
            </a:r>
          </a:p>
          <a:p>
            <a:pPr eaLnBrk="1" hangingPunct="1"/>
            <a:r>
              <a:rPr lang="en-US" altLang="en-US" smtClean="0"/>
              <a:t>Most meaning of text lies within our minds and common understanding</a:t>
            </a:r>
          </a:p>
          <a:p>
            <a:pPr lvl="1" eaLnBrk="1" hangingPunct="1"/>
            <a:r>
              <a:rPr lang="en-US" altLang="en-US" smtClean="0"/>
              <a:t>“How much is that doggy in the window?”</a:t>
            </a:r>
          </a:p>
          <a:p>
            <a:pPr lvl="2" eaLnBrk="1" hangingPunct="1"/>
            <a:r>
              <a:rPr lang="en-US" altLang="en-US" smtClean="0"/>
              <a:t>how much: social system of barter and trade (not the size of the dog)</a:t>
            </a:r>
          </a:p>
          <a:p>
            <a:pPr lvl="2" eaLnBrk="1" hangingPunct="1"/>
            <a:r>
              <a:rPr lang="en-US" altLang="en-US" smtClean="0"/>
              <a:t>“doggy” implies childlike, plaintive, probably cannot do the purchasing on their own</a:t>
            </a:r>
          </a:p>
          <a:p>
            <a:pPr lvl="2" eaLnBrk="1" hangingPunct="1"/>
            <a:r>
              <a:rPr lang="en-US" altLang="en-US" smtClean="0"/>
              <a:t>“in the window” implies behind a store window, not really inside a window, requires notion of window shopping</a:t>
            </a:r>
          </a:p>
        </p:txBody>
      </p:sp>
    </p:spTree>
    <p:extLst>
      <p:ext uri="{BB962C8B-B14F-4D97-AF65-F5344CB8AC3E}">
        <p14:creationId xmlns:p14="http://schemas.microsoft.com/office/powerpoint/2010/main" val="34523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Why Text is Easy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839200" cy="35052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smtClean="0"/>
              <a:t>Text  is highly redundant</a:t>
            </a:r>
          </a:p>
          <a:p>
            <a:pPr lvl="1" eaLnBrk="1" hangingPunct="1"/>
            <a:r>
              <a:rPr lang="en-US" altLang="en-US" smtClean="0"/>
              <a:t>When you have lots of it</a:t>
            </a:r>
          </a:p>
          <a:p>
            <a:pPr lvl="1" eaLnBrk="1" hangingPunct="1"/>
            <a:r>
              <a:rPr lang="en-US" altLang="en-US" smtClean="0"/>
              <a:t>Pretty much any simple technique can pull out phrases that seem to characterize a document</a:t>
            </a:r>
          </a:p>
          <a:p>
            <a:pPr eaLnBrk="1" hangingPunct="1"/>
            <a:r>
              <a:rPr lang="en-US" altLang="en-US" smtClean="0"/>
              <a:t>Instant summary:</a:t>
            </a:r>
          </a:p>
          <a:p>
            <a:pPr lvl="1" eaLnBrk="1" hangingPunct="1"/>
            <a:r>
              <a:rPr lang="en-US" altLang="en-US" smtClean="0"/>
              <a:t>Extract the most frequent words from a text</a:t>
            </a:r>
          </a:p>
          <a:p>
            <a:pPr lvl="1" eaLnBrk="1" hangingPunct="1"/>
            <a:r>
              <a:rPr lang="en-US" altLang="en-US" smtClean="0"/>
              <a:t>Remove the most common English words</a:t>
            </a:r>
          </a:p>
          <a:p>
            <a:pPr eaLnBrk="1" hangingPunct="1"/>
            <a:r>
              <a:rPr lang="en-US" altLang="en-US" smtClean="0"/>
              <a:t>People are very good at attributing meaning to lists of otherwise unrelated words</a:t>
            </a:r>
          </a:p>
          <a:p>
            <a:pPr lvl="1" eaLnBrk="1" hangingPunct="1">
              <a:buFontTx/>
              <a:buNone/>
            </a:pPr>
            <a:endParaRPr lang="en-US" altLang="en-US" sz="120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658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551</Words>
  <Application>Microsoft Office PowerPoint</Application>
  <PresentationFormat>On-screen Show (4:3)</PresentationFormat>
  <Paragraphs>124</Paragraphs>
  <Slides>14</Slides>
  <Notes>0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Microsoft Clip Gallery</vt:lpstr>
      <vt:lpstr>Visualizing Documents and Search</vt:lpstr>
      <vt:lpstr>Agenda</vt:lpstr>
      <vt:lpstr>Documents and Search</vt:lpstr>
      <vt:lpstr>Why Visualize Text?</vt:lpstr>
      <vt:lpstr>Why Text is Tough</vt:lpstr>
      <vt:lpstr>Why Text is Tough</vt:lpstr>
      <vt:lpstr>Why Text is Tough</vt:lpstr>
      <vt:lpstr>Why Text is Tough</vt:lpstr>
      <vt:lpstr>Why Text is Easy</vt:lpstr>
      <vt:lpstr>Guess the Text:</vt:lpstr>
      <vt:lpstr>Guess the Text</vt:lpstr>
      <vt:lpstr>Text Collection Overviews</vt:lpstr>
      <vt:lpstr>Visualization of Text Collections</vt:lpstr>
      <vt:lpstr>PowerPoint Presentation</vt:lpstr>
    </vt:vector>
  </TitlesOfParts>
  <Company>yu-spiegel.com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Visualizing Documents and Search</dc:title>
  <dc:creator>Daniel Spiegel</dc:creator>
  <cp:lastModifiedBy>Daniel Spiegel</cp:lastModifiedBy>
  <cp:revision>3</cp:revision>
  <dcterms:created xsi:type="dcterms:W3CDTF">2016-10-23T05:15:49Z</dcterms:created>
  <dcterms:modified xsi:type="dcterms:W3CDTF">2016-10-23T05:17:09Z</dcterms:modified>
</cp:coreProperties>
</file>