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4"/>
  </p:normalViewPr>
  <p:slideViewPr>
    <p:cSldViewPr snapToGrid="0" snapToObjects="1">
      <p:cViewPr varScale="1">
        <p:scale>
          <a:sx n="104" d="100"/>
          <a:sy n="104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66675-4237-5742-9797-CFEB1286EAC8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9E88-D29E-CE47-9C90-52A820EEF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4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73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0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1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4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9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5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1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3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9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38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CSC220F19MIDIassn3parson, CSC480S20MIDIassn1ServerParson, CSC220F19MIDIassn3parson, CSC480S20Androidassn1bClientParson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9E88-D29E-CE47-9C90-52A820EEF6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0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5E83-F93D-494C-A295-C4AB3A72B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639CE-5DE3-4B41-B9C5-0E902BCFA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E838C-719A-3B4B-868D-41E3CF4A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33DF8-17B2-E044-ADCA-1190A8B9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65D32-9CBB-1E47-B16C-ED8AAF05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2FC2-31A3-4641-BE13-3C5E78E2A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FD6E6-E324-9440-9C0F-27FED96FF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9DCA-2495-BB47-84EE-59BF64A2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ADF41-94F7-5C41-8E40-88C2E88F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EE98-02FD-5842-9BEE-3ACB875B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0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87BDD-59C2-4143-9A48-6F7937815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B29B5-B9F3-694D-BBF4-E21EB0E59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42D2A-42A7-8049-940D-0DED2215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5DEF7-3726-7345-907B-E4B70BA5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9EF54-4D79-D84C-B293-6DE5CC26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5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C09B-AAD9-D94F-9FD9-67BA1838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63B72-C6E1-614A-A40D-819594BFA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B59D-D5E4-AE42-8E2A-DD54E537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75DD-5DE2-8048-8B58-6383B109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E43F5-41DD-D845-A09A-0A12CF6F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1B4F-72A8-BE45-AA5B-22457C8F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52F3D-7D29-CF42-8735-F92A5CFAF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ACA2C-430D-0748-ADFA-CE823884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49A5-7900-6F44-8F21-A8B08805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3CB95-8FA1-054E-A07D-F97977C0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5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38CE-AACB-1245-A325-EF0E56F6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89A4D-5EFF-4C4D-BDBE-BFC591F13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66FEE-0081-114B-A73A-2DF49D6A6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3C28-0F49-8146-9BEF-1DE4F13A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A076F-6BB2-AC4E-B80F-66187155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E37BF-8962-7B4E-B914-D3D92000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2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D55B-13C6-634F-B7F4-68440EB7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1BD06-E40E-2D4A-AC0D-6C456220F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513F8-7720-9141-A5F8-F255ECC5E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3AF42-1035-6140-8BD1-D2C30EB86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A7B7A-970E-6045-87A9-22F6F468D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2EA22-5ABA-2940-B8A3-D705F094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B1BFA-7C75-4C4C-A704-5A29CBB8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D6BF6-AE39-F64F-A332-5B7D0D27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7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5CBA-3DF4-CF48-8C93-0356FE57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870CE-89F7-934D-BA69-BB1B47A9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9493C-4741-534D-BA93-BB17D72C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E80A6-5136-B64C-AECA-CA5DED11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D769A-8ED0-CF47-84AB-A0579C63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9D2CD-16A2-4143-888F-CAA7BD90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3293D-0A65-1B42-A3FC-1EB22470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1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5A5F-90A1-A54B-ACAB-98FCA427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E7EE2-65FA-AA4E-9FF7-E0001F14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CD640-515A-D941-89AF-ADCD2E580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58E82-CB2C-E349-ADEA-B4D63B05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EE697-25F3-4D42-843F-CD47B9E9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90B92-0DDF-8F4A-83E2-E4EC2428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0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FB31-201E-4640-9E14-5BD40570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6032A-1F5A-B745-882E-8E10CB48F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06D1-8710-A946-8AC4-EFC7E0585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2A785-3E25-764E-B6DB-BBE64770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F07E4-C3B7-7444-93E8-70F7DBC9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9ECE-3735-D04B-B067-0C4EEF3A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1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87E18-76B8-6D42-B489-A273E9F1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43621-5A09-C546-AB8E-28706CDB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F346B-9626-144D-9321-5B7BC8C6F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EFAC-4CC4-5A4D-BC23-A764FE49E119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29D2-9351-1C46-AE45-921064B54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EDD8B-1A15-1142-928A-4234165B8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6E3C-8E3D-8341-9C17-D808145D5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.kutztown.edu/pars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ssing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2957-3845-1542-B016-20A24B93F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A DISTRIBUTED MODEL-VIEW-CONTROLLER DESIGN PATTERN FOR A GRAPHICAL REMOTE CONTROL OF A MULTI-USER APPLICATION (PACISE 2020 paper)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A8769-C3C9-5B4F-AFBD-0A846AC6C8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Dale E. Parson, </a:t>
            </a:r>
            <a:r>
              <a:rPr lang="en-US" dirty="0">
                <a:hlinkClick r:id="rId2"/>
              </a:rPr>
              <a:t>https://faculty.kutztown.edu/parson</a:t>
            </a:r>
            <a:r>
              <a:rPr lang="en-US" dirty="0"/>
              <a:t>, April 10, 2021</a:t>
            </a:r>
          </a:p>
          <a:p>
            <a:r>
              <a:rPr lang="en-US" dirty="0"/>
              <a:t>Department of Computer Science &amp; Information Technology</a:t>
            </a:r>
          </a:p>
          <a:p>
            <a:r>
              <a:rPr lang="en-US" dirty="0"/>
              <a:t>Kutztown University of PA</a:t>
            </a:r>
          </a:p>
          <a:p>
            <a:r>
              <a:rPr lang="en-US" dirty="0"/>
              <a:t>2021 Conference of PA Computer &amp; Information Science Educators</a:t>
            </a:r>
          </a:p>
        </p:txBody>
      </p:sp>
    </p:spTree>
    <p:extLst>
      <p:ext uri="{BB962C8B-B14F-4D97-AF65-F5344CB8AC3E}">
        <p14:creationId xmlns:p14="http://schemas.microsoft.com/office/powerpoint/2010/main" val="89829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Stand-alone Processing instrument MVC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A0CDE9-53E3-0642-A404-451363D69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3023" y="1690688"/>
            <a:ext cx="6768177" cy="4309652"/>
          </a:xfrm>
        </p:spPr>
      </p:pic>
    </p:spTree>
    <p:extLst>
      <p:ext uri="{BB962C8B-B14F-4D97-AF65-F5344CB8AC3E}">
        <p14:creationId xmlns:p14="http://schemas.microsoft.com/office/powerpoint/2010/main" val="105221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Stand-alone Processing instrument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B256-186E-AD41-986D-9A0BB05B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setup() initializes MIDI output API and state variables</a:t>
            </a:r>
          </a:p>
          <a:p>
            <a:r>
              <a:rPr lang="en-US" dirty="0"/>
              <a:t>draw() runs at framerate (10 X per second here) to redraw screen</a:t>
            </a:r>
          </a:p>
          <a:p>
            <a:r>
              <a:rPr lang="en-US" dirty="0"/>
              <a:t>rect(), ellipse(), line(), image(), shape(), etc. draw objects</a:t>
            </a:r>
          </a:p>
          <a:p>
            <a:r>
              <a:rPr lang="en-US" dirty="0"/>
              <a:t>translate(), rotate() and scale() position, orient, and size objects</a:t>
            </a:r>
          </a:p>
          <a:p>
            <a:r>
              <a:rPr lang="en-US" b="1" dirty="0"/>
              <a:t>Controller’s</a:t>
            </a:r>
            <a:r>
              <a:rPr lang="en-US" dirty="0"/>
              <a:t> mousePressed() and keyPressed() functions capture user input events and update the state of the musical objects (</a:t>
            </a:r>
            <a:r>
              <a:rPr lang="en-US" b="1" dirty="0"/>
              <a:t>Model</a:t>
            </a:r>
            <a:r>
              <a:rPr lang="en-US" dirty="0"/>
              <a:t>)</a:t>
            </a:r>
          </a:p>
          <a:p>
            <a:r>
              <a:rPr lang="en-US" dirty="0"/>
              <a:t>Musician and Note objects in the </a:t>
            </a:r>
            <a:r>
              <a:rPr lang="en-US" b="1" dirty="0"/>
              <a:t>Model</a:t>
            </a:r>
            <a:r>
              <a:rPr lang="en-US" dirty="0"/>
              <a:t> send noteon, noteoff, instrument changes, and FX changes to </a:t>
            </a:r>
            <a:r>
              <a:rPr lang="en-US" b="1" dirty="0"/>
              <a:t>aural View</a:t>
            </a:r>
            <a:r>
              <a:rPr lang="en-US" dirty="0"/>
              <a:t>.</a:t>
            </a:r>
          </a:p>
          <a:p>
            <a:r>
              <a:rPr lang="en-US" dirty="0"/>
              <a:t>They also send graphical function calls to the </a:t>
            </a:r>
            <a:r>
              <a:rPr lang="en-US" b="1" dirty="0"/>
              <a:t>graphical View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5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Strategy for distributing client-server MVC</a:t>
            </a:r>
            <a:br>
              <a:rPr lang="en-US" b="1" dirty="0"/>
            </a:br>
            <a:r>
              <a:rPr lang="en-US" b="1" dirty="0"/>
              <a:t>Client Side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B256-186E-AD41-986D-9A0BB05B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Clone the identical stand-alone code.</a:t>
            </a:r>
          </a:p>
          <a:p>
            <a:r>
              <a:rPr lang="en-US" b="1" dirty="0"/>
              <a:t>Controller</a:t>
            </a:r>
            <a:r>
              <a:rPr lang="en-US" b="1" baseline="-25000" dirty="0"/>
              <a:t>client</a:t>
            </a:r>
            <a:r>
              <a:rPr lang="en-US" dirty="0"/>
              <a:t> mousePressed() invokes functions in </a:t>
            </a:r>
            <a:r>
              <a:rPr lang="en-US" b="1" dirty="0"/>
              <a:t>Model</a:t>
            </a:r>
            <a:r>
              <a:rPr lang="en-US" b="1" baseline="-25000" dirty="0"/>
              <a:t>client</a:t>
            </a:r>
            <a:r>
              <a:rPr lang="en-US" dirty="0"/>
              <a:t> Musician and Note objects runs as before.</a:t>
            </a:r>
          </a:p>
          <a:p>
            <a:r>
              <a:rPr lang="en-US" dirty="0"/>
              <a:t>These </a:t>
            </a:r>
            <a:r>
              <a:rPr lang="en-US" b="1" dirty="0"/>
              <a:t>Model</a:t>
            </a:r>
            <a:r>
              <a:rPr lang="en-US" b="1" baseline="-25000" dirty="0"/>
              <a:t>client</a:t>
            </a:r>
            <a:r>
              <a:rPr lang="en-US" dirty="0"/>
              <a:t> objects send graphical function calls to the </a:t>
            </a:r>
            <a:r>
              <a:rPr lang="en-US" b="1" dirty="0"/>
              <a:t>graphical View</a:t>
            </a:r>
            <a:r>
              <a:rPr lang="en-US" b="1" baseline="-25000" dirty="0"/>
              <a:t>client</a:t>
            </a:r>
            <a:r>
              <a:rPr lang="en-US" b="1" dirty="0"/>
              <a:t> </a:t>
            </a:r>
            <a:r>
              <a:rPr lang="en-US" dirty="0"/>
              <a:t>as in the stand-alone implementation.</a:t>
            </a:r>
          </a:p>
          <a:p>
            <a:r>
              <a:rPr lang="en-US" dirty="0"/>
              <a:t>These </a:t>
            </a:r>
            <a:r>
              <a:rPr lang="en-US" b="1" dirty="0"/>
              <a:t>Model</a:t>
            </a:r>
            <a:r>
              <a:rPr lang="en-US" b="1" baseline="-25000" dirty="0"/>
              <a:t>client</a:t>
            </a:r>
            <a:r>
              <a:rPr lang="en-US" dirty="0"/>
              <a:t> objects send MIDI noteon, noteoff, and FX changes to Open Sound Control OSC/UDP sender routed to the server.</a:t>
            </a:r>
          </a:p>
          <a:p>
            <a:r>
              <a:rPr lang="en-US" dirty="0"/>
              <a:t>Code structure is the same as stand-alone except that MIDI data to </a:t>
            </a:r>
            <a:r>
              <a:rPr lang="en-US" b="1" dirty="0"/>
              <a:t>aural View</a:t>
            </a:r>
            <a:r>
              <a:rPr lang="en-US" dirty="0"/>
              <a:t> is now routed over OSC/UDP datagrams.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4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Distributed client-server MCV – client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6DB51D-998C-5C4A-BAF5-D34536733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2825" y="1361908"/>
            <a:ext cx="5086350" cy="4999404"/>
          </a:xfrm>
        </p:spPr>
      </p:pic>
    </p:spTree>
    <p:extLst>
      <p:ext uri="{BB962C8B-B14F-4D97-AF65-F5344CB8AC3E}">
        <p14:creationId xmlns:p14="http://schemas.microsoft.com/office/powerpoint/2010/main" val="309349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Strategy for distributing client-server MVC</a:t>
            </a:r>
            <a:br>
              <a:rPr lang="en-US" b="1" dirty="0"/>
            </a:br>
            <a:r>
              <a:rPr lang="en-US" b="1" dirty="0"/>
              <a:t>Client Side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B256-186E-AD41-986D-9A0BB05B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Clone the identical stand-alone code.</a:t>
            </a:r>
          </a:p>
          <a:p>
            <a:r>
              <a:rPr lang="en-US" b="1" dirty="0"/>
              <a:t>Controller</a:t>
            </a:r>
            <a:r>
              <a:rPr lang="en-US" b="1" baseline="-25000" dirty="0"/>
              <a:t>server</a:t>
            </a:r>
            <a:r>
              <a:rPr lang="en-US" dirty="0"/>
              <a:t> mousePressed() invokes functions in </a:t>
            </a:r>
            <a:r>
              <a:rPr lang="en-US" b="1" dirty="0"/>
              <a:t>Model</a:t>
            </a:r>
            <a:r>
              <a:rPr lang="en-US" b="1" baseline="-25000" dirty="0"/>
              <a:t>server</a:t>
            </a:r>
            <a:r>
              <a:rPr lang="en-US" dirty="0"/>
              <a:t> Musician and Note objects runs as before.</a:t>
            </a:r>
          </a:p>
          <a:p>
            <a:r>
              <a:rPr lang="en-US" b="1" dirty="0"/>
              <a:t>oscEvent</a:t>
            </a:r>
            <a:r>
              <a:rPr lang="en-US" dirty="0"/>
              <a:t>() handler runs in parallel with </a:t>
            </a:r>
            <a:r>
              <a:rPr lang="en-US" b="1" dirty="0"/>
              <a:t>Controller</a:t>
            </a:r>
            <a:r>
              <a:rPr lang="en-US" b="1" baseline="-25000" dirty="0"/>
              <a:t>server</a:t>
            </a:r>
            <a:r>
              <a:rPr lang="en-US" dirty="0"/>
              <a:t>, packaging data from datagram and sending it to Musician objects in the </a:t>
            </a:r>
            <a:r>
              <a:rPr lang="en-US" b="1" dirty="0"/>
              <a:t>Model</a:t>
            </a:r>
            <a:r>
              <a:rPr lang="en-US" b="1" baseline="-25000" dirty="0"/>
              <a:t>server</a:t>
            </a:r>
          </a:p>
          <a:p>
            <a:r>
              <a:rPr lang="en-US" sz="2800" b="1" dirty="0"/>
              <a:t>oscEvent</a:t>
            </a:r>
            <a:r>
              <a:rPr lang="en-US" sz="2800" dirty="0"/>
              <a:t>() handler runs in its own thread, requiring thread-safe immutable data container &amp; java.util.concurrent Queue for sending received data containers to </a:t>
            </a:r>
            <a:r>
              <a:rPr lang="en-US" sz="2800" b="1" dirty="0"/>
              <a:t>Model</a:t>
            </a:r>
            <a:r>
              <a:rPr lang="en-US" sz="2800" b="1" baseline="-25000" dirty="0"/>
              <a:t>server</a:t>
            </a:r>
            <a:r>
              <a:rPr lang="en-US" sz="2800" dirty="0"/>
              <a:t>. draw</a:t>
            </a:r>
            <a:r>
              <a:rPr lang="en-US" dirty="0"/>
              <a:t>() periodically calls processOSCevents() to poll the thread-safe Queue.</a:t>
            </a:r>
            <a:endParaRPr lang="en-US" sz="2800" dirty="0"/>
          </a:p>
          <a:p>
            <a:r>
              <a:rPr lang="en-US" dirty="0"/>
              <a:t>These </a:t>
            </a:r>
            <a:r>
              <a:rPr lang="en-US" b="1" dirty="0"/>
              <a:t>Model</a:t>
            </a:r>
            <a:r>
              <a:rPr lang="en-US" b="1" baseline="-25000" dirty="0"/>
              <a:t>server</a:t>
            </a:r>
            <a:r>
              <a:rPr lang="en-US" dirty="0"/>
              <a:t> objects send graphical function calls to the </a:t>
            </a:r>
            <a:r>
              <a:rPr lang="en-US" b="1" dirty="0"/>
              <a:t>graphical View</a:t>
            </a:r>
            <a:r>
              <a:rPr lang="en-US" b="1" baseline="-25000" dirty="0"/>
              <a:t>server</a:t>
            </a:r>
            <a:r>
              <a:rPr lang="en-US" b="1" dirty="0"/>
              <a:t> </a:t>
            </a:r>
            <a:r>
              <a:rPr lang="en-US" dirty="0"/>
              <a:t>as in the stand-alone implementation.</a:t>
            </a:r>
          </a:p>
          <a:p>
            <a:r>
              <a:rPr lang="en-US" dirty="0"/>
              <a:t>Code structure is the same as stand-alone except that </a:t>
            </a:r>
            <a:r>
              <a:rPr lang="en-US" b="1" dirty="0"/>
              <a:t>oscEvent</a:t>
            </a:r>
            <a:r>
              <a:rPr lang="en-US" dirty="0"/>
              <a:t>() is added as a new source of input in the </a:t>
            </a:r>
            <a:r>
              <a:rPr lang="en-US" b="1" dirty="0"/>
              <a:t>Controller</a:t>
            </a:r>
            <a:r>
              <a:rPr lang="en-US" b="1" baseline="-25000" dirty="0"/>
              <a:t>server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1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Distributed client-server MCV – client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6DB51D-998C-5C4A-BAF5-D34536733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2825" y="1361908"/>
            <a:ext cx="5086350" cy="4999404"/>
          </a:xfrm>
        </p:spPr>
      </p:pic>
    </p:spTree>
    <p:extLst>
      <p:ext uri="{BB962C8B-B14F-4D97-AF65-F5344CB8AC3E}">
        <p14:creationId xmlns:p14="http://schemas.microsoft.com/office/powerpoint/2010/main" val="335043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Server display example &amp; a demo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B256-186E-AD41-986D-9A0BB05B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AC49D-C7E0-2646-A979-E4434992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536712"/>
            <a:ext cx="5440680" cy="49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4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Distributed client-server MVC</a:t>
            </a:r>
            <a:br>
              <a:rPr lang="en-US" b="1" dirty="0"/>
            </a:br>
            <a:r>
              <a:rPr lang="en-US" b="1" dirty="0"/>
              <a:t>implementation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B256-186E-AD41-986D-9A0BB05B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300" dirty="0"/>
              <a:t>Keep the client side graphics as simple as possible for responsiveness on an Android tablet – 2D graphics, simple textual connection setup.</a:t>
            </a:r>
          </a:p>
          <a:p>
            <a:r>
              <a:rPr lang="en-US" sz="3300" dirty="0"/>
              <a:t>Add client features for sending instrument (MIDI channel) changes and programming note loops into clients.</a:t>
            </a:r>
          </a:p>
          <a:p>
            <a:r>
              <a:rPr lang="en-US" sz="3300" dirty="0"/>
              <a:t>Avoid any server-to-client synchronization after initial “connection” acknowledgement to avoid cluttering the LAN and complicating the design.</a:t>
            </a:r>
          </a:p>
          <a:p>
            <a:r>
              <a:rPr lang="en-US" sz="3300" dirty="0"/>
              <a:t>Add server features such as 3D graphics &amp; support for concurrent clients.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9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9B256-186E-AD41-986D-9A0BB05B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300" dirty="0"/>
              <a:t>There is nothing that having a 55-foot diameter hemisphere for debugging &amp; performing student multimedia visual-musical instruments.</a:t>
            </a:r>
          </a:p>
          <a:p>
            <a:r>
              <a:rPr lang="en-US" sz="3300" dirty="0"/>
              <a:t>Instructor sketches out the design &amp; implements the main parts of the framework.</a:t>
            </a:r>
          </a:p>
          <a:p>
            <a:r>
              <a:rPr lang="en-US" sz="3300" dirty="0"/>
              <a:t>Students fill in missing parts and add custom features such as ambitious graphical and MIDI effects.</a:t>
            </a:r>
          </a:p>
          <a:p>
            <a:r>
              <a:rPr lang="en-US" sz="3300" dirty="0"/>
              <a:t>Multimedia programming from the freshman through graduate levels has taken off at Kutztown University.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3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Background: Students &amp; I do a lot of multimedia programming for the planetarium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829B-D86D-8C49-8C2B-A49567B2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27ECD-CCFE-F04F-845C-15A8C4F9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690688"/>
            <a:ext cx="7362040" cy="48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9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Audio signal visualizations are past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829B-D86D-8C49-8C2B-A49567B2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66405-AEFA-634E-907D-6727DF76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319" y="1996758"/>
            <a:ext cx="6936531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8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Generating music from graphical games are additional past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829B-D86D-8C49-8C2B-A49567B2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88A01-FAD5-CF4A-AA17-4A1B51FC6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1825625"/>
            <a:ext cx="6789420" cy="45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 graphical-to-MIDI musical instrument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829B-D86D-8C49-8C2B-A49567B2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Processing is a Java framework for multimedia programming.</a:t>
            </a:r>
          </a:p>
          <a:p>
            <a:pPr lvl="1"/>
            <a:r>
              <a:rPr lang="en-US" sz="2600" dirty="0">
                <a:hlinkClick r:id="rId2"/>
              </a:rPr>
              <a:t>https://processing.org/</a:t>
            </a:r>
            <a:endParaRPr lang="en-US" sz="2600" dirty="0"/>
          </a:p>
          <a:p>
            <a:pPr lvl="1"/>
            <a:r>
              <a:rPr lang="en-US" sz="2600" dirty="0"/>
              <a:t>We have a mix of CS, IT, and Digital Art students at Kutztown.</a:t>
            </a:r>
          </a:p>
          <a:p>
            <a:r>
              <a:rPr lang="en-US" sz="3300" dirty="0"/>
              <a:t>Musical Instrument Digital Interface via javax.sound.midi</a:t>
            </a:r>
          </a:p>
          <a:p>
            <a:pPr lvl="1"/>
            <a:r>
              <a:rPr lang="en-US" sz="2600" dirty="0"/>
              <a:t>Java library comes with ~127 built-in software synthesizers.</a:t>
            </a:r>
          </a:p>
          <a:p>
            <a:pPr lvl="1"/>
            <a:r>
              <a:rPr lang="en-US" sz="2600" dirty="0"/>
              <a:t>Architecture supports driving custom external synths via buses.</a:t>
            </a:r>
          </a:p>
          <a:p>
            <a:r>
              <a:rPr lang="en-US" sz="3300" dirty="0"/>
              <a:t>High-level goal is to integrate graphical play with musical performance.</a:t>
            </a:r>
          </a:p>
        </p:txBody>
      </p:sp>
    </p:spTree>
    <p:extLst>
      <p:ext uri="{BB962C8B-B14F-4D97-AF65-F5344CB8AC3E}">
        <p14:creationId xmlns:p14="http://schemas.microsoft.com/office/powerpoint/2010/main" val="398524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Sophomore+ level 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829B-D86D-8C49-8C2B-A49567B2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300" dirty="0"/>
              <a:t>Note’s color corresponds to its positional interval in a </a:t>
            </a:r>
            <a:r>
              <a:rPr lang="en-US" sz="3300" i="1" dirty="0"/>
              <a:t>scale</a:t>
            </a:r>
            <a:r>
              <a:rPr lang="en-US" sz="3300" dirty="0"/>
              <a:t>.</a:t>
            </a:r>
          </a:p>
          <a:p>
            <a:pPr lvl="1"/>
            <a:r>
              <a:rPr lang="en-US" sz="2600" dirty="0"/>
              <a:t>Scale is cyclic, e.g., do re me fa so la ti (do …).</a:t>
            </a:r>
          </a:p>
          <a:p>
            <a:r>
              <a:rPr lang="en-US" sz="3300" dirty="0"/>
              <a:t>Brightness (opacity) corresponds to MIDI </a:t>
            </a:r>
            <a:r>
              <a:rPr lang="en-US" sz="3300" i="1" dirty="0"/>
              <a:t>velocity</a:t>
            </a:r>
            <a:r>
              <a:rPr lang="en-US" sz="3300" dirty="0"/>
              <a:t> (volume).</a:t>
            </a:r>
          </a:p>
          <a:p>
            <a:pPr lvl="1"/>
            <a:r>
              <a:rPr lang="en-US" sz="2600" dirty="0"/>
              <a:t>Distance from center of circle (dome) also corresponds to velocity.</a:t>
            </a:r>
          </a:p>
          <a:p>
            <a:r>
              <a:rPr lang="en-US" sz="3300" dirty="0"/>
              <a:t>Angular position around the dome corresponds to </a:t>
            </a:r>
            <a:r>
              <a:rPr lang="en-US" sz="3300" i="1" dirty="0"/>
              <a:t>octave</a:t>
            </a:r>
            <a:r>
              <a:rPr lang="en-US" sz="3300" dirty="0"/>
              <a:t>.</a:t>
            </a:r>
          </a:p>
          <a:p>
            <a:r>
              <a:rPr lang="en-US" sz="3300" dirty="0"/>
              <a:t>Students’ first assignment included:</a:t>
            </a:r>
          </a:p>
          <a:p>
            <a:pPr lvl="1"/>
            <a:r>
              <a:rPr lang="en-US" sz="2600" dirty="0"/>
              <a:t>Arrange graphical instrument “keys” according to interval, velocity, and octave using polar geometry (% of radius, degrees around circle).</a:t>
            </a:r>
          </a:p>
          <a:p>
            <a:pPr lvl="1"/>
            <a:r>
              <a:rPr lang="en-US" sz="2600" dirty="0"/>
              <a:t>Find graphical “key” closest to a mouse press or release using Cartesian distance and invoke its note-sounding function to generate MIDI data.</a:t>
            </a:r>
          </a:p>
        </p:txBody>
      </p:sp>
    </p:spTree>
    <p:extLst>
      <p:ext uri="{BB962C8B-B14F-4D97-AF65-F5344CB8AC3E}">
        <p14:creationId xmlns:p14="http://schemas.microsoft.com/office/powerpoint/2010/main" val="180905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Randomly arranged notes in handout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F68DC4-E7B1-974F-B6D4-CE828AE03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050" y="1581720"/>
            <a:ext cx="5295900" cy="4911155"/>
          </a:xfrm>
        </p:spPr>
      </p:pic>
    </p:spTree>
    <p:extLst>
      <p:ext uri="{BB962C8B-B14F-4D97-AF65-F5344CB8AC3E}">
        <p14:creationId xmlns:p14="http://schemas.microsoft.com/office/powerpoint/2010/main" val="319468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Notes arranged using polar geometry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43D237-3FAA-5248-B713-663E9ED7D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7550" y="1544707"/>
            <a:ext cx="5314950" cy="4792540"/>
          </a:xfrm>
        </p:spPr>
      </p:pic>
    </p:spTree>
    <p:extLst>
      <p:ext uri="{BB962C8B-B14F-4D97-AF65-F5344CB8AC3E}">
        <p14:creationId xmlns:p14="http://schemas.microsoft.com/office/powerpoint/2010/main" val="314444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00A-2342-AA47-8F7A-FDFAEA55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Model-View-Controller (MVC) Pattern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1013FD-B223-7F4C-A230-43C04AE5E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6090" y="1862126"/>
            <a:ext cx="6355080" cy="4399670"/>
          </a:xfrm>
        </p:spPr>
      </p:pic>
    </p:spTree>
    <p:extLst>
      <p:ext uri="{BB962C8B-B14F-4D97-AF65-F5344CB8AC3E}">
        <p14:creationId xmlns:p14="http://schemas.microsoft.com/office/powerpoint/2010/main" val="175474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843</Words>
  <Application>Microsoft Macintosh PowerPoint</Application>
  <PresentationFormat>Widescreen</PresentationFormat>
  <Paragraphs>89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 DISTRIBUTED MODEL-VIEW-CONTROLLER DESIGN PATTERN FOR A GRAPHICAL REMOTE CONTROL OF A MULTI-USER APPLICATION (PACISE 2020 paper)</vt:lpstr>
      <vt:lpstr>Background: Students &amp; I do a lot of multimedia programming for the planetarium</vt:lpstr>
      <vt:lpstr>Audio signal visualizations are past projects</vt:lpstr>
      <vt:lpstr>Generating music from graphical games are additional past projects</vt:lpstr>
      <vt:lpstr>A graphical-to-MIDI musical instrument</vt:lpstr>
      <vt:lpstr>Sophomore+ level project goal</vt:lpstr>
      <vt:lpstr>Randomly arranged notes in handout code</vt:lpstr>
      <vt:lpstr>Notes arranged using polar geometry</vt:lpstr>
      <vt:lpstr>Model-View-Controller (MVC) Pattern</vt:lpstr>
      <vt:lpstr>Stand-alone Processing instrument MVC</vt:lpstr>
      <vt:lpstr>Stand-alone Processing instrument functions</vt:lpstr>
      <vt:lpstr>Strategy for distributing client-server MVC Client Side</vt:lpstr>
      <vt:lpstr>Distributed client-server MCV – client</vt:lpstr>
      <vt:lpstr>Strategy for distributing client-server MVC Client Side</vt:lpstr>
      <vt:lpstr>Distributed client-server MCV – client</vt:lpstr>
      <vt:lpstr>Server display example &amp; a demo</vt:lpstr>
      <vt:lpstr>Distributed client-server MVC implementation considerations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SIMULATED CONTACT TRACING OF COVID-19 PROPAGATION AT KUTZTOWN UNIVERSITY FOR FALL 2020</dc:title>
  <dc:creator>Parson</dc:creator>
  <cp:lastModifiedBy>Parson</cp:lastModifiedBy>
  <cp:revision>37</cp:revision>
  <dcterms:created xsi:type="dcterms:W3CDTF">2021-04-07T21:09:57Z</dcterms:created>
  <dcterms:modified xsi:type="dcterms:W3CDTF">2021-04-10T00:21:15Z</dcterms:modified>
</cp:coreProperties>
</file>