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324" r:id="rId11"/>
    <p:sldId id="325" r:id="rId12"/>
    <p:sldId id="280" r:id="rId13"/>
    <p:sldId id="281" r:id="rId14"/>
    <p:sldId id="295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</p:sldIdLst>
  <p:sldSz cx="9144000" cy="6858000" type="screen4x3"/>
  <p:notesSz cx="7304088" cy="9590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DBFB7D4A-9204-466A-8335-032B2199D3F6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74917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254600" y="728640"/>
            <a:ext cx="4794840" cy="35960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30440" y="4555440"/>
            <a:ext cx="5843160" cy="431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134600" y="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0" i="0" u="none" strike="noStrike" baseline="0">
                <a:solidFill>
                  <a:srgbClr val="000000"/>
                </a:solidFill>
                <a:latin typeface="Times New Roman" pitchFamily="2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702DCA0C-02CC-4F98-B7A5-2EEF2B8A33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27905DB-314A-4050-B062-49D413186F34}" type="slidenum"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3880" y="71892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080" y="455508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99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A6AE85C-DD5D-49B5-9EAD-95B870653ED5}" type="slidenum"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4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A6AE85C-DD5D-49B5-9EAD-95B870653ED5}" type="slidenum"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4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12C5DF1-7AFD-487D-A2C5-FB0D745FE875}" type="slidenum">
              <a:t>12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0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C2BC8C1-B950-408C-9AD6-C8775DFC68DB}" type="slidenum">
              <a:t>13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03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C9F0030-5E37-433B-A443-933325142B76}" type="slidenum">
              <a:t>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03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146FF5D-EBF7-4389-B722-88C527CF65EE}" type="slidenum">
              <a:t>15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83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4254A25-8031-43D1-B01B-1B21CC6A4F19}" type="slidenum">
              <a:t>16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4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3E4D023-C435-45B3-94AD-ED485100FB34}" type="slidenum">
              <a:t>17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63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85066BD-061B-445A-86C9-A037BF2ADB4C}" type="slidenum">
              <a:t>18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42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2932A05-07CF-4114-BFB6-3DC701F48969}" type="slidenum">
              <a:t>19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45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C49D0FE-5D8C-476A-B59A-94B91D4069F0}" type="slidenum"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65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C8334EA-E6F9-40A1-95E8-3E7526EDC0B2}" type="slidenum">
              <a:t>20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66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9BB0311-BFC1-4D16-9BB6-0A312C7DD53C}" type="slidenum">
              <a:t>21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335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907C50F-24D0-4C7D-B27D-A881157C3A5F}" type="slidenum">
              <a:t>22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506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8C0627D-0869-4462-8B52-355E460CBD16}" type="slidenum">
              <a:t>23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789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2BC3D58-DDF5-44C3-B842-C8732AFB9FA9}" type="slidenum">
              <a:t>24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060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FE9AB5F-BB37-4499-AB12-D1B7E7ED6C8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0623AF42-CB36-4035-8ADB-B98DD322559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0871D5CD-1B8E-4A40-ACEB-FAA38899729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CD65306-6F1D-45A7-B2E2-6F1DCDE84DF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C36F809-6815-4069-8F0A-82A9516535F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36DB2D41-A2D6-4C62-9092-67A705845AE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5C9B93F-0A16-40D7-9116-7A4C596C888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81A0D68-E51A-4D70-AF2B-C965408A60E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6EE4E6C-B58F-45DA-BB22-8452F42EF62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DA9533D0-15C8-43B7-82D3-BFF090E5F1C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DE819F5-C804-4152-A490-A7CF66105FCD}" type="slidenum">
              <a:t>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51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286E5AF3-D627-484A-AE26-52F9789FC57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66E19C1-2974-421C-A4CF-57DECD29602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DDAE779-4C1B-4697-AE1D-3926C3265C9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7490432-8DB2-421E-8E16-0EFB1311692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DA6A189-2973-4352-AE86-A3DAB8A32D3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9D126A6-2B06-48CC-86F6-EA98CA91BA3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3D888F6B-5549-4FC2-8F3E-C3297F2955E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6FB29B1-8F75-49C1-B04A-301E3624C33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FE9CBF1-FA83-4F70-A3F2-FD29ADF567F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7AEE49D-51FB-4305-9000-D270EBEF8A7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15639299-1D99-462E-8102-FA89B09E98C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686EE01-3100-4DB8-8C5A-BDB6EF9B2BA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0907A5C-1A57-4A68-9409-5922574A72D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7A51C8BE-48BF-4454-9E16-98036E2358E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 txBox="1">
            <a:spLocks noGrp="1"/>
          </p:cNvSpPr>
          <p:nvPr/>
        </p:nvSpPr>
        <p:spPr>
          <a:xfrm>
            <a:off x="4137025" y="0"/>
            <a:ext cx="3165475" cy="481013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B9731E-17D4-455B-8CEF-653BE9B92AC2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2/17/18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lIns="0" tIns="0" rIns="0" bIns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5E6F9A6-6629-4BCC-B80E-A4BD3FFFB91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11" name="Slide Number Placeholder 6"/>
          <p:cNvSpPr txBox="1">
            <a:spLocks noGrp="1"/>
          </p:cNvSpPr>
          <p:nvPr/>
        </p:nvSpPr>
        <p:spPr>
          <a:xfrm>
            <a:off x="4134600" y="9110880"/>
            <a:ext cx="3169440" cy="47916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1173468-604A-4A2D-BB84-724B28F36AD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Bitstream Vera Sans" pitchFamily="2"/>
                <a:cs typeface="Lucidasans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Bitstream Vera Sans" pitchFamily="2"/>
              <a:cs typeface="Lucidasans" pitchFamily="2"/>
            </a:endParaRPr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30440" y="4555440"/>
            <a:ext cx="5843160" cy="4225319"/>
          </a:xfr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80958226-6786-4F8C-9BFC-73A3D58CBF65}" type="slidenum">
              <a:t>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93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F45F205-A5F0-4DAB-A794-D9A179821100}" type="slidenum">
              <a:t>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94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96130A6-D5FC-467B-B0EE-7C39EBFA6304}" type="slidenum">
              <a:t>6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70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FBC6B38-0CA3-4FDB-A186-5E071E5113C1}" type="slidenum">
              <a:t>7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7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6267219-BDF8-4C75-8A3C-603F11F31FC9}" type="slidenum">
              <a:t>8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02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2B07C16-336C-4EEA-AF12-8978C4A116AF}" type="slidenum">
              <a:t>9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3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790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07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414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392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362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344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661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628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95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051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628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11F46-DD8E-40EB-A3BC-0CC2BEA19466}" type="datetimeFigureOut">
              <a:rPr lang="en-NZ" smtClean="0"/>
              <a:t>2/17/18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3929-19F2-429B-ADDC-CA064EDFCD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172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-360" y="990360"/>
            <a:ext cx="9144000" cy="80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5400" b="0" i="0" u="none" strike="noStrike" baseline="0" dirty="0" smtClean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Data </a:t>
            </a:r>
            <a:r>
              <a:rPr lang="en-AU" sz="5400" b="0" i="0" u="none" strike="noStrike" baseline="0" dirty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Mining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Practical Machine Learning Tools and Techniques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Slides for 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Utopia" pitchFamily="34"/>
                <a:ea typeface="Times New Roman" pitchFamily="2"/>
                <a:cs typeface="Times New Roman" pitchFamily="2"/>
              </a:rPr>
              <a:t>Chapter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FF0000"/>
                </a:solidFill>
                <a:latin typeface="Utopia" pitchFamily="34"/>
                <a:ea typeface="Times New Roman" pitchFamily="2"/>
                <a:cs typeface="Times New Roman" pitchFamily="2"/>
              </a:rPr>
              <a:t>5, Evaluation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dirty="0"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 smtClean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 </a:t>
            </a:r>
            <a:r>
              <a:rPr lang="en-AU" sz="2400" b="0" i="0" u="none" strike="noStrike" baseline="0" dirty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of </a:t>
            </a:r>
            <a:r>
              <a:rPr lang="en-AU" sz="2400" b="0" i="1" u="none" strike="noStrike" baseline="0" dirty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Data Mining</a:t>
            </a:r>
            <a:r>
              <a:rPr lang="en-AU" sz="2400" b="0" i="0" u="none" strike="noStrike" baseline="0" dirty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 by I. H. Witten, E. </a:t>
            </a:r>
            <a:r>
              <a:rPr lang="en-AU" sz="2400" b="0" i="0" u="none" strike="noStrike" baseline="0" dirty="0" smtClean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Frank, </a:t>
            </a:r>
            <a:endParaRPr lang="en-AU" sz="2400" b="0" i="0" u="none" strike="noStrike" baseline="0" dirty="0">
              <a:ln>
                <a:noFill/>
              </a:ln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M. A. </a:t>
            </a:r>
            <a:r>
              <a:rPr lang="en-AU" sz="2400" b="0" i="0" u="none" strike="noStrike" baseline="0" dirty="0" smtClean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Hall and C. J. </a:t>
            </a:r>
            <a:r>
              <a:rPr lang="en-AU" sz="2400" b="0" i="0" u="none" strike="noStrike" baseline="0" dirty="0" smtClean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Pal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dirty="0"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 smtClean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SUBSET</a:t>
            </a:r>
            <a:r>
              <a:rPr lang="en-AU" sz="2400" b="0" i="0" u="none" strike="noStrike" dirty="0" smtClean="0">
                <a:ln>
                  <a:noFill/>
                </a:ln>
                <a:latin typeface="Utopia" pitchFamily="34"/>
                <a:ea typeface="Times New Roman" pitchFamily="2"/>
                <a:cs typeface="Times New Roman" pitchFamily="2"/>
              </a:rPr>
              <a:t> of slides selected by D. Parson 2/21/2018</a:t>
            </a:r>
            <a:endParaRPr lang="en-AU" sz="2400" b="0" i="0" u="none" strike="noStrike" baseline="0" dirty="0">
              <a:ln>
                <a:noFill/>
              </a:ln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latin typeface="Utopia" pitchFamily="34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latin typeface="Utopia" pitchFamily="34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76897" y="77439"/>
            <a:ext cx="7126122" cy="1325563"/>
          </a:xfrm>
        </p:spPr>
        <p:txBody>
          <a:bodyPr wrap="square" lIns="90360" tIns="44280" rIns="90360" bIns="44280" anchor="t" anchorCtr="0"/>
          <a:lstStyle/>
          <a:p>
            <a:pPr lvl="0"/>
            <a:r>
              <a:rPr lang="en-US" dirty="0" err="1" smtClean="0"/>
              <a:t>Hyperparameter</a:t>
            </a:r>
            <a:r>
              <a:rPr lang="en-US" dirty="0" smtClean="0"/>
              <a:t> selection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813944"/>
            <a:ext cx="7886700" cy="5578320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Hyperparameter</a:t>
            </a:r>
            <a:r>
              <a:rPr lang="en-US" i="1" dirty="0" smtClean="0"/>
              <a:t>: </a:t>
            </a:r>
            <a:r>
              <a:rPr lang="en-US" dirty="0" smtClean="0"/>
              <a:t>parameter that can be tuned to optimize the performance of a learning algorithm</a:t>
            </a:r>
          </a:p>
          <a:p>
            <a:pPr lvl="1"/>
            <a:r>
              <a:rPr lang="en-US" dirty="0" smtClean="0"/>
              <a:t>Different from basic parameter that is part of a model, such as a coefficient in a linear regression model</a:t>
            </a:r>
          </a:p>
          <a:p>
            <a:pPr lvl="1"/>
            <a:r>
              <a:rPr lang="en-US" dirty="0" smtClean="0"/>
              <a:t>Example </a:t>
            </a:r>
            <a:r>
              <a:rPr lang="en-US" dirty="0" err="1" smtClean="0"/>
              <a:t>hyperparameter</a:t>
            </a:r>
            <a:r>
              <a:rPr lang="en-US" dirty="0" smtClean="0"/>
              <a:t>: </a:t>
            </a:r>
            <a:r>
              <a:rPr lang="en-US" i="1" dirty="0" smtClean="0"/>
              <a:t>k</a:t>
            </a:r>
            <a:r>
              <a:rPr lang="en-US" dirty="0" smtClean="0"/>
              <a:t> in the </a:t>
            </a:r>
            <a:r>
              <a:rPr lang="en-US" i="1" dirty="0" smtClean="0"/>
              <a:t>k</a:t>
            </a:r>
            <a:r>
              <a:rPr lang="en-US" dirty="0" smtClean="0"/>
              <a:t>-nearest </a:t>
            </a:r>
            <a:r>
              <a:rPr lang="en-US" dirty="0" err="1" smtClean="0"/>
              <a:t>neighbour</a:t>
            </a:r>
            <a:r>
              <a:rPr lang="en-US" dirty="0" smtClean="0"/>
              <a:t> classifier</a:t>
            </a:r>
          </a:p>
          <a:p>
            <a:r>
              <a:rPr lang="en-US" dirty="0" smtClean="0"/>
              <a:t>We are not allowed to peek at the final test data to choose the value of this parameter</a:t>
            </a:r>
          </a:p>
          <a:p>
            <a:pPr lvl="1"/>
            <a:r>
              <a:rPr lang="en-US" dirty="0" smtClean="0"/>
              <a:t>Adjusting the </a:t>
            </a:r>
            <a:r>
              <a:rPr lang="en-US" dirty="0" err="1" smtClean="0"/>
              <a:t>hyperparameter</a:t>
            </a:r>
            <a:r>
              <a:rPr lang="en-US" dirty="0" smtClean="0"/>
              <a:t> to the test data will lead to optimistic performance estimates on this test data!</a:t>
            </a:r>
          </a:p>
          <a:p>
            <a:pPr lvl="1"/>
            <a:r>
              <a:rPr lang="en-US" dirty="0" smtClean="0"/>
              <a:t>Parameter tuning needs to be viewed as part of the learning algorithm and must be done using the training data only</a:t>
            </a:r>
          </a:p>
          <a:p>
            <a:r>
              <a:rPr lang="en-US" dirty="0" smtClean="0"/>
              <a:t>But how to get a useful estimate of performance for different parameter values so that we can choose a value?</a:t>
            </a:r>
          </a:p>
          <a:p>
            <a:pPr lvl="1"/>
            <a:r>
              <a:rPr lang="en-US" dirty="0" smtClean="0"/>
              <a:t>Answer: split the data into a smaller “training” set and a validation set” (normally, the data is shuffled first)</a:t>
            </a:r>
          </a:p>
          <a:p>
            <a:pPr lvl="1"/>
            <a:r>
              <a:rPr lang="en-US" dirty="0" smtClean="0"/>
              <a:t>Build models using different values of </a:t>
            </a:r>
            <a:r>
              <a:rPr lang="en-US" i="1" dirty="0" smtClean="0"/>
              <a:t>k </a:t>
            </a:r>
            <a:r>
              <a:rPr lang="en-US" dirty="0" smtClean="0"/>
              <a:t>on</a:t>
            </a:r>
            <a:r>
              <a:rPr lang="en-US" i="1" dirty="0" smtClean="0"/>
              <a:t> </a:t>
            </a: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/>
              <a:t>new, smaller training set and evaluate them on the validation set</a:t>
            </a:r>
          </a:p>
          <a:p>
            <a:pPr lvl="1"/>
            <a:r>
              <a:rPr lang="en-US" dirty="0" smtClean="0"/>
              <a:t>Pick the best value of </a:t>
            </a:r>
            <a:r>
              <a:rPr lang="en-US" i="1" dirty="0" smtClean="0"/>
              <a:t>k </a:t>
            </a:r>
            <a:r>
              <a:rPr lang="en-US" dirty="0" smtClean="0"/>
              <a:t>and rebuild the model on the full original training set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D8F7DE-B553-4730-8857-B03A5FA226AD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933169" y="77439"/>
            <a:ext cx="7869850" cy="1325563"/>
          </a:xfrm>
        </p:spPr>
        <p:txBody>
          <a:bodyPr wrap="square" lIns="90360" tIns="44280" rIns="90360" bIns="44280" anchor="t" anchorCtr="0"/>
          <a:lstStyle/>
          <a:p>
            <a:pPr lvl="0"/>
            <a:r>
              <a:rPr lang="en-US" dirty="0" err="1" smtClean="0"/>
              <a:t>Hyperparameters</a:t>
            </a:r>
            <a:r>
              <a:rPr lang="en-US" dirty="0" smtClean="0"/>
              <a:t> and cross-validation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813944"/>
            <a:ext cx="8001406" cy="5866006"/>
          </a:xfrm>
        </p:spPr>
        <p:txBody>
          <a:bodyPr>
            <a:normAutofit/>
          </a:bodyPr>
          <a:lstStyle/>
          <a:p>
            <a:r>
              <a:rPr lang="en-US" dirty="0" smtClean="0"/>
              <a:t>Note that </a:t>
            </a:r>
            <a:r>
              <a:rPr lang="en-US" i="1" dirty="0" smtClean="0"/>
              <a:t>k-</a:t>
            </a:r>
            <a:r>
              <a:rPr lang="en-US" dirty="0" smtClean="0"/>
              <a:t>fold cross-validation runs </a:t>
            </a:r>
            <a:r>
              <a:rPr lang="en-US" i="1" dirty="0" smtClean="0"/>
              <a:t>k </a:t>
            </a:r>
            <a:r>
              <a:rPr lang="en-US" dirty="0" smtClean="0"/>
              <a:t>different train-test evaluations</a:t>
            </a:r>
          </a:p>
          <a:p>
            <a:pPr lvl="1"/>
            <a:r>
              <a:rPr lang="en-US" dirty="0" smtClean="0"/>
              <a:t>The above parameter tuning process using validation sets must be applied separately to each of the </a:t>
            </a:r>
            <a:r>
              <a:rPr lang="en-US" i="1" dirty="0" smtClean="0"/>
              <a:t>k </a:t>
            </a:r>
            <a:r>
              <a:rPr lang="en-US" dirty="0" smtClean="0"/>
              <a:t>training sets!</a:t>
            </a:r>
          </a:p>
          <a:p>
            <a:r>
              <a:rPr lang="en-US" dirty="0" smtClean="0"/>
              <a:t>This means that, when </a:t>
            </a:r>
            <a:r>
              <a:rPr lang="en-US" dirty="0" err="1" smtClean="0"/>
              <a:t>hyperparameter</a:t>
            </a:r>
            <a:r>
              <a:rPr lang="en-US" dirty="0" smtClean="0"/>
              <a:t> tuning is applied, </a:t>
            </a:r>
            <a:r>
              <a:rPr lang="en-US" i="1" dirty="0" smtClean="0"/>
              <a:t>k </a:t>
            </a:r>
            <a:r>
              <a:rPr lang="en-US" dirty="0" smtClean="0"/>
              <a:t>different </a:t>
            </a:r>
            <a:r>
              <a:rPr lang="en-US" dirty="0" err="1" smtClean="0"/>
              <a:t>hyperparameter</a:t>
            </a:r>
            <a:r>
              <a:rPr lang="en-US" dirty="0" smtClean="0"/>
              <a:t> values may be selected</a:t>
            </a:r>
          </a:p>
          <a:p>
            <a:pPr lvl="1"/>
            <a:r>
              <a:rPr lang="en-US" dirty="0" smtClean="0"/>
              <a:t>This is OK: </a:t>
            </a:r>
            <a:r>
              <a:rPr lang="en-US" dirty="0" err="1" smtClean="0"/>
              <a:t>hyperparameter</a:t>
            </a:r>
            <a:r>
              <a:rPr lang="en-US" dirty="0" smtClean="0"/>
              <a:t> tuning is part of the learning process</a:t>
            </a:r>
          </a:p>
          <a:p>
            <a:pPr lvl="1"/>
            <a:r>
              <a:rPr lang="en-US" dirty="0" smtClean="0"/>
              <a:t>Cross-validation evaluates the quality of the learning process, not the quality of a particular model</a:t>
            </a:r>
          </a:p>
          <a:p>
            <a:r>
              <a:rPr lang="en-US" dirty="0" smtClean="0"/>
              <a:t>What to do when the training sets are very small, so that performance estimates on a validation set are unreliable?</a:t>
            </a:r>
          </a:p>
          <a:p>
            <a:r>
              <a:rPr lang="en-US" dirty="0" smtClean="0"/>
              <a:t>We can use </a:t>
            </a:r>
            <a:r>
              <a:rPr lang="en-US" i="1" dirty="0" smtClean="0"/>
              <a:t>nested cross-validation </a:t>
            </a:r>
            <a:r>
              <a:rPr lang="en-US" dirty="0" smtClean="0"/>
              <a:t>(expensive!)</a:t>
            </a:r>
          </a:p>
          <a:p>
            <a:pPr lvl="1"/>
            <a:r>
              <a:rPr lang="en-US" dirty="0" smtClean="0"/>
              <a:t>For each training set of the “outer” </a:t>
            </a:r>
            <a:r>
              <a:rPr lang="en-US" i="1" dirty="0" smtClean="0"/>
              <a:t>k-</a:t>
            </a:r>
            <a:r>
              <a:rPr lang="en-US" dirty="0" smtClean="0"/>
              <a:t>fold cross-validation, run “inner” </a:t>
            </a:r>
            <a:r>
              <a:rPr lang="en-US" i="1" dirty="0" smtClean="0"/>
              <a:t>p-</a:t>
            </a:r>
            <a:r>
              <a:rPr lang="en-US" dirty="0" smtClean="0"/>
              <a:t>fold cross-validations to choose the best </a:t>
            </a:r>
            <a:r>
              <a:rPr lang="en-US" dirty="0" err="1" smtClean="0"/>
              <a:t>hyperparameter</a:t>
            </a:r>
            <a:r>
              <a:rPr lang="en-US" dirty="0" smtClean="0"/>
              <a:t> value</a:t>
            </a:r>
          </a:p>
          <a:p>
            <a:pPr lvl="1"/>
            <a:r>
              <a:rPr lang="en-US" dirty="0" smtClean="0"/>
              <a:t>Outer cross-validation is used to estimate quality of learning process</a:t>
            </a:r>
          </a:p>
          <a:p>
            <a:pPr lvl="1"/>
            <a:r>
              <a:rPr lang="en-US" dirty="0" smtClean="0"/>
              <a:t>Inner cross-validations are used to choose </a:t>
            </a:r>
            <a:r>
              <a:rPr lang="en-US" dirty="0" err="1" smtClean="0"/>
              <a:t>hyperparameter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Inner cross-validations are part of the learning process!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D8F7DE-B553-4730-8857-B03A5FA226AD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5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mparing data mining sch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45A859-0446-4BDF-954A-747D4B308C13}" type="slidenum">
              <a:t>12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96798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dirty="0"/>
              <a:t>Comparing </a:t>
            </a:r>
            <a:r>
              <a:rPr lang="en-US" sz="3600" dirty="0" smtClean="0"/>
              <a:t>machine learning schemes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94614" y="1260000"/>
            <a:ext cx="7872295" cy="3770945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Frequent question: which of two learning schemes performs better?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Note: this is domain dependent!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Obvious way: compare 10-fold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cross-validation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estimates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Generally sufficient in applications (we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do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not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loose if the chosen method is not truly better)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However, what about machine learning research?</a:t>
            </a:r>
          </a:p>
          <a:p>
            <a:pPr marL="342900" marR="0" lvl="1" indent="-3429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Need to show convincingly that a particular method works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better in a particular domain from which data is taken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18EA6A-D4FC-40A8-81B7-B4CE415B9E51}" type="slidenum">
              <a:t>13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5425" y="-179388"/>
            <a:ext cx="7648575" cy="1144588"/>
          </a:xfrm>
        </p:spPr>
        <p:txBody>
          <a:bodyPr/>
          <a:lstStyle/>
          <a:p>
            <a:pPr lvl="0"/>
            <a:r>
              <a:rPr lang="en-US" dirty="0"/>
              <a:t>Comparing </a:t>
            </a:r>
            <a:r>
              <a:rPr lang="en-US" dirty="0" smtClean="0"/>
              <a:t>learning schemes </a:t>
            </a:r>
            <a:r>
              <a:rPr lang="en-US" dirty="0"/>
              <a:t>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73564" y="1070451"/>
            <a:ext cx="7332039" cy="4131259"/>
          </a:xfrm>
        </p:spPr>
        <p:txBody>
          <a:bodyPr wrap="square">
            <a:spAutoFit/>
          </a:bodyPr>
          <a:lstStyle/>
          <a:p>
            <a:pPr lvl="0"/>
            <a:r>
              <a:rPr lang="en-US" dirty="0"/>
              <a:t>Want to show that scheme A is better than scheme B in a particular domain</a:t>
            </a:r>
          </a:p>
          <a:p>
            <a:pPr lvl="1"/>
            <a:r>
              <a:rPr lang="en-US" dirty="0"/>
              <a:t>For a given amount of training </a:t>
            </a:r>
            <a:r>
              <a:rPr lang="en-US" dirty="0" smtClean="0"/>
              <a:t>data (i.e., data size)</a:t>
            </a:r>
            <a:endParaRPr lang="en-US" dirty="0"/>
          </a:p>
          <a:p>
            <a:pPr lvl="1"/>
            <a:r>
              <a:rPr lang="en-US" dirty="0"/>
              <a:t>On average, across all possible training </a:t>
            </a:r>
            <a:r>
              <a:rPr lang="en-US" dirty="0" smtClean="0"/>
              <a:t>sets from that domain</a:t>
            </a:r>
            <a:endParaRPr lang="en-US" dirty="0"/>
          </a:p>
          <a:p>
            <a:pPr lvl="0"/>
            <a:r>
              <a:rPr lang="en-US" dirty="0"/>
              <a:t>Let's assume we have an infinite amount of data from the </a:t>
            </a:r>
            <a:r>
              <a:rPr lang="en-US" dirty="0" smtClean="0"/>
              <a:t>domain</a:t>
            </a:r>
          </a:p>
          <a:p>
            <a:pPr lvl="0"/>
            <a:r>
              <a:rPr lang="en-US" dirty="0" smtClean="0"/>
              <a:t>Then, we can simply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ample </a:t>
            </a:r>
            <a:r>
              <a:rPr lang="en-US" dirty="0"/>
              <a:t>infinitely many dataset of </a:t>
            </a:r>
            <a:r>
              <a:rPr lang="en-US" dirty="0" smtClean="0"/>
              <a:t>a specified </a:t>
            </a:r>
            <a:r>
              <a:rPr lang="en-US" dirty="0"/>
              <a:t>size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btain a cross</a:t>
            </a:r>
            <a:r>
              <a:rPr lang="en-US" dirty="0"/>
              <a:t>-validation estimate on each dataset for each scheme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 </a:t>
            </a:r>
            <a:r>
              <a:rPr lang="en-US" dirty="0"/>
              <a:t>if </a:t>
            </a:r>
            <a:r>
              <a:rPr lang="en-US" dirty="0" smtClean="0"/>
              <a:t>the mean </a:t>
            </a:r>
            <a:r>
              <a:rPr lang="en-US" dirty="0"/>
              <a:t>accuracy for scheme A is </a:t>
            </a:r>
            <a:r>
              <a:rPr lang="en-US" dirty="0" smtClean="0"/>
              <a:t>better </a:t>
            </a:r>
            <a:r>
              <a:rPr lang="en-US" dirty="0"/>
              <a:t>than </a:t>
            </a:r>
            <a:r>
              <a:rPr lang="en-US" dirty="0" smtClean="0"/>
              <a:t>the mean </a:t>
            </a:r>
            <a:r>
              <a:rPr lang="en-US" dirty="0"/>
              <a:t>accuracy for scheme 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5BA263-43D8-4CB6-B43C-5704F475CD35}" type="slidenum">
              <a:t>14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5425" y="-179388"/>
            <a:ext cx="7648575" cy="1144588"/>
          </a:xfrm>
        </p:spPr>
        <p:txBody>
          <a:bodyPr/>
          <a:lstStyle/>
          <a:p>
            <a:pPr lvl="0"/>
            <a:r>
              <a:rPr lang="en-US"/>
              <a:t>Aside: the kappa statistic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850" y="900113"/>
            <a:ext cx="8820150" cy="5469189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Two confusion matrices for a 3-class problem:</a:t>
            </a:r>
            <a:br>
              <a:rPr lang="en-US" dirty="0"/>
            </a:br>
            <a:r>
              <a:rPr lang="en-US" dirty="0"/>
              <a:t>actual predictor (left) vs. random predictor (right)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Number </a:t>
            </a:r>
            <a:r>
              <a:rPr lang="en-US" dirty="0"/>
              <a:t>of successes: sum of entries in diagonal (</a:t>
            </a:r>
            <a:r>
              <a:rPr lang="en-US" i="1" dirty="0"/>
              <a:t>D</a:t>
            </a:r>
            <a:r>
              <a:rPr lang="en-US" dirty="0"/>
              <a:t>)</a:t>
            </a:r>
          </a:p>
          <a:p>
            <a:pPr lvl="0"/>
            <a:r>
              <a:rPr lang="en-US" i="1" dirty="0"/>
              <a:t>Kappa </a:t>
            </a:r>
            <a:r>
              <a:rPr lang="en-US" dirty="0"/>
              <a:t>statistic</a:t>
            </a:r>
            <a:r>
              <a:rPr lang="en-US" dirty="0" smtClean="0"/>
              <a:t>: (success rate of actual predictor - success rate of random predictor) / (1 - success rate of random predictor)</a:t>
            </a:r>
            <a:endParaRPr lang="en-US" dirty="0"/>
          </a:p>
          <a:p>
            <a:pPr lvl="0"/>
            <a:r>
              <a:rPr lang="en-US" dirty="0"/>
              <a:t>M</a:t>
            </a:r>
            <a:r>
              <a:rPr lang="en-US" dirty="0" smtClean="0"/>
              <a:t>easures </a:t>
            </a:r>
            <a:r>
              <a:rPr lang="en-US" dirty="0"/>
              <a:t>relative improvement </a:t>
            </a:r>
            <a:r>
              <a:rPr lang="en-US" dirty="0" smtClean="0"/>
              <a:t>on random predictor: 1 means perfect accuracy, 0 means we are doing no better than random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3" y="1707609"/>
            <a:ext cx="8945789" cy="23570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valuating numeric predi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67DCC2-38AB-4396-92BC-F9888E578D00}" type="slidenum">
              <a:t>15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Evaluating numeric prediction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000" y="1234080"/>
            <a:ext cx="7543799" cy="3847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Same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strategies: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independent test set, cross-validation, significance tests, etc.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Difference: error measures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Actual target values: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</a:t>
            </a:r>
            <a:r>
              <a:rPr lang="en-US" sz="2400" b="0" i="1" u="none" strike="noStrike" baseline="-2500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1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</a:t>
            </a:r>
            <a:r>
              <a:rPr lang="en-US" sz="2400" b="0" i="1" u="none" strike="noStrike" baseline="-2500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2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…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</a:t>
            </a:r>
            <a:r>
              <a:rPr lang="en-US" sz="2400" b="0" i="1" u="none" strike="noStrike" baseline="-2500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Predicted target values: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</a:t>
            </a:r>
            <a:r>
              <a:rPr lang="en-US" sz="2400" b="0" i="1" u="none" strike="noStrike" baseline="-2500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1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</a:t>
            </a:r>
            <a:r>
              <a:rPr lang="en-US" sz="2400" b="0" i="1" u="none" strike="noStrike" baseline="-2500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2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… </a:t>
            </a:r>
            <a:r>
              <a:rPr lang="en-US" sz="2400" b="0" i="1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</a:t>
            </a:r>
            <a:r>
              <a:rPr lang="en-US" sz="2400" b="0" i="1" u="none" strike="noStrike" baseline="-2500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</a:t>
            </a:r>
            <a:endParaRPr lang="en-US" sz="2400" b="0" i="1" u="none" strike="noStrike" baseline="-2500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Most popular measure: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mean-squared error</a:t>
            </a:r>
            <a:b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endParaRPr lang="en-US" sz="2400" b="0" i="1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Easy to manipulate mathematically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9473" y="3908394"/>
            <a:ext cx="2921000" cy="698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Other meas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0256FF-8FC9-402D-9C5A-5504B035FCCB}" type="slidenum">
              <a:t>16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Other measures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000" y="900000"/>
            <a:ext cx="8100000" cy="433084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root mean-squared error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mean absolute error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is less sensitive to outliers than the mean-squared error: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Sometimes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relative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error values are more appropriate (e.g. 10% for an error of 50 when predicting 500)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452" y="3607023"/>
            <a:ext cx="2819400" cy="584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3117" y="1571814"/>
            <a:ext cx="3111500" cy="698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mprovement on the m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60C801-CDCD-46F9-A633-B9AA6F4EC901}" type="slidenum">
              <a:t>17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Improvement on the mean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000" y="1464840"/>
            <a:ext cx="7543799" cy="362346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How much does the scheme improve on simply predicting the average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?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relative squared error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is:</a:t>
            </a:r>
          </a:p>
          <a:p>
            <a:pPr marR="0" lvl="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</a:t>
            </a:r>
            <a:r>
              <a:rPr lang="en-US" sz="24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root relative squared error 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and the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relative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absolute error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are: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600" y="2628900"/>
            <a:ext cx="61468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6293" y="5250011"/>
            <a:ext cx="2959100" cy="673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0717" y="5131242"/>
            <a:ext cx="3225800" cy="825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orrelation coeffic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F23768-0A6C-47CF-8A90-D4072C8D4D96}" type="slidenum">
              <a:t>18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Correlation coefficient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4160" y="1154160"/>
            <a:ext cx="7917840" cy="433084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Measures the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statistical correlation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between the predicted values and the actual values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Scale independent, between –1 and +1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Good performance leads to large values!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210" y="2528867"/>
            <a:ext cx="6553200" cy="133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hich measure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2146E2-DD2A-41F3-AD7C-C9FA3B85BEC8}" type="slidenum">
              <a:t>19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Which measure?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1919" y="1080000"/>
            <a:ext cx="7543799" cy="1402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Best to look at all of them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Often it doesn’t matter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Example: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20000" y="2921760"/>
            <a:ext cx="8100000" cy="2371680"/>
            <a:chOff x="720000" y="2921760"/>
            <a:chExt cx="8100000" cy="2371680"/>
          </a:xfrm>
        </p:grpSpPr>
        <p:sp>
          <p:nvSpPr>
            <p:cNvPr id="5" name="Freeform 4"/>
            <p:cNvSpPr/>
            <p:nvPr/>
          </p:nvSpPr>
          <p:spPr>
            <a:xfrm>
              <a:off x="7707960" y="489816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0.91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6437519" y="4898160"/>
              <a:ext cx="12704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0.89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5325480" y="489816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0.88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4293360" y="4898160"/>
              <a:ext cx="103212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0.88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720000" y="4898160"/>
              <a:ext cx="357336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Correlation coefficient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7707960" y="450288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30.4%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37519" y="4502880"/>
              <a:ext cx="12704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34.8%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325480" y="450288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40.1%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93360" y="4502880"/>
              <a:ext cx="103212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43.1%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720000" y="4502880"/>
              <a:ext cx="357336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Relative absolute error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7707960" y="410760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35.8%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437519" y="4107600"/>
              <a:ext cx="12704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39.4%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25480" y="410760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57.2%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293360" y="4107600"/>
              <a:ext cx="103212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42.2%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720000" y="4107600"/>
              <a:ext cx="357336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Root rel squared error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7707960" y="371232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29.2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437519" y="3712320"/>
              <a:ext cx="12704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33.4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325480" y="371232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38.5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4293360" y="3712320"/>
              <a:ext cx="103212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41.3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720000" y="3712320"/>
              <a:ext cx="357336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Mean absolute error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7707960" y="3317039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57.4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37519" y="3317039"/>
              <a:ext cx="12704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63.3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5325480" y="3317039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91.7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293360" y="3317039"/>
              <a:ext cx="103212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67.8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0000" y="3317039"/>
              <a:ext cx="357336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Root mean-squared error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7707960" y="292176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D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6437519" y="2921760"/>
              <a:ext cx="12704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5325480" y="2921760"/>
              <a:ext cx="111204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B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293360" y="2921760"/>
              <a:ext cx="103212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49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720000" y="2921760"/>
              <a:ext cx="3573360" cy="39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5" name="Straight Connector 34"/>
            <p:cNvSpPr/>
            <p:nvPr/>
          </p:nvSpPr>
          <p:spPr>
            <a:xfrm>
              <a:off x="720000" y="2921760"/>
              <a:ext cx="357336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6" name="Straight Connector 35"/>
            <p:cNvSpPr/>
            <p:nvPr/>
          </p:nvSpPr>
          <p:spPr>
            <a:xfrm>
              <a:off x="720000" y="5293440"/>
              <a:ext cx="357336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Straight Connector 36"/>
            <p:cNvSpPr/>
            <p:nvPr/>
          </p:nvSpPr>
          <p:spPr>
            <a:xfrm>
              <a:off x="720000" y="2921760"/>
              <a:ext cx="0" cy="3952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8" name="Straight Connector 37"/>
            <p:cNvSpPr/>
            <p:nvPr/>
          </p:nvSpPr>
          <p:spPr>
            <a:xfrm>
              <a:off x="8820000" y="2921760"/>
              <a:ext cx="0" cy="3952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9" name="Straight Connector 38"/>
            <p:cNvSpPr/>
            <p:nvPr/>
          </p:nvSpPr>
          <p:spPr>
            <a:xfrm>
              <a:off x="4293360" y="2921760"/>
              <a:ext cx="1032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0" name="Straight Connector 39"/>
            <p:cNvSpPr/>
            <p:nvPr/>
          </p:nvSpPr>
          <p:spPr>
            <a:xfrm>
              <a:off x="5325480" y="2921760"/>
              <a:ext cx="1112039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1" name="Straight Connector 40"/>
            <p:cNvSpPr/>
            <p:nvPr/>
          </p:nvSpPr>
          <p:spPr>
            <a:xfrm>
              <a:off x="6437519" y="2921760"/>
              <a:ext cx="1270441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2" name="Straight Connector 41"/>
            <p:cNvSpPr/>
            <p:nvPr/>
          </p:nvSpPr>
          <p:spPr>
            <a:xfrm>
              <a:off x="7707960" y="2921760"/>
              <a:ext cx="111204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3" name="Straight Connector 42"/>
            <p:cNvSpPr/>
            <p:nvPr/>
          </p:nvSpPr>
          <p:spPr>
            <a:xfrm>
              <a:off x="4293360" y="3317039"/>
              <a:ext cx="0" cy="19764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4" name="Straight Connector 43"/>
            <p:cNvSpPr/>
            <p:nvPr/>
          </p:nvSpPr>
          <p:spPr>
            <a:xfrm>
              <a:off x="5325480" y="3317039"/>
              <a:ext cx="0" cy="19764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5" name="Straight Connector 44"/>
            <p:cNvSpPr/>
            <p:nvPr/>
          </p:nvSpPr>
          <p:spPr>
            <a:xfrm>
              <a:off x="6437519" y="3317039"/>
              <a:ext cx="0" cy="19764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6" name="Straight Connector 45"/>
            <p:cNvSpPr/>
            <p:nvPr/>
          </p:nvSpPr>
          <p:spPr>
            <a:xfrm>
              <a:off x="7707960" y="3317039"/>
              <a:ext cx="0" cy="19764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7" name="Straight Connector 46"/>
            <p:cNvSpPr/>
            <p:nvPr/>
          </p:nvSpPr>
          <p:spPr>
            <a:xfrm>
              <a:off x="8820000" y="3317039"/>
              <a:ext cx="0" cy="1976401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8" name="Straight Connector 47"/>
            <p:cNvSpPr/>
            <p:nvPr/>
          </p:nvSpPr>
          <p:spPr>
            <a:xfrm>
              <a:off x="4293360" y="5293440"/>
              <a:ext cx="45266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9" name="Straight Connector 48"/>
            <p:cNvSpPr/>
            <p:nvPr/>
          </p:nvSpPr>
          <p:spPr>
            <a:xfrm>
              <a:off x="4293360" y="3317039"/>
              <a:ext cx="45266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0" name="Straight Connector 49"/>
            <p:cNvSpPr/>
            <p:nvPr/>
          </p:nvSpPr>
          <p:spPr>
            <a:xfrm>
              <a:off x="4293360" y="3712320"/>
              <a:ext cx="45266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1" name="Straight Connector 50"/>
            <p:cNvSpPr/>
            <p:nvPr/>
          </p:nvSpPr>
          <p:spPr>
            <a:xfrm>
              <a:off x="4293360" y="4107600"/>
              <a:ext cx="45266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2" name="Straight Connector 51"/>
            <p:cNvSpPr/>
            <p:nvPr/>
          </p:nvSpPr>
          <p:spPr>
            <a:xfrm>
              <a:off x="4293360" y="4502880"/>
              <a:ext cx="45266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3" name="Straight Connector 52"/>
            <p:cNvSpPr/>
            <p:nvPr/>
          </p:nvSpPr>
          <p:spPr>
            <a:xfrm>
              <a:off x="4293360" y="4898160"/>
              <a:ext cx="452664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4" name="Straight Connector 53"/>
            <p:cNvSpPr/>
            <p:nvPr/>
          </p:nvSpPr>
          <p:spPr>
            <a:xfrm>
              <a:off x="720000" y="3317039"/>
              <a:ext cx="0" cy="3952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5" name="Straight Connector 54"/>
            <p:cNvSpPr/>
            <p:nvPr/>
          </p:nvSpPr>
          <p:spPr>
            <a:xfrm>
              <a:off x="720000" y="3712320"/>
              <a:ext cx="0" cy="3952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6" name="Straight Connector 55"/>
            <p:cNvSpPr/>
            <p:nvPr/>
          </p:nvSpPr>
          <p:spPr>
            <a:xfrm>
              <a:off x="720000" y="4107600"/>
              <a:ext cx="0" cy="3952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7" name="Straight Connector 56"/>
            <p:cNvSpPr/>
            <p:nvPr/>
          </p:nvSpPr>
          <p:spPr>
            <a:xfrm>
              <a:off x="720000" y="4502880"/>
              <a:ext cx="0" cy="3952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8" name="Straight Connector 57"/>
            <p:cNvSpPr/>
            <p:nvPr/>
          </p:nvSpPr>
          <p:spPr>
            <a:xfrm>
              <a:off x="720000" y="4898160"/>
              <a:ext cx="0" cy="3952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59" name="Freeform 58"/>
          <p:cNvSpPr/>
          <p:nvPr/>
        </p:nvSpPr>
        <p:spPr>
          <a:xfrm>
            <a:off x="4140000" y="5497560"/>
            <a:ext cx="2057400" cy="622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 best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 second-best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A, B arguable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redibility: Evaluating what’s been lear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C2194F-FD24-490D-9D12-6A80CD6902CB}" type="slidenum">
              <a:t>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75337" y="-77788"/>
            <a:ext cx="8293274" cy="977901"/>
          </a:xfrm>
        </p:spPr>
        <p:txBody>
          <a:bodyPr wrap="square" lIns="90360" tIns="44280" rIns="90360" bIns="44280" anchorCtr="0">
            <a:noAutofit/>
          </a:bodyPr>
          <a:lstStyle/>
          <a:p>
            <a:pPr lvl="0"/>
            <a:r>
              <a:rPr lang="en-NZ" dirty="0"/>
              <a:t>Credibility: Evaluating what’s been learned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039" y="1388832"/>
            <a:ext cx="7543799" cy="447293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Issues: training, testing, tuning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Predicting performance: confidence limits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Holdout, cross-validation, </a:t>
            </a:r>
            <a:r>
              <a:rPr lang="en-NZ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bootstrap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Hyperparameter selection</a:t>
            </a:r>
            <a:endParaRPr lang="en-NZ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Comparing </a:t>
            </a:r>
            <a:r>
              <a:rPr lang="en-NZ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machine learning schemes</a:t>
            </a:r>
            <a:endParaRPr lang="en-NZ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Predicting </a:t>
            </a:r>
            <a:r>
              <a:rPr lang="en-NZ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probabilities</a:t>
            </a:r>
            <a:endParaRPr lang="en-NZ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Cost-sensitive </a:t>
            </a:r>
            <a:r>
              <a:rPr lang="en-NZ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evaluation</a:t>
            </a:r>
            <a:endParaRPr lang="en-NZ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Evaluating numeric prediction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</a:t>
            </a:r>
            <a:r>
              <a:rPr lang="en-NZ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minimum </a:t>
            </a:r>
            <a:r>
              <a:rPr lang="en-NZ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d</a:t>
            </a:r>
            <a:r>
              <a:rPr lang="en-NZ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escription </a:t>
            </a:r>
            <a:r>
              <a:rPr lang="en-NZ" sz="24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l</a:t>
            </a:r>
            <a:r>
              <a:rPr lang="en-NZ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ength principle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Model selection using a validation set</a:t>
            </a:r>
            <a:endParaRPr lang="en-NZ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MDL princ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F890CD-0241-45B0-BFCA-470D67587D1E}" type="slidenum">
              <a:t>20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The MDL principle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9696" y="1080000"/>
            <a:ext cx="7360104" cy="459899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MDL stands for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minimum description length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description length is defined as: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	         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space required to describe a theory</a:t>
            </a:r>
            <a:b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                                             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+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    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space required to describe the theory’s mistakes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our case the theory is the classifier and the mistakes are the errors on the training data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Aim: we seek a classifier with minimal DL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MDL principle is a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selection </a:t>
            </a: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criterion</a:t>
            </a:r>
          </a:p>
          <a:p>
            <a:pPr marL="800100" lvl="1" indent="-342900" hangingPunct="0"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Enables us to choose a classifier of an appropriate complexity to combat </a:t>
            </a:r>
            <a:r>
              <a:rPr lang="en-US" sz="2400" dirty="0" err="1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overfitting</a:t>
            </a:r>
            <a:endParaRPr lang="en-US" sz="2400" b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del selection crite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329DEF-60E6-4EEA-854B-BC80297C1500}" type="slidenum">
              <a:t>21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Model selection criteria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000" y="1066680"/>
            <a:ext cx="7917840" cy="330851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Model selection criteria attempt to find a good compromise between: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complexity of a model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Its prediction accuracy on the training data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Reasoning: a good model is a simple model that achieves high accuracy on the given data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Also known as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Occam’s Razor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</a:t>
            </a:r>
            <a:b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best theory is the smallest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one</a:t>
            </a:r>
            <a:b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</a:b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that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describes all the facts</a:t>
            </a:r>
          </a:p>
        </p:txBody>
      </p:sp>
      <p:sp>
        <p:nvSpPr>
          <p:cNvPr id="5" name="Freeform 4"/>
          <p:cNvSpPr/>
          <p:nvPr/>
        </p:nvSpPr>
        <p:spPr>
          <a:xfrm>
            <a:off x="1178739" y="4427107"/>
            <a:ext cx="6699844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160" tIns="46080" rIns="92160" bIns="460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William of Ockham, born in the village of Ockham in Surrey (England) about 1285, was the most influential philosopher of the 14th century and a controversial theologian.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000" b="1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legance vs. err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46246E-1C54-4601-80D9-791F7A53ED4B}" type="slidenum">
              <a:t>22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Elegance vs. errors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000" y="1440000"/>
            <a:ext cx="8277840" cy="3388918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Theory 1: very simple, elegant theory that explains the data almost perfectly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Theory 2: significantly more complex theory that reproduces the data without mistakes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Theory 1 is probably preferable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Classical example: </a:t>
            </a: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Kepler’s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three laws on planetary motion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Less accurate than Copernicus’s latest refinement of the Ptolemaic theory of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epicycles on the data available at the time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CC5AE-6162-4B92-BC91-0D250737E7EC}" type="slidenum">
              <a:t>23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96386" y="-77788"/>
            <a:ext cx="8210831" cy="977901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dirty="0" smtClean="0"/>
              <a:t>Using a validation set for model selection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6224" y="1040320"/>
            <a:ext cx="8012620" cy="524262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MDL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principle is one example of a model selection criterion</a:t>
            </a:r>
          </a:p>
          <a:p>
            <a:pPr marL="800100" lvl="1" indent="-342900" hangingPunct="0">
              <a:lnSpc>
                <a:spcPct val="90000"/>
              </a:lnSpc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Model selection: finding the right model complexity</a:t>
            </a:r>
            <a:endParaRPr lang="en-US" sz="2400" b="0" i="0" u="none" strike="noStrike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Classic model selection problem in statistics:</a:t>
            </a:r>
          </a:p>
          <a:p>
            <a:pPr marL="800100" lvl="1" indent="-342900" hangingPunct="0">
              <a:lnSpc>
                <a:spcPct val="90000"/>
              </a:lnSpc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Finding the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subset of attributes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to use in a linear regression model (yes, linear regression can </a:t>
            </a:r>
            <a:r>
              <a:rPr lang="en-US" sz="2000" b="0" i="0" u="none" strike="noStrike" dirty="0" err="1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overfit</a:t>
            </a:r>
            <a:r>
              <a:rPr lang="en-US" sz="20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!)</a:t>
            </a:r>
          </a:p>
          <a:p>
            <a:pPr marL="342900" indent="-342900" hangingPunct="0">
              <a:lnSpc>
                <a:spcPct val="90000"/>
              </a:lnSpc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aseline="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Other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model selection problems: choosing the size of a decision tree or artificial neural network</a:t>
            </a:r>
          </a:p>
          <a:p>
            <a:pPr marL="342900" indent="-342900" hangingPunct="0">
              <a:lnSpc>
                <a:spcPct val="90000"/>
              </a:lnSpc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Many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model selection criteria exist, based on a variety of theoretical assumptions</a:t>
            </a:r>
          </a:p>
          <a:p>
            <a:pPr marL="342900" indent="-342900" hangingPunct="0">
              <a:lnSpc>
                <a:spcPct val="90000"/>
              </a:lnSpc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aseline="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Simple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model selection approach: use a validation set</a:t>
            </a:r>
          </a:p>
          <a:p>
            <a:pPr marL="800100" lvl="1" indent="-342900" hangingPunct="0">
              <a:lnSpc>
                <a:spcPct val="90000"/>
              </a:lnSpc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Use the model complexity that yields best performance on the validation set</a:t>
            </a:r>
          </a:p>
          <a:p>
            <a:pPr marL="342900" indent="-342900" hangingPunct="0">
              <a:lnSpc>
                <a:spcPct val="90000"/>
              </a:lnSpc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Alternative approach when data is scarce: internal cross-validation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4504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990719"/>
            <a:ext cx="9144000" cy="80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5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</a:t>
            </a:r>
            <a:r>
              <a:rPr lang="en-AU" sz="5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Mining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Practical Machine Learning Tools and Techniques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Slides for 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Utopia" pitchFamily="34"/>
                <a:ea typeface="Times New Roman" pitchFamily="2"/>
                <a:cs typeface="Times New Roman" pitchFamily="2"/>
              </a:rPr>
              <a:t>Chapter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FF0000"/>
                </a:solidFill>
                <a:latin typeface="Utopia" pitchFamily="34"/>
                <a:ea typeface="Times New Roman" pitchFamily="2"/>
                <a:cs typeface="Times New Roman" pitchFamily="2"/>
              </a:rPr>
              <a:t>8, Data transformations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400" dirty="0"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of </a:t>
            </a:r>
            <a:r>
              <a:rPr lang="en-AU" sz="24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Data Mining</a:t>
            </a: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 by I. H. Witten, E.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Frank,</a:t>
            </a:r>
            <a:endParaRPr lang="en-AU" sz="24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M. A. Hall, and C. </a:t>
            </a:r>
            <a:r>
              <a:rPr lang="en-AU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Utopia" pitchFamily="34"/>
                <a:ea typeface="Times New Roman" pitchFamily="2"/>
                <a:cs typeface="Times New Roman" pitchFamily="2"/>
              </a:rPr>
              <a:t>J. Pal</a:t>
            </a:r>
            <a:endParaRPr lang="en-AU" sz="2200" b="0" i="0" u="none" strike="noStrike" baseline="0" dirty="0">
              <a:ln>
                <a:noFill/>
              </a:ln>
              <a:solidFill>
                <a:srgbClr val="000000"/>
              </a:solidFill>
              <a:latin typeface="Utopia" pitchFamily="34"/>
              <a:ea typeface="Times New Roman" pitchFamily="2"/>
              <a:cs typeface="Times New Roman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FFFF99"/>
              </a:solidFill>
              <a:latin typeface="Utopia" pitchFamily="34"/>
              <a:ea typeface="Gothic" pitchFamily="2"/>
              <a:cs typeface="Lucidasans" pitchFamily="2"/>
            </a:endParaRPr>
          </a:p>
          <a:p>
            <a:pPr algn="ctr" hangingPunct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dirty="0">
                <a:latin typeface="Utopia" pitchFamily="34"/>
                <a:ea typeface="Times New Roman" pitchFamily="2"/>
                <a:cs typeface="Times New Roman" pitchFamily="2"/>
              </a:rPr>
              <a:t>SUBSET of slides selected by D. Parson 2/21/2018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sz="2200" b="0" i="0" u="none" strike="noStrike" baseline="0" dirty="0">
              <a:ln>
                <a:noFill/>
              </a:ln>
              <a:solidFill>
                <a:srgbClr val="FFFF99"/>
              </a:solidFill>
              <a:latin typeface="Utopia" pitchFamily="34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8419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928133" y="-149477"/>
            <a:ext cx="6194286" cy="114480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NZ" sz="3600" dirty="0">
                <a:latin typeface="+mj-lt"/>
              </a:rPr>
              <a:t>Data transformations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5258" y="1155440"/>
            <a:ext cx="8851784" cy="5101940"/>
          </a:xfrm>
        </p:spPr>
        <p:txBody>
          <a:bodyPr/>
          <a:lstStyle/>
          <a:p>
            <a:pPr marL="457200" lvl="0" indent="-457200">
              <a:spcBef>
                <a:spcPts val="598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>
                <a:ea typeface="Gothic" pitchFamily="2"/>
              </a:rPr>
              <a:t>Attribute </a:t>
            </a:r>
            <a:r>
              <a:rPr lang="en-NZ" sz="2400" dirty="0" smtClean="0">
                <a:ea typeface="Gothic" pitchFamily="2"/>
              </a:rPr>
              <a:t>selection:  </a:t>
            </a:r>
            <a:r>
              <a:rPr lang="en-NZ" sz="2400" dirty="0">
                <a:ea typeface="Gothic" pitchFamily="2"/>
              </a:rPr>
              <a:t>Scheme-</a:t>
            </a:r>
            <a:r>
              <a:rPr lang="en-NZ" sz="2400" dirty="0" smtClean="0">
                <a:ea typeface="Gothic" pitchFamily="2"/>
              </a:rPr>
              <a:t>independent and scheme</a:t>
            </a:r>
            <a:r>
              <a:rPr lang="en-NZ" sz="2400" dirty="0">
                <a:ea typeface="Gothic" pitchFamily="2"/>
              </a:rPr>
              <a:t>-specific</a:t>
            </a:r>
          </a:p>
          <a:p>
            <a:pPr marL="457200" lvl="0" indent="-457200">
              <a:spcBef>
                <a:spcPts val="598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>
                <a:ea typeface="Gothic" pitchFamily="2"/>
              </a:rPr>
              <a:t>Attribute </a:t>
            </a:r>
            <a:r>
              <a:rPr lang="en-NZ" sz="2400" dirty="0" smtClean="0">
                <a:ea typeface="Gothic" pitchFamily="2"/>
              </a:rPr>
              <a:t>discretization: Unsupervised</a:t>
            </a:r>
            <a:r>
              <a:rPr lang="en-NZ" sz="2400" dirty="0">
                <a:ea typeface="Gothic" pitchFamily="2"/>
              </a:rPr>
              <a:t>, supervised, error- vs entropy-based, converse of discretization</a:t>
            </a:r>
          </a:p>
          <a:p>
            <a:pPr marL="457200" lvl="0" indent="-457200">
              <a:spcBef>
                <a:spcPts val="499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 smtClean="0">
                <a:ea typeface="Gothic" pitchFamily="2"/>
              </a:rPr>
              <a:t>Projections:  principal </a:t>
            </a:r>
            <a:r>
              <a:rPr lang="en-NZ" sz="2400" dirty="0">
                <a:ea typeface="Gothic" pitchFamily="2"/>
              </a:rPr>
              <a:t>component </a:t>
            </a:r>
            <a:r>
              <a:rPr lang="en-NZ" sz="2400" dirty="0" smtClean="0">
                <a:ea typeface="Gothic" pitchFamily="2"/>
              </a:rPr>
              <a:t>analysis (PCA), </a:t>
            </a:r>
            <a:r>
              <a:rPr lang="en-NZ" sz="2400" dirty="0">
                <a:ea typeface="Gothic" pitchFamily="2"/>
              </a:rPr>
              <a:t>random projections, partial least-squares</a:t>
            </a:r>
            <a:r>
              <a:rPr lang="en-NZ" sz="2400" dirty="0" smtClean="0">
                <a:ea typeface="Gothic" pitchFamily="2"/>
              </a:rPr>
              <a:t>, independent component analysis (ICA), linear discriminant analysis (LDA), </a:t>
            </a:r>
            <a:r>
              <a:rPr lang="en-NZ" sz="2400" dirty="0">
                <a:ea typeface="Gothic" pitchFamily="2"/>
              </a:rPr>
              <a:t>text, time series</a:t>
            </a:r>
          </a:p>
          <a:p>
            <a:pPr marL="457200" lvl="0" indent="-457200">
              <a:spcBef>
                <a:spcPts val="499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 smtClean="0">
                <a:ea typeface="Gothic" pitchFamily="2"/>
              </a:rPr>
              <a:t>Sampling: </a:t>
            </a:r>
            <a:r>
              <a:rPr lang="en-NZ" sz="2400" dirty="0">
                <a:ea typeface="Gothic" pitchFamily="2"/>
              </a:rPr>
              <a:t>Reservoir sampling</a:t>
            </a:r>
          </a:p>
          <a:p>
            <a:pPr marL="457200" lvl="0" indent="-457200">
              <a:spcBef>
                <a:spcPts val="598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>
                <a:ea typeface="Gothic" pitchFamily="2"/>
              </a:rPr>
              <a:t>Dirty </a:t>
            </a:r>
            <a:r>
              <a:rPr lang="en-NZ" sz="2400" dirty="0" smtClean="0">
                <a:ea typeface="Gothic" pitchFamily="2"/>
              </a:rPr>
              <a:t>data: Data </a:t>
            </a:r>
            <a:r>
              <a:rPr lang="en-NZ" sz="2400" dirty="0">
                <a:ea typeface="Gothic" pitchFamily="2"/>
              </a:rPr>
              <a:t>cleansing, robust regression, anomaly detection</a:t>
            </a:r>
          </a:p>
          <a:p>
            <a:pPr marL="457200" lvl="0" indent="-457200">
              <a:spcBef>
                <a:spcPts val="598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>
                <a:ea typeface="Gothic" pitchFamily="2"/>
              </a:rPr>
              <a:t>Transforming multiple classes to binary ones</a:t>
            </a:r>
          </a:p>
          <a:p>
            <a:pPr marL="685800" lvl="3" indent="0" hangingPunct="0">
              <a:spcBef>
                <a:spcPts val="598"/>
              </a:spcBef>
              <a:buSzPct val="100000"/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 smtClean="0">
                <a:ea typeface="Gothic" pitchFamily="2"/>
              </a:rPr>
              <a:t>error</a:t>
            </a:r>
            <a:r>
              <a:rPr lang="en-NZ" sz="2400" dirty="0">
                <a:ea typeface="Gothic" pitchFamily="2"/>
              </a:rPr>
              <a:t>-correcting codes, ensembles of nested dichotomies</a:t>
            </a:r>
          </a:p>
          <a:p>
            <a:pPr marL="457200" lvl="0" indent="-457200">
              <a:spcBef>
                <a:spcPts val="598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2400" dirty="0">
                <a:ea typeface="Gothic" pitchFamily="2"/>
              </a:rPr>
              <a:t>Calibrating class </a:t>
            </a:r>
            <a:r>
              <a:rPr lang="en-NZ" sz="2400" dirty="0" smtClean="0">
                <a:ea typeface="Gothic" pitchFamily="2"/>
              </a:rPr>
              <a:t>probabilities</a:t>
            </a:r>
            <a:endParaRPr lang="en-NZ" sz="2400" dirty="0">
              <a:ea typeface="Gothic" pitchFamily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30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Just apply a learner? NO!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Scheme/parameter selection</a:t>
            </a:r>
          </a:p>
          <a:p>
            <a:pPr lvl="1"/>
            <a:r>
              <a:rPr lang="en-US" dirty="0" smtClean="0"/>
              <a:t>Treat selection process as part of the learning process to avoid optimistic performance estimates</a:t>
            </a:r>
          </a:p>
          <a:p>
            <a:pPr lvl="0"/>
            <a:r>
              <a:rPr lang="en-US" dirty="0" smtClean="0"/>
              <a:t>Modifying the input:</a:t>
            </a:r>
          </a:p>
          <a:p>
            <a:pPr lvl="1"/>
            <a:r>
              <a:rPr lang="en-US" dirty="0" smtClean="0"/>
              <a:t>Data engineering to make learning possible or easier</a:t>
            </a:r>
          </a:p>
          <a:p>
            <a:pPr lvl="0"/>
            <a:r>
              <a:rPr lang="en-US" dirty="0" smtClean="0"/>
              <a:t>Modifying the output</a:t>
            </a:r>
          </a:p>
          <a:p>
            <a:pPr lvl="1"/>
            <a:r>
              <a:rPr lang="en-US" dirty="0" smtClean="0"/>
              <a:t>Converting multi-class problems into two-class ones</a:t>
            </a:r>
          </a:p>
          <a:p>
            <a:pPr lvl="1"/>
            <a:r>
              <a:rPr lang="en-US" dirty="0" smtClean="0"/>
              <a:t>Re-calibrating probability estimates</a:t>
            </a:r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26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5253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Attribute selection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Attribute selection is often important in practice</a:t>
            </a:r>
          </a:p>
          <a:p>
            <a:r>
              <a:rPr lang="en-CA" dirty="0" smtClean="0"/>
              <a:t>For example, adding a random (i.e., irrelevant) attribute can significantly degrade C4.5’s performance</a:t>
            </a:r>
          </a:p>
          <a:p>
            <a:pPr lvl="1"/>
            <a:r>
              <a:rPr lang="en-CA" dirty="0" smtClean="0"/>
              <a:t>Problem: C4.5’s built-in attribute selection is based on smaller and smaller amounts of data</a:t>
            </a:r>
          </a:p>
          <a:p>
            <a:r>
              <a:rPr lang="en-CA" dirty="0" smtClean="0"/>
              <a:t>Instance-based learning is particularly susceptible to irrelevant attributes</a:t>
            </a:r>
          </a:p>
          <a:p>
            <a:pPr lvl="1"/>
            <a:r>
              <a:rPr lang="en-CA" dirty="0" smtClean="0"/>
              <a:t>Number of training instances required increases exponentially with number of irrelevant attributes</a:t>
            </a:r>
          </a:p>
          <a:p>
            <a:r>
              <a:rPr lang="en-CA" dirty="0" smtClean="0"/>
              <a:t>Exception: </a:t>
            </a:r>
            <a:r>
              <a:rPr lang="en-CA" dirty="0"/>
              <a:t>n</a:t>
            </a:r>
            <a:r>
              <a:rPr lang="en-CA" dirty="0" smtClean="0"/>
              <a:t>aïve Bayes can cope well with irrelevant attributes</a:t>
            </a:r>
          </a:p>
          <a:p>
            <a:r>
              <a:rPr lang="en-CA" dirty="0" smtClean="0"/>
              <a:t>Note that relevant attributes can also be harmful if they mislead the learning algorithm</a:t>
            </a:r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7692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61034" y="64689"/>
            <a:ext cx="7654316" cy="700062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Scheme-independent attribute selection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Filter</a:t>
            </a:r>
            <a:r>
              <a:rPr lang="en-CA" dirty="0" smtClean="0"/>
              <a:t> approach to attribute selection: assess attributes based on general characteristics of the data</a:t>
            </a:r>
          </a:p>
          <a:p>
            <a:r>
              <a:rPr lang="en-CA" dirty="0" smtClean="0"/>
              <a:t>In this approach, the attributes are selected in a manner that is independent of the target machine learning scheme</a:t>
            </a:r>
          </a:p>
          <a:p>
            <a:r>
              <a:rPr lang="en-CA" dirty="0" smtClean="0"/>
              <a:t>One method: find smallest subset of attributes that separates data</a:t>
            </a:r>
          </a:p>
          <a:p>
            <a:r>
              <a:rPr lang="en-CA" dirty="0" smtClean="0"/>
              <a:t>Another method: use a fast learning scheme that is different from the target learning scheme to find relevant attributes</a:t>
            </a:r>
          </a:p>
          <a:p>
            <a:pPr lvl="1"/>
            <a:r>
              <a:rPr lang="en-CA" dirty="0"/>
              <a:t>E</a:t>
            </a:r>
            <a:r>
              <a:rPr lang="en-CA" dirty="0" smtClean="0"/>
              <a:t>.g., use attributes selected by C4.5 and 1R, or coefficients of linear model, possibly applied recursively (</a:t>
            </a:r>
            <a:r>
              <a:rPr lang="en-CA" i="1" dirty="0" smtClean="0"/>
              <a:t>recursive feature elimination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28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89220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Searching the attribute space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Number of attribute subsets is</a:t>
            </a:r>
            <a:br>
              <a:rPr lang="en-CA" dirty="0" smtClean="0"/>
            </a:br>
            <a:r>
              <a:rPr lang="en-CA" dirty="0" smtClean="0"/>
              <a:t>exponential in the number of attributes</a:t>
            </a:r>
          </a:p>
          <a:p>
            <a:r>
              <a:rPr lang="en-CA" dirty="0" smtClean="0"/>
              <a:t>Common greedy approaches:</a:t>
            </a:r>
          </a:p>
          <a:p>
            <a:pPr lvl="1"/>
            <a:r>
              <a:rPr lang="en-CA" dirty="0" smtClean="0"/>
              <a:t>forward selection</a:t>
            </a:r>
          </a:p>
          <a:p>
            <a:pPr lvl="1"/>
            <a:r>
              <a:rPr lang="en-CA" dirty="0" smtClean="0"/>
              <a:t>backward elimination</a:t>
            </a:r>
          </a:p>
          <a:p>
            <a:r>
              <a:rPr lang="en-CA" dirty="0" smtClean="0"/>
              <a:t>More sophisticated strategies:</a:t>
            </a:r>
          </a:p>
          <a:p>
            <a:pPr lvl="1"/>
            <a:r>
              <a:rPr lang="en-CA" dirty="0" smtClean="0"/>
              <a:t>Bidirectional search</a:t>
            </a:r>
          </a:p>
          <a:p>
            <a:pPr lvl="1"/>
            <a:r>
              <a:rPr lang="en-CA" dirty="0" smtClean="0"/>
              <a:t>Best-first search: can find optimum solution</a:t>
            </a:r>
          </a:p>
          <a:p>
            <a:pPr lvl="1"/>
            <a:r>
              <a:rPr lang="en-CA" dirty="0" smtClean="0"/>
              <a:t>Beam search: approximation to best-first search</a:t>
            </a:r>
          </a:p>
          <a:p>
            <a:pPr lvl="1"/>
            <a:r>
              <a:rPr lang="en-CA" dirty="0" smtClean="0"/>
              <a:t>Genetic algorithms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29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399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valuation: the key to suc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BCA1DB-6ADC-42BD-B655-A0FBC5278B9A}" type="slidenum">
              <a:t>3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Evaluation: the key to success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0000" y="1587600"/>
            <a:ext cx="8100000" cy="41114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How predictive is the model we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have learned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?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on the training data is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not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a good indicator of performance on future data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Otherwise 1-NN would be the optimum classifier!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Simple solution that can be used if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 large amount of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(labeled) data is available: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Split data into training and test set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However: (labeled) data is usually limited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More sophisticated techniques need to be used</a:t>
            </a:r>
          </a:p>
          <a:p>
            <a:pPr marL="571319" marR="0" lvl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chemeClr val="tx1"/>
              </a:buClr>
              <a:buSzPct val="100000"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30</a:t>
            </a:fld>
            <a:endParaRPr lang="en-N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Scheme-specific selection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8990" y="826559"/>
            <a:ext cx="8021966" cy="570596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Wrapper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approach to attribute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selection: attributes are selected with target scheme in the loop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Implement “wrapper” around learning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scheme</a:t>
            </a:r>
          </a:p>
          <a:p>
            <a:pPr lvl="1" hangingPunct="0">
              <a:spcBef>
                <a:spcPts val="697"/>
              </a:spcBef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Evaluation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criterion: cross-validation performance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Time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consuming in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general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800100" lvl="2" indent="-342900" hangingPunct="0">
              <a:spcBef>
                <a:spcPts val="598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greedy approach,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k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attributes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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 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k</a:t>
            </a:r>
            <a:r>
              <a:rPr lang="en-US" sz="2000" b="0" i="0" u="none" strike="noStrike" baseline="3000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2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 time</a:t>
            </a:r>
          </a:p>
          <a:p>
            <a:pPr marL="800100" lvl="2" indent="-342900" hangingPunct="0">
              <a:spcBef>
                <a:spcPts val="598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prior ranking of attributes </a:t>
            </a:r>
            <a:r>
              <a:rPr lang="en-US" sz="2000" b="1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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  linear in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k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Can use significance test to stop cross-validation for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 subset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early if it is unlikely to “win” (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race search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)</a:t>
            </a:r>
          </a:p>
          <a:p>
            <a:pPr marL="457200" lvl="2" hangingPunct="0">
              <a:spcBef>
                <a:spcPts val="598"/>
              </a:spcBef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ea typeface="Gothic" pitchFamily="2"/>
                <a:cs typeface="Lucidasans" pitchFamily="2"/>
              </a:rPr>
              <a:t>C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an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 used with forward, backward selection, prior ranking, or special-purpose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schemata search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Scheme-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specific attribute selection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is essential for learning decision tables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Efficient for decision tables and Naïve Bayes</a:t>
            </a:r>
          </a:p>
        </p:txBody>
      </p:sp>
    </p:spTree>
    <p:extLst>
      <p:ext uri="{BB962C8B-B14F-4D97-AF65-F5344CB8AC3E}">
        <p14:creationId xmlns:p14="http://schemas.microsoft.com/office/powerpoint/2010/main" val="425637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Attribute discretization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Discretization can be useful even if a learning algorithm can be run on numeric attributes directly</a:t>
            </a:r>
          </a:p>
          <a:p>
            <a:r>
              <a:rPr lang="en-CA" dirty="0" smtClean="0"/>
              <a:t>Avoids normality assumption in Naïve Bayes and clustering</a:t>
            </a:r>
          </a:p>
          <a:p>
            <a:r>
              <a:rPr lang="en-CA" dirty="0" smtClean="0"/>
              <a:t>Examples of discretization we have already encountered:</a:t>
            </a:r>
          </a:p>
          <a:p>
            <a:pPr lvl="1"/>
            <a:r>
              <a:rPr lang="en-CA" dirty="0" smtClean="0"/>
              <a:t>1R: uses simple discretization scheme</a:t>
            </a:r>
          </a:p>
          <a:p>
            <a:pPr lvl="1"/>
            <a:r>
              <a:rPr lang="en-CA" dirty="0" smtClean="0"/>
              <a:t>C4.5 performs local discretization</a:t>
            </a:r>
          </a:p>
          <a:p>
            <a:r>
              <a:rPr lang="en-CA" dirty="0" smtClean="0"/>
              <a:t>Global discretization can be advantageous because it is based on more data</a:t>
            </a:r>
          </a:p>
          <a:p>
            <a:r>
              <a:rPr lang="en-CA" dirty="0" smtClean="0"/>
              <a:t>Apply learner to</a:t>
            </a:r>
          </a:p>
          <a:p>
            <a:pPr lvl="1"/>
            <a:r>
              <a:rPr lang="en-CA" dirty="0" smtClean="0"/>
              <a:t>k -valued discretized attribute or  to</a:t>
            </a:r>
          </a:p>
          <a:p>
            <a:pPr lvl="1"/>
            <a:r>
              <a:rPr lang="en-CA" dirty="0" smtClean="0"/>
              <a:t>k – 1 binary attributes that code the cut points</a:t>
            </a:r>
          </a:p>
          <a:p>
            <a:r>
              <a:rPr lang="en-CA" dirty="0" smtClean="0"/>
              <a:t>The latter approach often works better when learning decision trees or rule sets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97798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32</a:t>
            </a:fld>
            <a:endParaRPr lang="en-N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Discretization: unsupervised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0970" y="1114559"/>
            <a:ext cx="8158297" cy="458873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 smtClean="0"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Unsupervised discretization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: d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etermine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intervals without knowing class labels</a:t>
            </a:r>
          </a:p>
          <a:p>
            <a:pPr marL="457200" lvl="2" hangingPunct="0">
              <a:spcBef>
                <a:spcPts val="598"/>
              </a:spcBef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When clustering, the only possible way!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Two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well-known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strategies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:</a:t>
            </a:r>
          </a:p>
          <a:p>
            <a:pPr marL="800100" lvl="2" indent="-342900" hangingPunct="0">
              <a:spcBef>
                <a:spcPts val="598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Equal-interval binning</a:t>
            </a:r>
          </a:p>
          <a:p>
            <a:pPr marL="800100" lvl="2" indent="-342900" hangingPunct="0">
              <a:spcBef>
                <a:spcPts val="598"/>
              </a:spcBef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Equal-frequency binning</a:t>
            </a:r>
            <a:b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(also called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histogram equalization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)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Unsupervised discretization is n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ormally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inferior to supervised schemes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when applied in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classification tasks</a:t>
            </a:r>
          </a:p>
          <a:p>
            <a:pPr marL="457200" lvl="2" hangingPunct="0">
              <a:spcBef>
                <a:spcPts val="697"/>
              </a:spcBef>
              <a:buSzPct val="100000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But equal-frequency binning works well with naïve Bayes if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the number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of intervals is set to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the square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root of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the size 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of dataset </a:t>
            </a:r>
            <a:b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</a:b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(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latin typeface="Calibri"/>
                <a:ea typeface="Gothic" pitchFamily="2"/>
                <a:cs typeface="Calibri"/>
              </a:rPr>
              <a:t>proportional k-interval discretization)</a:t>
            </a:r>
          </a:p>
        </p:txBody>
      </p:sp>
    </p:spTree>
    <p:extLst>
      <p:ext uri="{BB962C8B-B14F-4D97-AF65-F5344CB8AC3E}">
        <p14:creationId xmlns:p14="http://schemas.microsoft.com/office/powerpoint/2010/main" val="3815009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Discretization: supervised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8765" y="1215407"/>
            <a:ext cx="8287450" cy="496155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Classic approach to </a:t>
            </a:r>
            <a:r>
              <a:rPr lang="en-CA" i="1" dirty="0" smtClean="0"/>
              <a:t>supervised</a:t>
            </a:r>
            <a:r>
              <a:rPr lang="en-CA" dirty="0" smtClean="0"/>
              <a:t> discretization is entropy-based</a:t>
            </a:r>
          </a:p>
          <a:p>
            <a:r>
              <a:rPr lang="en-CA" dirty="0" smtClean="0"/>
              <a:t>This method builds a decision tree with pre-pruning on the attribute being discretized</a:t>
            </a:r>
          </a:p>
          <a:p>
            <a:pPr lvl="1"/>
            <a:r>
              <a:rPr lang="en-CA" dirty="0" smtClean="0"/>
              <a:t>Uses entropy as splitting criterion</a:t>
            </a:r>
          </a:p>
          <a:p>
            <a:pPr lvl="1"/>
            <a:r>
              <a:rPr lang="en-CA" dirty="0" smtClean="0"/>
              <a:t>Uses the minimum description length principle as the stopping criterion for pre-pruning</a:t>
            </a:r>
          </a:p>
          <a:p>
            <a:r>
              <a:rPr lang="en-CA" dirty="0" smtClean="0"/>
              <a:t>Works well: still the state of the art</a:t>
            </a:r>
          </a:p>
          <a:p>
            <a:r>
              <a:rPr lang="en-CA" dirty="0" smtClean="0"/>
              <a:t>To apply the minimum description length principle, the “theory” is</a:t>
            </a:r>
          </a:p>
          <a:p>
            <a:pPr lvl="1"/>
            <a:r>
              <a:rPr lang="en-CA" dirty="0" smtClean="0"/>
              <a:t>the splitting point (can be coded in log</a:t>
            </a:r>
            <a:r>
              <a:rPr lang="en-CA" baseline="-25000" dirty="0" smtClean="0"/>
              <a:t>2</a:t>
            </a:r>
            <a:r>
              <a:rPr lang="en-CA" dirty="0" smtClean="0"/>
              <a:t>[N – 1] bits)</a:t>
            </a:r>
          </a:p>
          <a:p>
            <a:pPr lvl="1"/>
            <a:r>
              <a:rPr lang="en-CA" dirty="0" smtClean="0"/>
              <a:t>plus class distribution in each subset (a more involved expression)</a:t>
            </a:r>
          </a:p>
          <a:p>
            <a:r>
              <a:rPr lang="en-CA" dirty="0" smtClean="0"/>
              <a:t>Description length is the number of bits needed for coding both the splitting point and the class distributions</a:t>
            </a:r>
          </a:p>
          <a:p>
            <a:r>
              <a:rPr lang="en-CA" dirty="0" smtClean="0"/>
              <a:t>Compare description lengths before/after adding split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4414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2271" y="64689"/>
            <a:ext cx="8013080" cy="7000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Supervised discretization: other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replace top-down procedure by bottom-up method</a:t>
            </a:r>
          </a:p>
          <a:p>
            <a:r>
              <a:rPr lang="en-CA" dirty="0" smtClean="0"/>
              <a:t>This bottom-up method has been applied in conjunction with the chi-squared test</a:t>
            </a:r>
          </a:p>
          <a:p>
            <a:pPr lvl="1"/>
            <a:r>
              <a:rPr lang="en-CA" dirty="0" smtClean="0"/>
              <a:t>Continue to merge intervals until they become significantly different</a:t>
            </a:r>
          </a:p>
          <a:p>
            <a:r>
              <a:rPr lang="en-CA" dirty="0" smtClean="0"/>
              <a:t>Can use dynamic programming to find optimum </a:t>
            </a:r>
            <a:r>
              <a:rPr lang="en-CA" i="1" dirty="0" smtClean="0"/>
              <a:t>k</a:t>
            </a:r>
            <a:r>
              <a:rPr lang="en-CA" dirty="0" smtClean="0"/>
              <a:t>-way split for given additive criterion</a:t>
            </a:r>
          </a:p>
          <a:p>
            <a:pPr lvl="1"/>
            <a:r>
              <a:rPr lang="en-CA" dirty="0" smtClean="0"/>
              <a:t>Requires time quadratic in the number of instances</a:t>
            </a:r>
          </a:p>
          <a:p>
            <a:pPr lvl="1"/>
            <a:r>
              <a:rPr lang="en-CA" dirty="0" smtClean="0"/>
              <a:t>But can be done in linear time if error rate is used instead of entropy</a:t>
            </a:r>
          </a:p>
          <a:p>
            <a:pPr lvl="1"/>
            <a:r>
              <a:rPr lang="en-CA" dirty="0" smtClean="0"/>
              <a:t>However, using error rate is generally not a good idea when discretizing an attribute as we will see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84624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converse of discretization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Make nominal values into “numeric” ones</a:t>
            </a:r>
          </a:p>
          <a:p>
            <a:r>
              <a:rPr lang="en-CA" dirty="0" smtClean="0"/>
              <a:t>Can use indicator attributes (as in IB1)</a:t>
            </a:r>
          </a:p>
          <a:p>
            <a:r>
              <a:rPr lang="en-CA" dirty="0" smtClean="0"/>
              <a:t>Makes no use of potential ordering information if “nominal” attribute is actually ordinal</a:t>
            </a:r>
          </a:p>
          <a:p>
            <a:r>
              <a:rPr lang="en-CA" dirty="0" smtClean="0"/>
              <a:t>Alternative: </a:t>
            </a:r>
            <a:r>
              <a:rPr lang="en-CA" dirty="0"/>
              <a:t>c</a:t>
            </a:r>
            <a:r>
              <a:rPr lang="en-CA" dirty="0" smtClean="0"/>
              <a:t>ode an ordered nominal attribute into binary	ones as in M5’</a:t>
            </a:r>
          </a:p>
          <a:p>
            <a:pPr lvl="1"/>
            <a:r>
              <a:rPr lang="en-CA" dirty="0" smtClean="0"/>
              <a:t>Inequalities are explicitly represented as binary attributes, e.g., </a:t>
            </a:r>
            <a:r>
              <a:rPr lang="en-CA" i="1" dirty="0" smtClean="0"/>
              <a:t>temperature</a:t>
            </a:r>
            <a:r>
              <a:rPr lang="en-CA" dirty="0" smtClean="0"/>
              <a:t> &lt; </a:t>
            </a:r>
            <a:r>
              <a:rPr lang="en-CA" i="1" dirty="0" smtClean="0"/>
              <a:t>hot</a:t>
            </a:r>
            <a:r>
              <a:rPr lang="en-CA" dirty="0" smtClean="0"/>
              <a:t> in the </a:t>
            </a:r>
            <a:r>
              <a:rPr lang="en-CA" i="1" dirty="0" smtClean="0"/>
              <a:t>weather</a:t>
            </a:r>
            <a:r>
              <a:rPr lang="en-CA" dirty="0" smtClean="0"/>
              <a:t> data</a:t>
            </a:r>
          </a:p>
          <a:p>
            <a:pPr lvl="1"/>
            <a:r>
              <a:rPr lang="en-CA" dirty="0" smtClean="0"/>
              <a:t>Can be used for any ordered attribute</a:t>
            </a:r>
          </a:p>
          <a:p>
            <a:pPr lvl="1"/>
            <a:r>
              <a:rPr lang="en-CA" dirty="0" smtClean="0"/>
              <a:t>Better than coding ordering into an integer (which implies a metric)</a:t>
            </a:r>
          </a:p>
          <a:p>
            <a:r>
              <a:rPr lang="en-CA" dirty="0" smtClean="0"/>
              <a:t>In general: can code binary partition of a set of attribute values as a binary attribute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8462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36</a:t>
            </a:fld>
            <a:endParaRPr lang="en-N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0668" y="-179388"/>
            <a:ext cx="5289495" cy="1144588"/>
          </a:xfrm>
        </p:spPr>
        <p:txBody>
          <a:bodyPr/>
          <a:lstStyle/>
          <a:p>
            <a:pPr lvl="0"/>
            <a:r>
              <a:rPr lang="en-US" dirty="0"/>
              <a:t>Projections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863600" y="1079500"/>
            <a:ext cx="7651750" cy="3798861"/>
          </a:xfrm>
        </p:spPr>
        <p:txBody>
          <a:bodyPr wrap="square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dirty="0"/>
              <a:t>Simple transformations can often make a large difference in performance</a:t>
            </a:r>
          </a:p>
          <a:p>
            <a:pPr marL="457200" lvl="0" indent="-457200">
              <a:buFont typeface="Arial"/>
              <a:buChar char="•"/>
            </a:pPr>
            <a:r>
              <a:rPr lang="en-US" dirty="0"/>
              <a:t>Example transformations (not necessarily for performance improvement):</a:t>
            </a:r>
          </a:p>
          <a:p>
            <a:pPr lvl="1"/>
            <a:r>
              <a:rPr lang="en-US" dirty="0"/>
              <a:t>Difference of two date attributes</a:t>
            </a:r>
          </a:p>
          <a:p>
            <a:pPr lvl="1"/>
            <a:r>
              <a:rPr lang="en-US" dirty="0"/>
              <a:t>Ratio of two numeric (ratio-scale) attributes</a:t>
            </a:r>
          </a:p>
          <a:p>
            <a:pPr lvl="1"/>
            <a:r>
              <a:rPr lang="en-US" dirty="0"/>
              <a:t>Concatenating the values of nominal attributes</a:t>
            </a:r>
          </a:p>
          <a:p>
            <a:pPr lvl="1"/>
            <a:r>
              <a:rPr lang="en-US" dirty="0"/>
              <a:t>Encoding cluster membership</a:t>
            </a:r>
          </a:p>
          <a:p>
            <a:pPr lvl="1"/>
            <a:r>
              <a:rPr lang="en-US" dirty="0"/>
              <a:t>Adding noise to data</a:t>
            </a:r>
          </a:p>
          <a:p>
            <a:pPr lvl="1"/>
            <a:r>
              <a:rPr lang="en-US" dirty="0"/>
              <a:t>Removing data randomly or selectively</a:t>
            </a:r>
          </a:p>
          <a:p>
            <a:pPr lvl="1"/>
            <a:r>
              <a:rPr lang="en-US" dirty="0"/>
              <a:t>Obfuscating the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98909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37</a:t>
            </a:fld>
            <a:endParaRPr lang="en-NZ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93838" y="-179388"/>
            <a:ext cx="7650162" cy="1144588"/>
          </a:xfrm>
        </p:spPr>
        <p:txBody>
          <a:bodyPr/>
          <a:lstStyle/>
          <a:p>
            <a:pPr lvl="0"/>
            <a:r>
              <a:rPr lang="en-US" dirty="0"/>
              <a:t>Principal component analysis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87919" y="1086676"/>
            <a:ext cx="8151121" cy="4690514"/>
          </a:xfrm>
        </p:spPr>
        <p:txBody>
          <a:bodyPr wrap="square">
            <a:sp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dirty="0" smtClean="0"/>
              <a:t>Unsupervised method </a:t>
            </a:r>
            <a:r>
              <a:rPr lang="en-US" dirty="0"/>
              <a:t>for identifying the important </a:t>
            </a:r>
            <a:r>
              <a:rPr lang="en-US" dirty="0" smtClean="0"/>
              <a:t>directions </a:t>
            </a:r>
            <a:r>
              <a:rPr lang="en-US" dirty="0"/>
              <a:t>in </a:t>
            </a:r>
            <a:r>
              <a:rPr lang="en-US" dirty="0" smtClean="0"/>
              <a:t>a dataset</a:t>
            </a:r>
          </a:p>
          <a:p>
            <a:pPr marL="457200" lvl="0" indent="-457200">
              <a:buFont typeface="Arial"/>
              <a:buChar char="•"/>
            </a:pPr>
            <a:r>
              <a:rPr lang="en-US" dirty="0" smtClean="0"/>
              <a:t>We can then rotate the data </a:t>
            </a:r>
            <a:r>
              <a:rPr lang="en-US" dirty="0"/>
              <a:t>into </a:t>
            </a:r>
            <a:r>
              <a:rPr lang="en-US" dirty="0" smtClean="0"/>
              <a:t>the (</a:t>
            </a:r>
            <a:r>
              <a:rPr lang="en-US" dirty="0"/>
              <a:t>reduced) coordinate system that is given by those </a:t>
            </a:r>
            <a:r>
              <a:rPr lang="en-US" dirty="0" smtClean="0"/>
              <a:t>directions</a:t>
            </a:r>
          </a:p>
          <a:p>
            <a:pPr marL="457200" lvl="0" indent="-457200">
              <a:buFont typeface="Arial"/>
              <a:buChar char="•"/>
            </a:pPr>
            <a:r>
              <a:rPr lang="en-US" dirty="0" smtClean="0"/>
              <a:t>PCA is a method for </a:t>
            </a:r>
            <a:r>
              <a:rPr lang="en-US" i="1" dirty="0" smtClean="0"/>
              <a:t>dimensionality reduction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/>
              <a:t>Algorithm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SzPct val="100000"/>
              <a:buAutoNum type="arabicPeriod"/>
            </a:pPr>
            <a:r>
              <a:rPr lang="en-US" dirty="0"/>
              <a:t>Find direction (axis) of greatest variance</a:t>
            </a:r>
          </a:p>
          <a:p>
            <a:pPr lvl="1">
              <a:buSzPct val="100000"/>
              <a:buAutoNum type="arabicPeriod"/>
            </a:pPr>
            <a:r>
              <a:rPr lang="en-US" dirty="0"/>
              <a:t>Find direction of greatest variance that is perpendicular to previous direction and repeat</a:t>
            </a:r>
          </a:p>
          <a:p>
            <a:pPr marL="457200" lvl="0" indent="-457200">
              <a:buSzPct val="100000"/>
              <a:buFont typeface="Arial"/>
              <a:buChar char="•"/>
            </a:pPr>
            <a:r>
              <a:rPr lang="en-US" dirty="0"/>
              <a:t>Implementation: find eigenvectors of </a:t>
            </a:r>
            <a:r>
              <a:rPr lang="en-US" dirty="0" smtClean="0"/>
              <a:t>the covariance matrix of the data</a:t>
            </a:r>
            <a:endParaRPr lang="en-US" dirty="0"/>
          </a:p>
          <a:p>
            <a:pPr lvl="1">
              <a:buSzPct val="100000"/>
            </a:pPr>
            <a:r>
              <a:rPr lang="en-US" dirty="0"/>
              <a:t>Eigenvectors (sorted by eigenvalues) are the </a:t>
            </a:r>
            <a:r>
              <a:rPr lang="en-US" dirty="0" smtClean="0"/>
              <a:t>directions</a:t>
            </a:r>
          </a:p>
          <a:p>
            <a:pPr lvl="1">
              <a:buSzPct val="100000"/>
            </a:pPr>
            <a:r>
              <a:rPr lang="en-US" dirty="0" smtClean="0"/>
              <a:t>Mathematical details are covered in chapter on “Probabilistic methods”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269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Weka</a:t>
            </a:r>
            <a:r>
              <a:rPr lang="en-CA" dirty="0" smtClean="0"/>
              <a:t> implementations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063" y="1215407"/>
            <a:ext cx="8395080" cy="4961556"/>
          </a:xfrm>
        </p:spPr>
        <p:txBody>
          <a:bodyPr>
            <a:normAutofit/>
          </a:bodyPr>
          <a:lstStyle/>
          <a:p>
            <a:r>
              <a:rPr lang="en-US" dirty="0" smtClean="0"/>
              <a:t>Attribute selection</a:t>
            </a:r>
            <a:endParaRPr lang="en-CA" dirty="0" smtClean="0"/>
          </a:p>
          <a:p>
            <a:pPr lvl="1"/>
            <a:r>
              <a:rPr lang="en-US" sz="1900" dirty="0" err="1" smtClean="0"/>
              <a:t>CfsSubsetEval</a:t>
            </a:r>
            <a:r>
              <a:rPr lang="en-US" sz="1900" dirty="0" smtClean="0"/>
              <a:t> (correlation-based attribute subset evaluator)</a:t>
            </a:r>
            <a:endParaRPr lang="en-CA" sz="1900" dirty="0" smtClean="0"/>
          </a:p>
          <a:p>
            <a:pPr lvl="1"/>
            <a:r>
              <a:rPr lang="en-US" sz="1900" dirty="0" err="1" smtClean="0"/>
              <a:t>ConsistencySubsetEval</a:t>
            </a:r>
            <a:r>
              <a:rPr lang="en-US" sz="1900" dirty="0" smtClean="0"/>
              <a:t> (measures class consistency for a given set of attributes, in the </a:t>
            </a:r>
            <a:r>
              <a:rPr lang="en-US" sz="1900" dirty="0" err="1" smtClean="0"/>
              <a:t>consistencySubsetEval</a:t>
            </a:r>
            <a:r>
              <a:rPr lang="en-US" sz="1900" dirty="0" smtClean="0"/>
              <a:t> package)</a:t>
            </a:r>
            <a:endParaRPr lang="en-CA" sz="1900" dirty="0" smtClean="0"/>
          </a:p>
          <a:p>
            <a:pPr lvl="1"/>
            <a:r>
              <a:rPr lang="en-US" sz="1900" dirty="0" err="1" smtClean="0"/>
              <a:t>ClassifierSubsetEval</a:t>
            </a:r>
            <a:r>
              <a:rPr lang="en-US" sz="1900" dirty="0" smtClean="0"/>
              <a:t> (uses a classifier for evaluating subsets of attributes, in the </a:t>
            </a:r>
            <a:r>
              <a:rPr lang="en-US" sz="1900" dirty="0" err="1" smtClean="0"/>
              <a:t>classifierBasedAttributeSelection</a:t>
            </a:r>
            <a:r>
              <a:rPr lang="en-US" sz="1900" dirty="0" smtClean="0"/>
              <a:t> package)</a:t>
            </a:r>
            <a:endParaRPr lang="en-CA" sz="1900" dirty="0" smtClean="0"/>
          </a:p>
          <a:p>
            <a:pPr lvl="1"/>
            <a:r>
              <a:rPr lang="en-US" sz="1900" dirty="0" err="1" smtClean="0"/>
              <a:t>SVMAttributeEval</a:t>
            </a:r>
            <a:r>
              <a:rPr lang="en-US" sz="1900" dirty="0" smtClean="0"/>
              <a:t> (ranks attributes according to the magnitude of the coefficients learned by an SVM, in the </a:t>
            </a:r>
            <a:r>
              <a:rPr lang="en-US" sz="1900" dirty="0" err="1" smtClean="0"/>
              <a:t>SVMAttributeEval</a:t>
            </a:r>
            <a:r>
              <a:rPr lang="en-US" sz="1900" dirty="0" smtClean="0"/>
              <a:t> package)</a:t>
            </a:r>
          </a:p>
          <a:p>
            <a:pPr lvl="1"/>
            <a:r>
              <a:rPr lang="en-US" sz="1900" dirty="0" err="1" smtClean="0"/>
              <a:t>ReliefF</a:t>
            </a:r>
            <a:r>
              <a:rPr lang="en-US" sz="1900" dirty="0" smtClean="0"/>
              <a:t> (instance-based approach for ranking attributes)</a:t>
            </a:r>
          </a:p>
          <a:p>
            <a:pPr lvl="1"/>
            <a:r>
              <a:rPr lang="en-US" sz="1900" dirty="0" err="1"/>
              <a:t>WrapperSubsetEval</a:t>
            </a:r>
            <a:r>
              <a:rPr lang="en-US" sz="1900" dirty="0"/>
              <a:t> (uses a classifier plus cross-validation)</a:t>
            </a:r>
            <a:endParaRPr lang="en-CA" sz="1900" dirty="0"/>
          </a:p>
          <a:p>
            <a:pPr lvl="1"/>
            <a:r>
              <a:rPr lang="en-US" sz="1900" dirty="0" err="1"/>
              <a:t>GreedyStepwise</a:t>
            </a:r>
            <a:r>
              <a:rPr lang="en-US" sz="1900" dirty="0"/>
              <a:t> (forward selection and backward elimination search)</a:t>
            </a:r>
            <a:endParaRPr lang="en-CA" sz="1900" dirty="0"/>
          </a:p>
          <a:p>
            <a:pPr lvl="1"/>
            <a:r>
              <a:rPr lang="en-US" sz="1900" dirty="0" err="1"/>
              <a:t>LinearForwardSelection</a:t>
            </a:r>
            <a:r>
              <a:rPr lang="en-US" sz="1900" dirty="0"/>
              <a:t> (forward selection with a sliding window of attribute choices at each step of the search, in the </a:t>
            </a:r>
            <a:r>
              <a:rPr lang="en-US" sz="1900" dirty="0" err="1"/>
              <a:t>linearForwardSelection</a:t>
            </a:r>
            <a:r>
              <a:rPr lang="en-US" sz="1900" dirty="0"/>
              <a:t> package)</a:t>
            </a:r>
            <a:endParaRPr lang="en-CA" sz="1900" dirty="0"/>
          </a:p>
          <a:p>
            <a:pPr lvl="1"/>
            <a:r>
              <a:rPr lang="en-US" sz="1900" dirty="0" err="1"/>
              <a:t>BestFirst</a:t>
            </a:r>
            <a:r>
              <a:rPr lang="en-US" sz="1900" dirty="0"/>
              <a:t> (search method that uses greedy hill-climbing with backtracking)</a:t>
            </a:r>
            <a:endParaRPr lang="en-CA" sz="1900" dirty="0"/>
          </a:p>
          <a:p>
            <a:pPr lvl="1"/>
            <a:r>
              <a:rPr lang="en-US" sz="1900" dirty="0" err="1"/>
              <a:t>RaceSearch</a:t>
            </a:r>
            <a:r>
              <a:rPr lang="en-US" sz="1900" dirty="0"/>
              <a:t> (uses the race search methodology, in the </a:t>
            </a:r>
            <a:r>
              <a:rPr lang="en-US" sz="1900" dirty="0" err="1"/>
              <a:t>raceSearch</a:t>
            </a:r>
            <a:r>
              <a:rPr lang="en-US" sz="1900" dirty="0"/>
              <a:t> package)</a:t>
            </a:r>
            <a:endParaRPr lang="en-CA" sz="1900" dirty="0"/>
          </a:p>
          <a:p>
            <a:pPr lvl="1"/>
            <a:r>
              <a:rPr lang="en-US" sz="1900" dirty="0"/>
              <a:t>Ranker (ranks individual attributes according to their evaluation)</a:t>
            </a:r>
            <a:endParaRPr lang="en-CA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8007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Weka</a:t>
            </a:r>
            <a:r>
              <a:rPr lang="en-CA" dirty="0" smtClean="0"/>
              <a:t> implementations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Learning decision tables: </a:t>
            </a:r>
            <a:r>
              <a:rPr lang="en-US" sz="2600" dirty="0" err="1" smtClean="0"/>
              <a:t>DecisionTable</a:t>
            </a:r>
            <a:endParaRPr lang="en-CA" sz="2600" dirty="0" smtClean="0"/>
          </a:p>
          <a:p>
            <a:r>
              <a:rPr lang="en-US" dirty="0" smtClean="0"/>
              <a:t>Discretization</a:t>
            </a:r>
            <a:endParaRPr lang="en-CA" dirty="0" smtClean="0"/>
          </a:p>
          <a:p>
            <a:pPr lvl="1"/>
            <a:r>
              <a:rPr lang="en-US" dirty="0" smtClean="0"/>
              <a:t>Discretize (unsupervised and supervised versions)</a:t>
            </a:r>
            <a:endParaRPr lang="en-CA" dirty="0" smtClean="0"/>
          </a:p>
          <a:p>
            <a:pPr lvl="1"/>
            <a:r>
              <a:rPr lang="en-US" dirty="0" err="1" smtClean="0"/>
              <a:t>PKIDiscretize</a:t>
            </a:r>
            <a:r>
              <a:rPr lang="en-US" dirty="0" smtClean="0"/>
              <a:t> (proportional k-interval discretization)</a:t>
            </a:r>
            <a:endParaRPr lang="en-CA" dirty="0" smtClean="0"/>
          </a:p>
          <a:p>
            <a:r>
              <a:rPr lang="en-US" dirty="0" smtClean="0"/>
              <a:t>Discriminant analysis for classification</a:t>
            </a:r>
            <a:endParaRPr lang="en-CA" dirty="0" smtClean="0"/>
          </a:p>
          <a:p>
            <a:pPr lvl="1"/>
            <a:r>
              <a:rPr lang="en-US" dirty="0" smtClean="0"/>
              <a:t>LDA, FLDA, and QDA (in the </a:t>
            </a:r>
            <a:r>
              <a:rPr lang="en-US" dirty="0" err="1" smtClean="0"/>
              <a:t>discriminantAnalysis</a:t>
            </a:r>
            <a:r>
              <a:rPr lang="en-US" dirty="0" smtClean="0"/>
              <a:t> package)</a:t>
            </a:r>
            <a:endParaRPr lang="en-CA" dirty="0" smtClean="0"/>
          </a:p>
          <a:p>
            <a:r>
              <a:rPr lang="en-US" dirty="0" smtClean="0"/>
              <a:t>Discriminant analysis for dimensionality reduction</a:t>
            </a:r>
            <a:endParaRPr lang="en-CA" dirty="0" smtClean="0"/>
          </a:p>
          <a:p>
            <a:pPr lvl="1"/>
            <a:r>
              <a:rPr lang="en-US" dirty="0" err="1" smtClean="0"/>
              <a:t>MultiClassFLDA</a:t>
            </a:r>
            <a:r>
              <a:rPr lang="en-US" dirty="0" smtClean="0"/>
              <a:t> (in the </a:t>
            </a:r>
            <a:r>
              <a:rPr lang="en-US" dirty="0" err="1" smtClean="0"/>
              <a:t>discriminantAnalysis</a:t>
            </a:r>
            <a:r>
              <a:rPr lang="en-US" dirty="0" smtClean="0"/>
              <a:t> package)</a:t>
            </a:r>
          </a:p>
          <a:p>
            <a:pPr lvl="0"/>
            <a:r>
              <a:rPr lang="en-US" dirty="0" err="1"/>
              <a:t>PrincipalComponents</a:t>
            </a:r>
            <a:r>
              <a:rPr lang="en-US" dirty="0"/>
              <a:t> and </a:t>
            </a:r>
            <a:r>
              <a:rPr lang="en-US" dirty="0" err="1"/>
              <a:t>RandomProjection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err="1"/>
              <a:t>FastICA</a:t>
            </a:r>
            <a:r>
              <a:rPr lang="en-US" dirty="0"/>
              <a:t> (independent component analysis, in the </a:t>
            </a:r>
            <a:r>
              <a:rPr lang="en-US" dirty="0" err="1"/>
              <a:t>StudentFilters</a:t>
            </a:r>
            <a:r>
              <a:rPr lang="en-US" dirty="0"/>
              <a:t> package)</a:t>
            </a:r>
            <a:endParaRPr lang="en-CA" dirty="0"/>
          </a:p>
          <a:p>
            <a:pPr lvl="0"/>
            <a:r>
              <a:rPr lang="en-US" dirty="0" err="1"/>
              <a:t>StringToWordVector</a:t>
            </a:r>
            <a:r>
              <a:rPr lang="en-US" dirty="0"/>
              <a:t> (text to attribute vectors</a:t>
            </a:r>
            <a:r>
              <a:rPr lang="en-US" dirty="0" smtClean="0"/>
              <a:t>)</a:t>
            </a:r>
            <a:endParaRPr lang="en-CA" dirty="0"/>
          </a:p>
          <a:p>
            <a:pPr lvl="0"/>
            <a:r>
              <a:rPr lang="en-US" dirty="0" err="1"/>
              <a:t>PLSFilter</a:t>
            </a:r>
            <a:r>
              <a:rPr lang="en-US" dirty="0"/>
              <a:t> (partial least squares transformation) </a:t>
            </a:r>
            <a:endParaRPr lang="en-CA" dirty="0"/>
          </a:p>
          <a:p>
            <a:pPr lvl="0"/>
            <a:r>
              <a:rPr lang="en-US" dirty="0"/>
              <a:t>Resampling and reservoir sampling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39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72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ssues in eval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48F7A5-8270-4F90-A42B-5CD966363D85}" type="slidenum">
              <a:t>4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Issues in evaluation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000" y="1587600"/>
            <a:ext cx="8097840" cy="340648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Statistical reliability of estimated differences in performance (  significance tests)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Choice of performance measure: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Number of correct classifications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Accuracy of probability estimates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in numeric predictions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Costs assigned to different types of errors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Many practical applications involve costs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Weka</a:t>
            </a:r>
            <a:r>
              <a:rPr lang="en-CA" dirty="0" smtClean="0"/>
              <a:t> implementations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OneClassClassifier</a:t>
            </a:r>
            <a:endParaRPr lang="en-US" dirty="0"/>
          </a:p>
          <a:p>
            <a:pPr lvl="1"/>
            <a:r>
              <a:rPr lang="en-US" dirty="0" smtClean="0"/>
              <a:t>Implements one-class classification using artificial data (available in the </a:t>
            </a:r>
            <a:r>
              <a:rPr lang="en-US" dirty="0" err="1" smtClean="0"/>
              <a:t>oneClassClassifier</a:t>
            </a:r>
            <a:r>
              <a:rPr lang="en-US" dirty="0" smtClean="0"/>
              <a:t> package) </a:t>
            </a:r>
          </a:p>
          <a:p>
            <a:pPr lvl="0"/>
            <a:r>
              <a:rPr lang="en-US" dirty="0" err="1" smtClean="0"/>
              <a:t>MultiClassClassifier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ncludes several ways of handling multiclass problems with two-class classifiers, including error-correcting output codes</a:t>
            </a:r>
            <a:endParaRPr lang="en-CA" dirty="0" smtClean="0"/>
          </a:p>
          <a:p>
            <a:pPr lvl="0"/>
            <a:r>
              <a:rPr lang="en-US" dirty="0" smtClean="0"/>
              <a:t>END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nsembles of nested dichotomies, in the </a:t>
            </a:r>
            <a:r>
              <a:rPr lang="en-US" dirty="0" err="1" smtClean="0"/>
              <a:t>ensemblesOfNestedDichotomies</a:t>
            </a:r>
            <a:r>
              <a:rPr lang="en-US" dirty="0" smtClean="0"/>
              <a:t> package</a:t>
            </a:r>
          </a:p>
          <a:p>
            <a:r>
              <a:rPr lang="en-US" dirty="0" smtClean="0"/>
              <a:t>Many other preprocessing tools are available:</a:t>
            </a:r>
          </a:p>
          <a:p>
            <a:pPr lvl="1"/>
            <a:r>
              <a:rPr lang="en-US" dirty="0"/>
              <a:t>Arithmetic operations; time-series operations; obfuscation; generating cluster membership values; adding noise; various conversions between numeric, binary, and nominal attributes; and various data cleansing operations 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3929-19F2-429B-ADDC-CA064EDFCD10}" type="slidenum">
              <a:rPr lang="en-NZ" smtClean="0"/>
              <a:pPr/>
              <a:t>40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718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raining and testing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FAAF14-53A0-478D-B388-F3EB578D4F39}" type="slidenum">
              <a:t>5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Training and testing 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039" y="1587600"/>
            <a:ext cx="7543799" cy="3274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Natural performance measure for classification problems: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rate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Success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instance’s class is predicted correctly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instance’s class is predicted incorrectly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rate: proportion of errors made over the whole set of instances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Resubstitution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error: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error rate obtained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by evaluating model on training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data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err="1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Resubstitution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error is (hopelessly) optimistic!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raining and testing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7EB478-5276-4D1E-A1C2-13E16864006B}" type="slidenum">
              <a:t>6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Training and testing II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190" y="1587600"/>
            <a:ext cx="7816164" cy="3060495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Test set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: independent instances that have played no part in formation of classifier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Assumption: both training data and test data are representative samples of the underlying problem</a:t>
            </a: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Test and training data may differ in nature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Example: classifiers built using customer data from two different towns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and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</a:t>
            </a:r>
          </a:p>
          <a:p>
            <a:pPr marL="800100" lvl="3" indent="-342900" hangingPunct="0">
              <a:lnSpc>
                <a:spcPct val="90000"/>
              </a:lnSpc>
              <a:spcBef>
                <a:spcPts val="499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To estimate performance of classifier from town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A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in completely new town, test it on data from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Note on parameter tu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C0E449-F4BB-4B84-9040-49349F50AD1A}" type="slidenum">
              <a:t>7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Note on parameter tuning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418" y="1219320"/>
            <a:ext cx="7956491" cy="378851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It is important that the test data is not used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in any way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to create the classifier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Some learning schemes operate in two stages: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Stage 1: build the basic structure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Stage 2: optimize parameter settings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test data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cannot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be used for parameter tuning!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Proper procedure uses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three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sets: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training data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,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validation data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, and 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test data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Validation data is used to optimize parameters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ross-va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96D3CF-E1D6-4045-B7F8-7D8B53C74984}" type="slidenum">
              <a:t>8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Cross-validation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705" y="1209349"/>
            <a:ext cx="7772400" cy="472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K-fold cross</a:t>
            </a:r>
            <a:r>
              <a:rPr lang="en-US" sz="24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-validation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avoids overlapping test sets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First step: split data into </a:t>
            </a:r>
            <a:r>
              <a:rPr lang="en-US" sz="2000" b="0" i="1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k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subsets of equal size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Second step: use each subset in turn for testing, the remainder for 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training</a:t>
            </a:r>
          </a:p>
          <a:p>
            <a:pPr marL="800100" lvl="2" indent="-342900" hangingPunct="0">
              <a:lnSpc>
                <a:spcPct val="90000"/>
              </a:lnSpc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This means the learning algorithm is applied to </a:t>
            </a:r>
            <a:r>
              <a:rPr lang="en-US" sz="20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k</a:t>
            </a:r>
            <a:r>
              <a:rPr lang="en-US" sz="20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different training sets</a:t>
            </a:r>
            <a:endParaRPr lang="en-US" sz="20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Often </a:t>
            </a: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subsets are stratified before the cross-validation is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performed to yield stratified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</a:t>
            </a:r>
            <a:r>
              <a:rPr lang="en-US" sz="2400" b="0" i="1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k</a:t>
            </a:r>
            <a:r>
              <a:rPr lang="en-US" sz="2400" b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-fold cross-validation</a:t>
            </a: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marR="0" lvl="0" indent="-342900" algn="l" rtl="0" hangingPunct="0">
              <a:lnSpc>
                <a:spcPct val="9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 error estimates are averaged to yield an overall error </a:t>
            </a:r>
            <a:r>
              <a:rPr lang="en-US" sz="24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estimate;</a:t>
            </a:r>
            <a:r>
              <a:rPr lang="en-US" sz="2400" b="0" i="0" u="none" strike="noStrike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 also, standard deviation is often computed</a:t>
            </a:r>
            <a:endParaRPr lang="en-US" sz="2400" b="0" i="0" u="none" strike="noStrike" baseline="0" dirty="0" smtClean="0">
              <a:ln>
                <a:noFill/>
              </a:ln>
              <a:solidFill>
                <a:srgbClr val="000000"/>
              </a:solidFill>
              <a:ea typeface="Gothic" pitchFamily="2"/>
              <a:cs typeface="Lucidasans" pitchFamily="2"/>
            </a:endParaRPr>
          </a:p>
          <a:p>
            <a:pPr marL="342900" indent="-342900" hangingPunct="0">
              <a:lnSpc>
                <a:spcPct val="90000"/>
              </a:lnSpc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Alternatively, predictions and actual target values from the </a:t>
            </a:r>
            <a:r>
              <a:rPr lang="en-US" sz="2400" i="1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k</a:t>
            </a: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 folds are pooled to compute one estimate</a:t>
            </a:r>
          </a:p>
          <a:p>
            <a:pPr marL="800100" lvl="1" indent="-342900" hangingPunct="0">
              <a:lnSpc>
                <a:spcPct val="90000"/>
              </a:lnSpc>
              <a:spcBef>
                <a:spcPts val="697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Gothic" pitchFamily="2"/>
                <a:cs typeface="Lucidasans" pitchFamily="2"/>
              </a:rPr>
              <a:t>Does not yield an estimate of standard deviation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ore on cross-valid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8BC64D-8870-4FC6-80C4-91D75EA9DB4A}" type="slidenum">
              <a:t>9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-77788"/>
            <a:ext cx="7543800" cy="977901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/>
              <a:t>More on cross-validation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3564" y="1447919"/>
            <a:ext cx="7675839" cy="39731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Standard method for evaluation: stratified ten-fold cross-validation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Why ten?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Extensive experiments have shown that this is the best choice to get an accurate estimate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There is also some theoretical evidence for this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Stratification reduces the estimate’s variance</a:t>
            </a:r>
          </a:p>
          <a:p>
            <a:pPr marL="342900" marR="0" lvl="0" indent="-3429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Even better: repeated stratified cross-validation</a:t>
            </a:r>
          </a:p>
          <a:p>
            <a:pPr marL="800100" lvl="2" indent="-342900" hangingPunct="0">
              <a:spcBef>
                <a:spcPts val="598"/>
              </a:spcBef>
              <a:buClr>
                <a:schemeClr val="tx1"/>
              </a:buClr>
              <a:buSzPct val="100000"/>
              <a:buFont typeface="Arial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E.g</a:t>
            </a:r>
            <a:r>
              <a:rPr lang="en-US" sz="20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., ten</a:t>
            </a:r>
            <a:r>
              <a:rPr lang="en-US" sz="2000" b="0" i="0" u="none" strike="noStrike" baseline="0" dirty="0">
                <a:ln>
                  <a:noFill/>
                </a:ln>
                <a:solidFill>
                  <a:srgbClr val="000000"/>
                </a:solidFill>
                <a:ea typeface="Gothic" pitchFamily="2"/>
                <a:cs typeface="Lucidasans" pitchFamily="2"/>
              </a:rPr>
              <a:t>-fold cross-validation is repeated ten times and results are averaged (reduces the variance)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3137</Words>
  <Application>Microsoft Macintosh PowerPoint</Application>
  <PresentationFormat>On-screen Show (4:3)</PresentationFormat>
  <Paragraphs>473</Paragraphs>
  <Slides>40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Credibility: Evaluating what’s been learned</vt:lpstr>
      <vt:lpstr>Evaluation: the key to success</vt:lpstr>
      <vt:lpstr>Issues in evaluation</vt:lpstr>
      <vt:lpstr>Training and testing I</vt:lpstr>
      <vt:lpstr>Training and testing II</vt:lpstr>
      <vt:lpstr>Note on parameter tuning</vt:lpstr>
      <vt:lpstr>Cross-validation</vt:lpstr>
      <vt:lpstr>More on cross-validation</vt:lpstr>
      <vt:lpstr>Hyperparameter selection</vt:lpstr>
      <vt:lpstr>Hyperparameters and cross-validation</vt:lpstr>
      <vt:lpstr>Comparing machine learning schemes</vt:lpstr>
      <vt:lpstr>Comparing learning schemes II</vt:lpstr>
      <vt:lpstr>Aside: the kappa statistic</vt:lpstr>
      <vt:lpstr>Evaluating numeric prediction</vt:lpstr>
      <vt:lpstr>Other measures</vt:lpstr>
      <vt:lpstr>Improvement on the mean</vt:lpstr>
      <vt:lpstr>Correlation coefficient</vt:lpstr>
      <vt:lpstr>Which measure?</vt:lpstr>
      <vt:lpstr>The MDL principle</vt:lpstr>
      <vt:lpstr>Model selection criteria</vt:lpstr>
      <vt:lpstr>Elegance vs. errors</vt:lpstr>
      <vt:lpstr>Using a validation set for model selection</vt:lpstr>
      <vt:lpstr>PowerPoint Presentation</vt:lpstr>
      <vt:lpstr>Data transformations</vt:lpstr>
      <vt:lpstr>Just apply a learner? NO!</vt:lpstr>
      <vt:lpstr>Attribute selection</vt:lpstr>
      <vt:lpstr>Scheme-independent attribute selection</vt:lpstr>
      <vt:lpstr>Searching the attribute space</vt:lpstr>
      <vt:lpstr>Scheme-specific selection</vt:lpstr>
      <vt:lpstr>Attribute discretization</vt:lpstr>
      <vt:lpstr>Discretization: unsupervised</vt:lpstr>
      <vt:lpstr>Discretization: supervised</vt:lpstr>
      <vt:lpstr>Supervised discretization: other methods</vt:lpstr>
      <vt:lpstr>The converse of discretization</vt:lpstr>
      <vt:lpstr>Projections</vt:lpstr>
      <vt:lpstr>Principal component analysis</vt:lpstr>
      <vt:lpstr>Weka implementations</vt:lpstr>
      <vt:lpstr>Weka implementations</vt:lpstr>
      <vt:lpstr>Weka implementations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Eibe Frank</dc:creator>
  <cp:lastModifiedBy>Dale P</cp:lastModifiedBy>
  <cp:revision>51</cp:revision>
  <dcterms:created xsi:type="dcterms:W3CDTF">2006-02-27T14:48:03Z</dcterms:created>
  <dcterms:modified xsi:type="dcterms:W3CDTF">2018-02-18T00:30:15Z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