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notesSlides/notesSlide6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6"/>
  </p:notesMasterIdLst>
  <p:handoutMasterIdLst>
    <p:handoutMasterId r:id="rId67"/>
  </p:handoutMasterIdLst>
  <p:sldIdLst>
    <p:sldId id="428" r:id="rId2"/>
    <p:sldId id="495" r:id="rId3"/>
    <p:sldId id="455" r:id="rId4"/>
    <p:sldId id="430" r:id="rId5"/>
    <p:sldId id="431" r:id="rId6"/>
    <p:sldId id="432" r:id="rId7"/>
    <p:sldId id="433" r:id="rId8"/>
    <p:sldId id="435" r:id="rId9"/>
    <p:sldId id="434" r:id="rId10"/>
    <p:sldId id="436" r:id="rId11"/>
    <p:sldId id="437" r:id="rId12"/>
    <p:sldId id="488" r:id="rId13"/>
    <p:sldId id="456" r:id="rId14"/>
    <p:sldId id="310" r:id="rId15"/>
    <p:sldId id="311" r:id="rId16"/>
    <p:sldId id="312" r:id="rId17"/>
    <p:sldId id="313" r:id="rId18"/>
    <p:sldId id="314" r:id="rId19"/>
    <p:sldId id="315" r:id="rId20"/>
    <p:sldId id="316" r:id="rId21"/>
    <p:sldId id="317" r:id="rId22"/>
    <p:sldId id="318" r:id="rId23"/>
    <p:sldId id="320" r:id="rId24"/>
    <p:sldId id="321" r:id="rId25"/>
    <p:sldId id="322" r:id="rId26"/>
    <p:sldId id="323" r:id="rId27"/>
    <p:sldId id="324" r:id="rId28"/>
    <p:sldId id="325" r:id="rId29"/>
    <p:sldId id="326" r:id="rId30"/>
    <p:sldId id="327" r:id="rId31"/>
    <p:sldId id="328" r:id="rId32"/>
    <p:sldId id="329" r:id="rId33"/>
    <p:sldId id="330" r:id="rId34"/>
    <p:sldId id="331" r:id="rId35"/>
    <p:sldId id="332" r:id="rId36"/>
    <p:sldId id="333" r:id="rId37"/>
    <p:sldId id="334" r:id="rId38"/>
    <p:sldId id="335" r:id="rId39"/>
    <p:sldId id="336" r:id="rId40"/>
    <p:sldId id="337" r:id="rId41"/>
    <p:sldId id="338" r:id="rId42"/>
    <p:sldId id="339" r:id="rId43"/>
    <p:sldId id="340" r:id="rId44"/>
    <p:sldId id="341" r:id="rId45"/>
    <p:sldId id="489" r:id="rId46"/>
    <p:sldId id="491" r:id="rId47"/>
    <p:sldId id="457" r:id="rId48"/>
    <p:sldId id="458" r:id="rId49"/>
    <p:sldId id="459" r:id="rId50"/>
    <p:sldId id="460" r:id="rId51"/>
    <p:sldId id="461" r:id="rId52"/>
    <p:sldId id="462" r:id="rId53"/>
    <p:sldId id="463" r:id="rId54"/>
    <p:sldId id="464" r:id="rId55"/>
    <p:sldId id="465" r:id="rId56"/>
    <p:sldId id="466" r:id="rId57"/>
    <p:sldId id="467" r:id="rId58"/>
    <p:sldId id="468" r:id="rId59"/>
    <p:sldId id="469" r:id="rId60"/>
    <p:sldId id="470" r:id="rId61"/>
    <p:sldId id="471" r:id="rId62"/>
    <p:sldId id="472" r:id="rId63"/>
    <p:sldId id="473" r:id="rId64"/>
    <p:sldId id="493" r:id="rId65"/>
  </p:sldIdLst>
  <p:sldSz cx="9144000" cy="6858000" type="screen4x3"/>
  <p:notesSz cx="7304088" cy="95900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2857" autoAdjust="0"/>
    <p:restoredTop sz="75476" autoAdjust="0"/>
  </p:normalViewPr>
  <p:slideViewPr>
    <p:cSldViewPr snapToGrid="0" snapToObjects="1">
      <p:cViewPr varScale="1">
        <p:scale>
          <a:sx n="87" d="100"/>
          <a:sy n="87" d="100"/>
        </p:scale>
        <p:origin x="1944" y="20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2984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presProps" Target="presProps.xml"/><Relationship Id="rId7" Type="http://schemas.openxmlformats.org/officeDocument/2006/relationships/slide" Target="slides/slide6.xml"/><Relationship Id="rId71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handoutMaster" Target="handoutMasters/handout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40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4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46.emf"/><Relationship Id="rId1" Type="http://schemas.openxmlformats.org/officeDocument/2006/relationships/image" Target="../media/image45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7.e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image" Target="../media/image8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0.emf"/><Relationship Id="rId1" Type="http://schemas.openxmlformats.org/officeDocument/2006/relationships/image" Target="../media/image11.emf"/><Relationship Id="rId4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2" Type="http://schemas.openxmlformats.org/officeDocument/2006/relationships/image" Target="../media/image21.emf"/><Relationship Id="rId1" Type="http://schemas.openxmlformats.org/officeDocument/2006/relationships/image" Target="../media/image20.emf"/><Relationship Id="rId5" Type="http://schemas.openxmlformats.org/officeDocument/2006/relationships/image" Target="../media/image24.emf"/><Relationship Id="rId4" Type="http://schemas.openxmlformats.org/officeDocument/2006/relationships/image" Target="../media/image23.emf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34.emf"/><Relationship Id="rId1" Type="http://schemas.openxmlformats.org/officeDocument/2006/relationships/image" Target="../media/image33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413460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="b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0FD29472-3254-4B52-BAD6-C39335F43F4B}" type="slidenum">
              <a:t>‹#›</a:t>
            </a:fld>
            <a:endParaRPr lang="en-US" sz="1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4137025" y="0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825392D-917D-4F0D-B33F-F525AFE32523}" type="datetimeFigureOut">
              <a:rPr lang="en-US"/>
              <a:t>2/24/20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109075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4137025" y="9109075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582209-91EF-4628-A1EE-5A715CBA63D1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5899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4137025" y="0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ED9991-505F-4D7F-8E36-061EC94C824A}" type="datetimeFigureOut">
              <a:rPr lang="en-US"/>
              <a:t>2/24/20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493838" y="1198563"/>
            <a:ext cx="4316412" cy="32369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730250" y="4614863"/>
            <a:ext cx="5843588" cy="3776662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8" name="Slide Image Placeholder 7"/>
          <p:cNvSpPr>
            <a:spLocks noGrp="1" noRot="1" noChangeAspect="1"/>
          </p:cNvSpPr>
          <p:nvPr>
            <p:ph type="sldImg" idx="2"/>
          </p:nvPr>
        </p:nvSpPr>
        <p:spPr>
          <a:xfrm>
            <a:off x="1254600" y="728640"/>
            <a:ext cx="4794840" cy="359604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9" name="Notes Placeholder 8"/>
          <p:cNvSpPr txBox="1">
            <a:spLocks noGrp="1"/>
          </p:cNvSpPr>
          <p:nvPr>
            <p:ph type="body" sz="quarter" idx="3"/>
          </p:nvPr>
        </p:nvSpPr>
        <p:spPr>
          <a:xfrm>
            <a:off x="730440" y="4555440"/>
            <a:ext cx="5843160" cy="431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10" name="Header Placeholder 9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11" name="Date Placeholder 10"/>
          <p:cNvSpPr txBox="1">
            <a:spLocks noGrp="1"/>
          </p:cNvSpPr>
          <p:nvPr>
            <p:ph type="dt" idx="1"/>
          </p:nvPr>
        </p:nvSpPr>
        <p:spPr>
          <a:xfrm>
            <a:off x="413460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12" name="Footer Placeholder 11"/>
          <p:cNvSpPr txBox="1">
            <a:spLocks noGrp="1"/>
          </p:cNvSpPr>
          <p:nvPr>
            <p:ph type="ftr" sz="quarter" idx="4"/>
          </p:nvPr>
        </p:nvSpPr>
        <p:spPr>
          <a:xfrm>
            <a:off x="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13" name="Slide Number Placeholder 12"/>
          <p:cNvSpPr txBox="1">
            <a:spLocks noGrp="1"/>
          </p:cNvSpPr>
          <p:nvPr>
            <p:ph type="sldNum" sz="quarter" idx="5"/>
          </p:nvPr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18"/>
                <a:ea typeface="Bitstream Vera Sans" pitchFamily="2"/>
                <a:cs typeface="Lucidasans" pitchFamily="2"/>
              </a:defRPr>
            </a:lvl1pPr>
          </a:lstStyle>
          <a:p>
            <a:pPr lvl="0"/>
            <a:fld id="{5DB25C50-FBFB-4AF6-B5D9-A13A3745874E}" type="slidenum"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109075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4137025" y="9109075"/>
            <a:ext cx="3165475" cy="4810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B38130B-2021-4B37-933F-C67F83DAEC53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018306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en-US" sz="1200" b="0" i="0" u="none" strike="noStrike" baseline="0">
        <a:ln>
          <a:noFill/>
        </a:ln>
        <a:solidFill>
          <a:srgbClr val="000000"/>
        </a:solidFill>
        <a:latin typeface="Times New Roman" pitchFamily="18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C758F00-32ED-474C-97D9-5B452B0E241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EFB9466-8887-4411-A2AF-6F9D4D9C250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3880" y="71892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080" y="455508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077FF80-801E-49CD-8657-F03BB0ACBA7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3CA3270-F16C-4366-A25F-CB51741E624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A461AE1-4AE9-4BC3-A5CD-0AB6451149B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28272BE-0E00-4001-861A-75C61BD7BB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1879-774E-0543-A054-9A8E05C48EB5}" type="slidenum">
              <a:rPr lang="en-CA" smtClean="0"/>
              <a:pPr/>
              <a:t>13</a:t>
            </a:fld>
            <a:endParaRPr lang="en-CA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A6024A1-563A-48A7-BB16-343CEBBB503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165E822-5E23-4086-8E6D-8A75FF5C62E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ED94CBF-2739-40BC-9331-83FA97EDD0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0688342-276C-486A-B59F-8F9CAA8CC32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F43B87C-9F8D-4C77-8792-27D532FA086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39B19EF-D5F3-4F34-91C7-327AA3F4B3D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3F01438-A696-4A0E-9A61-BFC5966CC40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9729D35-A21D-4EF3-960B-246C8B908A4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955ED88-1261-480C-A317-8E716DB304C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21393CF-DED9-4454-93D7-7C15C5194D7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1779F1C-82B3-4DF4-884B-3C3D60921A2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B29025B-0F16-4D4F-ACF5-C10648D0B68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19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F5B47B1-3A58-43D9-B442-9DF9476F909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56B3816-0412-4B42-BF95-756196A23E2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1ED4AB6-A12D-45AF-83DE-E2273A4C9A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2683968-4F18-446E-8BD7-F3810EB4B26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7663E80-D0E1-4511-82FD-2E8EE63EB35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A25FF59-CAD9-4AF8-AB76-210F4D1DE26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410F591-BBCC-40CC-B770-BD2A528E3DC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251B4A4-152E-4400-B94F-522A920ED1B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4D2452A-AEA4-4703-9B20-321C453B505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4DE52C0-9E35-45BA-92BF-CC733FA535E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A7A3753-0BD8-4C35-BE58-C02495A5D81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EA9688F-4220-41F2-92F3-81409B81B0A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731D836-E2E5-4F9C-B24A-F01691BAAE3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97AAC3F-BB73-4AA6-839A-30B22F27C1E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13AE0A5-6B0C-4F9F-9544-B7DACC2606F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87B289F-86FB-4E98-A1C1-9971E021524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AA2FCAE-4F5F-40C2-A363-5DAB28CFEEE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5F92D2A-1E75-4615-8CF3-549EDE4CCF1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A0EBBAE-8208-4090-BDE3-A2EA970C6C3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24ABCA4-B2E5-4F70-9F25-64AD7A4AEC3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1E0FDC1-AC4A-4550-B5B0-F97FE1E6F16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7191E8A-DD8D-4185-B099-5A943350DD7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29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718BB99-7336-45D7-A1AB-8F4A385A104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9B2419E-D3E3-4F79-AE67-CE10F946234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1879-774E-0543-A054-9A8E05C48EB5}" type="slidenum">
              <a:rPr lang="en-CA" smtClean="0"/>
              <a:pPr/>
              <a:t>3</a:t>
            </a:fld>
            <a:endParaRPr lang="en-CA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1FF3CE3-C2A3-4034-8234-1453BFBA44D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DF420C0-059B-4CFE-8AD5-2CCB568D090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E973A8A-4CEE-4FD1-81EB-4E89AACC6BC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47BBBD9-BE41-467E-82D4-FA7621A4A86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33C6DBF-5CE1-4169-96DF-68B86F829C4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A530C7E-5F5A-407C-B53A-EE6008F0EBE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D3BFA2C-0911-42C3-81B6-4A61F4EE77B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D6FD892-5702-4169-B3A9-B3FF4D2397A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3A2E70C-2615-494D-A6DE-184C1295ABE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80197B3-30EF-4869-BCAE-29C7BC3D7DA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BEF45AC-D259-422C-9D04-6125A22E53A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D1FA0AB-65A5-4587-B8DD-AF7CD83E71F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9AC71D4-8B69-49DF-8636-41F3968BDE8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A37ED2B-BFD5-454E-BA6E-33E9BFC0D27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9C88630-47B8-457E-8F7F-F8DA1E96E3A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D279C9D-4927-445A-80D5-0F6D91CE78F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07F94EE-977D-467B-B1F9-118B9010E11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7F1161D-0155-43C3-BC75-6B20D2CFB28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39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3E6F6A2-E36B-4848-AE7C-13743358F9A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D175E21-F129-4B82-9600-EE8930421BE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1ED4AB6-A12D-45AF-83DE-E2273A4C9AB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2683968-4F18-446E-8BD7-F3810EB4B26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F4FF03F-A860-4A88-B28C-B18ADEA5467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5ED728D-3FDB-4677-8CB2-8DF4F988B7F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B3C6B60-078F-4CCA-8CE8-CC7E727B578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EB7884F-CACF-4904-AAB1-9A34CF1AD36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ABC57CA-2DCE-4329-A683-7AA4F166EB3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0FE9676-6F95-4523-9CB8-6BF5C473056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816D268-0270-4F7C-BF62-9BCD93CBD50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37E0963-F4F0-4062-ADFE-F9496908644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320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84E1879-774E-0543-A054-9A8E05C48EB5}" type="slidenum">
              <a:rPr lang="en-CA" smtClean="0"/>
              <a:pPr/>
              <a:t>47</a:t>
            </a:fld>
            <a:endParaRPr lang="en-CA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546EC08-9FCC-43DB-B029-E386AFA2661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34E695E-B50A-43C3-BF75-EAC364F4214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E8C38ED-771D-4062-9F03-F743F9EBC96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2297CB89-4F9C-4825-9FD9-4154C14DD4F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49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C5FBA2F-EF15-4D06-A4B9-8C6214F2D95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AF3B446-E202-4083-B312-EBB2C0795EF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A8C342E-EBA4-4D33-A565-F008978E9E40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CB66836-943D-41C5-BAE5-9EE1418AA5C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CE1BE195-241C-401C-8F37-D6B05726AFE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12F44A7-2921-46EE-8BCF-AA06CD8F858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1E59CA3-EE3B-4310-A46C-EF1ABF8C469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A5E9461B-0019-41A3-8471-FF1ECF1151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6759C96-DDBB-499B-A721-6723E829205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EAFC501-B1D7-41DF-BC2B-17249F0FB65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0576D4E-411C-4711-A0FC-89DA684D836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83BE470-01C1-41D6-8F18-5C87F188787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54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039DEAA-D353-4E53-B64E-4436A01F26CB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4CCFA02-AF5F-4E0F-8CE9-975EE6EAEB51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55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B157910C-857D-4CB4-BC2B-3223E46A364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51BCDFB-C21A-4C9C-9954-925FFB1DE4C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00A16F5D-17E3-4EA5-9373-ACA2E13C7536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D48A3FA2-A680-451F-87FB-8AE7132B56A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508D6E7E-DE7A-4848-8959-BE012FACDD9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ED086CC-B1ED-466F-AE66-D482D6A2402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3830BDF7-0E68-4002-98F3-56A5994373F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5198E4B-2FA6-4F57-807F-6BF58BA5B198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59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FC8FF908-0F57-410D-AFF2-6B05F850D3DF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55F020C-3119-4896-A5EB-4C836EB120F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60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909F16D-BB3F-49C6-86F6-186101037E1D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F85FF7A-76E8-4BDA-B619-2D37B4632854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61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chemeClr val="accent1"/>
          </a:solidFill>
          <a:ln w="25400">
            <a:solidFill>
              <a:schemeClr val="accent1">
                <a:shade val="50000"/>
              </a:schemeClr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225319"/>
          </a:xfr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148385D1-F43B-43C6-B49F-36C4A72ECE7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E1D654A0-8460-4BB5-8154-96C39C3615AE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62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44BC41E-C691-4DEA-89EE-D590CDFB2899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3986F17-B092-4CA1-A845-BF36BD3AA96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5B5EAD6-75EB-423C-B4C5-49017CE963C3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F387686-ABB7-41B3-9EFC-3193BCD5EE3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63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4D18F03A-F094-487E-A0C7-BA03A211B74C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71C301D2-2819-4680-A201-46A153834B9A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7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6F7534B5-FCF7-4146-B094-00A11E0ABEA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8B09A440-421D-4201-8B83-D6DD1A9470D7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8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2"/>
          <p:cNvSpPr txBox="1">
            <a:spLocks noGrp="1"/>
          </p:cNvSpPr>
          <p:nvPr/>
        </p:nvSpPr>
        <p:spPr>
          <a:xfrm>
            <a:off x="4137025" y="0"/>
            <a:ext cx="3165475" cy="481013"/>
          </a:xfrm>
          <a:prstGeom prst="rect">
            <a:avLst/>
          </a:prstGeom>
          <a:noFill/>
        </p:spPr>
        <p:txBody>
          <a:bodyPr vert="horz" lIns="91440" tIns="45720" rIns="91440" bIns="45720" rtlCol="0"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25ED9991-505F-4D7F-8E36-061EC94C824A}" type="datetimeFigureOut">
              <a:rPr kumimoji="0" 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2/24/20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9" name="Slide Number Placeholder 12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lIns="0" tIns="0" rIns="0" bIns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6B8694A-74FD-4521-9A29-38DC55EEC1E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11" name="Slide Number Placeholder 6"/>
          <p:cNvSpPr txBox="1">
            <a:spLocks noGrp="1"/>
          </p:cNvSpPr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/>
        </p:spPr>
        <p:txBody>
          <a:bodyPr vert="horz" lIns="91440" tIns="45720" rIns="91440" bIns="45720" rtlCol="0" anchor="b">
            <a:noAutofit/>
          </a:bodyPr>
          <a:lstStyle/>
          <a:p>
            <a:pPr marL="0" marR="0" lvl="0" indent="0" algn="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/>
            </a:pPr>
            <a:fld id="{92EC1630-1E73-4184-82C1-988344721AA2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imes New Roman" pitchFamily="18"/>
                <a:ea typeface="Bitstream Vera Sans" pitchFamily="2"/>
                <a:cs typeface="Lucidasans" pitchFamily="2"/>
              </a:rPr>
              <a:pPr marL="0" marR="0" lvl="0" indent="0" algn="r" defTabSz="914400" rtl="0" eaLnBrk="1" fontAlgn="auto" latinLnBrk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/>
              </a:pPr>
              <a:t>9</a:t>
            </a:fld>
            <a:endParaRPr kumimoji="0" lang="en-US" sz="1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imes New Roman" pitchFamily="18"/>
              <a:ea typeface="Bitstream Vera Sans" pitchFamily="2"/>
              <a:cs typeface="Lucidasans" pitchFamily="2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  <a:noFill/>
          <a:ln>
            <a:noFill/>
          </a:ln>
        </p:spPr>
        <p:txBody>
          <a:bodyPr lIns="0" tIns="0" rIns="0" bIns="0">
            <a:spAutoFit/>
          </a:bodyPr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37D1DA-5E1C-4273-A7C4-0B85F22D080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A639351-2A3C-474E-8A4E-77954126218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CCEC39-3F40-4CF7-A37F-EF4CC4CBCAE3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>
              <a:defRPr sz="2800"/>
            </a:lvl1pPr>
            <a:lvl2pPr>
              <a:defRPr sz="2800"/>
            </a:lvl2pPr>
            <a:lvl3pPr>
              <a:defRPr sz="2800"/>
            </a:lvl3pPr>
            <a:lvl4pPr>
              <a:defRPr sz="2800"/>
            </a:lvl4pPr>
            <a:lvl5pPr>
              <a:defRPr sz="2800"/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D3BC8F-1185-4F6B-96C6-4A761659E4BA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F8C641CE-4933-4651-A6A2-A345D69EAEB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444736E-B941-4388-9143-427892EA5758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AE05BBB-A561-4033-9076-5C4E181B0F94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8710665-DF5B-491E-AEFD-EDCE6A16CE65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8FBA859-9025-4110-876D-BDE014A89272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/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0EC3423-E462-43A1-A482-7406E88E99FF}" type="slidenum">
              <a:rPr lang="uk-UA" smtClean="0"/>
              <a:t>‹#›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lvl="0"/>
            <a:fld id="{69CD0822-95E0-4F22-AC65-8002CEB536D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793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4000" kern="1200">
          <a:solidFill>
            <a:schemeClr val="tx1"/>
          </a:solidFill>
          <a:latin typeface="Calibri" charset="0"/>
          <a:ea typeface="Calibri" charset="0"/>
          <a:cs typeface="Calibri" charset="0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emf"/><Relationship Id="rId3" Type="http://schemas.openxmlformats.org/officeDocument/2006/relationships/notesSlide" Target="../notesSlides/notesSlide15.xml"/><Relationship Id="rId7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emf"/><Relationship Id="rId5" Type="http://schemas.openxmlformats.org/officeDocument/2006/relationships/oleObject" Target="../embeddings/oleObject2.bin"/><Relationship Id="rId4" Type="http://schemas.openxmlformats.org/officeDocument/2006/relationships/image" Target="../media/image7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8.emf"/><Relationship Id="rId4" Type="http://schemas.openxmlformats.org/officeDocument/2006/relationships/oleObject" Target="../embeddings/oleObject4.bin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0.emf"/><Relationship Id="rId4" Type="http://schemas.openxmlformats.org/officeDocument/2006/relationships/oleObject" Target="../embeddings/oleObject5.bin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8.bin"/><Relationship Id="rId3" Type="http://schemas.openxmlformats.org/officeDocument/2006/relationships/notesSlide" Target="../notesSlides/notesSlide19.xml"/><Relationship Id="rId7" Type="http://schemas.openxmlformats.org/officeDocument/2006/relationships/image" Target="../media/image10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oleObject7.bin"/><Relationship Id="rId11" Type="http://schemas.openxmlformats.org/officeDocument/2006/relationships/image" Target="../media/image13.emf"/><Relationship Id="rId5" Type="http://schemas.openxmlformats.org/officeDocument/2006/relationships/image" Target="../media/image11.emf"/><Relationship Id="rId10" Type="http://schemas.openxmlformats.org/officeDocument/2006/relationships/oleObject" Target="../embeddings/oleObject9.bin"/><Relationship Id="rId4" Type="http://schemas.openxmlformats.org/officeDocument/2006/relationships/oleObject" Target="../embeddings/oleObject6.bin"/><Relationship Id="rId9" Type="http://schemas.openxmlformats.org/officeDocument/2006/relationships/image" Target="../media/image12.emf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14.emf"/><Relationship Id="rId4" Type="http://schemas.openxmlformats.org/officeDocument/2006/relationships/oleObject" Target="../embeddings/oleObject10.bin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g"/><Relationship Id="rId4" Type="http://schemas.openxmlformats.org/officeDocument/2006/relationships/image" Target="../media/image16.jp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13.bin"/><Relationship Id="rId13" Type="http://schemas.openxmlformats.org/officeDocument/2006/relationships/image" Target="../media/image24.emf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1.emf"/><Relationship Id="rId12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oleObject12.bin"/><Relationship Id="rId11" Type="http://schemas.openxmlformats.org/officeDocument/2006/relationships/image" Target="../media/image23.emf"/><Relationship Id="rId5" Type="http://schemas.openxmlformats.org/officeDocument/2006/relationships/image" Target="../media/image20.emf"/><Relationship Id="rId10" Type="http://schemas.openxmlformats.org/officeDocument/2006/relationships/oleObject" Target="../embeddings/oleObject14.bin"/><Relationship Id="rId4" Type="http://schemas.openxmlformats.org/officeDocument/2006/relationships/oleObject" Target="../embeddings/oleObject11.bin"/><Relationship Id="rId9" Type="http://schemas.openxmlformats.org/officeDocument/2006/relationships/image" Target="../media/image22.em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jpg"/><Relationship Id="rId3" Type="http://schemas.openxmlformats.org/officeDocument/2006/relationships/image" Target="../media/image25.jpg"/><Relationship Id="rId7" Type="http://schemas.openxmlformats.org/officeDocument/2006/relationships/image" Target="../media/image29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g"/><Relationship Id="rId10" Type="http://schemas.openxmlformats.org/officeDocument/2006/relationships/image" Target="../media/image32.jpg"/><Relationship Id="rId4" Type="http://schemas.openxmlformats.org/officeDocument/2006/relationships/image" Target="../media/image26.jpg"/><Relationship Id="rId9" Type="http://schemas.openxmlformats.org/officeDocument/2006/relationships/image" Target="../media/image31.jp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34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oleObject17.bin"/><Relationship Id="rId5" Type="http://schemas.openxmlformats.org/officeDocument/2006/relationships/image" Target="../media/image33.emf"/><Relationship Id="rId4" Type="http://schemas.openxmlformats.org/officeDocument/2006/relationships/oleObject" Target="../embeddings/oleObject16.bin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jp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5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38.emf"/><Relationship Id="rId5" Type="http://schemas.openxmlformats.org/officeDocument/2006/relationships/oleObject" Target="../embeddings/oleObject18.bin"/><Relationship Id="rId4" Type="http://schemas.openxmlformats.org/officeDocument/2006/relationships/image" Target="../media/image39.jp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6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40.emf"/><Relationship Id="rId5" Type="http://schemas.openxmlformats.org/officeDocument/2006/relationships/oleObject" Target="../embeddings/oleObject19.bin"/><Relationship Id="rId4" Type="http://schemas.openxmlformats.org/officeDocument/2006/relationships/image" Target="../media/image39.jp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pn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2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3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5" Type="http://schemas.openxmlformats.org/officeDocument/2006/relationships/image" Target="../media/image43.emf"/><Relationship Id="rId4" Type="http://schemas.openxmlformats.org/officeDocument/2006/relationships/oleObject" Target="../embeddings/oleObject20.bin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emf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5" Type="http://schemas.openxmlformats.org/officeDocument/2006/relationships/image" Target="../media/image44.emf"/><Relationship Id="rId4" Type="http://schemas.openxmlformats.org/officeDocument/2006/relationships/oleObject" Target="../embeddings/oleObject21.bin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8.xml"/><Relationship Id="rId7" Type="http://schemas.openxmlformats.org/officeDocument/2006/relationships/image" Target="../media/image46.e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oleObject23.bin"/><Relationship Id="rId5" Type="http://schemas.openxmlformats.org/officeDocument/2006/relationships/image" Target="../media/image45.emf"/><Relationship Id="rId4" Type="http://schemas.openxmlformats.org/officeDocument/2006/relationships/oleObject" Target="../embeddings/oleObject22.bin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0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5" Type="http://schemas.openxmlformats.org/officeDocument/2006/relationships/image" Target="../media/image47.emf"/><Relationship Id="rId4" Type="http://schemas.openxmlformats.org/officeDocument/2006/relationships/oleObject" Target="../embeddings/oleObject24.bin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emf"/><Relationship Id="rId4" Type="http://schemas.openxmlformats.org/officeDocument/2006/relationships/oleObject" Target="../embeddings/oleObject1.bin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emf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: Shape 1"/>
          <p:cNvSpPr/>
          <p:nvPr/>
        </p:nvSpPr>
        <p:spPr>
          <a:xfrm>
            <a:off x="-360" y="990360"/>
            <a:ext cx="9144000" cy="80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5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Data Mining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8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Practical Machine Learning Tools and Techniques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solidFill>
                <a:srgbClr val="3DEB3D"/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Slides for Chapter </a:t>
            </a:r>
            <a:r>
              <a:rPr lang="en-AU" sz="2400" dirty="0">
                <a:latin typeface="Utopia" pitchFamily="34"/>
                <a:ea typeface="Times New Roman" pitchFamily="2"/>
                <a:cs typeface="Times New Roman" pitchFamily="2"/>
              </a:rPr>
              <a:t>7</a:t>
            </a:r>
            <a:r>
              <a:rPr lang="en-AU" sz="2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, Extending instance-based and linear</a:t>
            </a:r>
            <a:r>
              <a:rPr lang="en-AU" sz="2400" b="0" i="0" u="none" strike="noStrike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 models</a:t>
            </a:r>
            <a:endParaRPr lang="en-AU" sz="2400" b="0" i="0" u="none" strike="noStrike" baseline="0" dirty="0">
              <a:ln>
                <a:noFill/>
              </a:ln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400" dirty="0"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of </a:t>
            </a:r>
            <a:r>
              <a:rPr lang="en-AU" sz="2400" b="0" i="1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Data Mining</a:t>
            </a:r>
            <a:r>
              <a:rPr lang="en-AU" sz="2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 by I. H. Witten, E. Frank,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AU" sz="2400" b="0" i="0" u="none" strike="noStrike" baseline="0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M. A. Hall and</a:t>
            </a:r>
            <a:r>
              <a:rPr lang="en-AU" sz="2400" b="0" i="0" u="none" strike="noStrike" dirty="0">
                <a:ln>
                  <a:noFill/>
                </a:ln>
                <a:latin typeface="Utopia" pitchFamily="34"/>
                <a:ea typeface="Times New Roman" pitchFamily="2"/>
                <a:cs typeface="Times New Roman" pitchFamily="2"/>
              </a:rPr>
              <a:t> C. J. Pal</a:t>
            </a:r>
            <a:endParaRPr lang="en-AU" sz="2400" b="0" i="0" u="none" strike="noStrike" baseline="0" dirty="0">
              <a:ln>
                <a:noFill/>
              </a:ln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solidFill>
                <a:srgbClr val="FFFF99"/>
              </a:solidFill>
              <a:latin typeface="Utopia" pitchFamily="34"/>
              <a:ea typeface="Gothic" pitchFamily="2"/>
              <a:cs typeface="Lucida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AU" sz="2200" b="0" i="0" u="none" strike="noStrike" baseline="0" dirty="0">
              <a:ln>
                <a:noFill/>
              </a:ln>
              <a:solidFill>
                <a:srgbClr val="FFFF99"/>
              </a:solidFill>
              <a:latin typeface="Utopia" pitchFamily="34"/>
              <a:ea typeface="Gothic" pitchFamily="2"/>
              <a:cs typeface="Lucida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412498419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65316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>
                <a:latin typeface="+mj-lt"/>
              </a:rPr>
              <a:t>Separating generalized exemplars</a:t>
            </a:r>
          </a:p>
        </p:txBody>
      </p:sp>
      <p:sp>
        <p:nvSpPr>
          <p:cNvPr id="5" name="Text Placeholder 4"/>
          <p:cNvSpPr txBox="1">
            <a:spLocks noGrp="1"/>
          </p:cNvSpPr>
          <p:nvPr>
            <p:ph type="body" idx="4294967295"/>
          </p:nvPr>
        </p:nvSpPr>
        <p:spPr>
          <a:xfrm>
            <a:off x="2219472" y="2357327"/>
            <a:ext cx="1752600" cy="622300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marL="457200" lvl="0" indent="-457200">
              <a:spcBef>
                <a:spcPts val="598"/>
              </a:spcBef>
              <a:buNone/>
              <a:tabLst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/>
              <a:t>Class 1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200400" y="1205999"/>
            <a:ext cx="3298680" cy="495288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Freeform: Shape 3"/>
          <p:cNvSpPr/>
          <p:nvPr/>
        </p:nvSpPr>
        <p:spPr>
          <a:xfrm>
            <a:off x="3645000" y="2000626"/>
            <a:ext cx="1447560" cy="10666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6" name="Freeform: Shape 5"/>
          <p:cNvSpPr/>
          <p:nvPr/>
        </p:nvSpPr>
        <p:spPr>
          <a:xfrm>
            <a:off x="5638680" y="2693864"/>
            <a:ext cx="457200" cy="1333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none" lIns="90000" tIns="46800" rIns="90000" bIns="46800" anchor="ctr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" name="Freeform: Shape 6"/>
          <p:cNvSpPr/>
          <p:nvPr/>
        </p:nvSpPr>
        <p:spPr>
          <a:xfrm>
            <a:off x="6264311" y="3161273"/>
            <a:ext cx="1752479" cy="6220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Tahoma" pitchFamily="18"/>
                <a:ea typeface="Gothic" pitchFamily="2"/>
                <a:cs typeface="Lucidasans" pitchFamily="2"/>
              </a:rPr>
              <a:t>Class</a:t>
            </a:r>
            <a:r>
              <a:rPr lang="en-US" sz="2400" b="0" i="0" u="none" strike="noStrike" dirty="0">
                <a:ln>
                  <a:noFill/>
                </a:ln>
                <a:solidFill>
                  <a:srgbClr val="000000"/>
                </a:solidFill>
                <a:latin typeface="Tahoma" pitchFamily="18"/>
                <a:ea typeface="Gothic" pitchFamily="2"/>
                <a:cs typeface="Lucidasans" pitchFamily="2"/>
              </a:rPr>
              <a:t>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8" name="Freeform: Shape 7"/>
          <p:cNvSpPr/>
          <p:nvPr/>
        </p:nvSpPr>
        <p:spPr>
          <a:xfrm>
            <a:off x="1260000" y="5605200"/>
            <a:ext cx="1800000" cy="622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598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Tahoma" pitchFamily="18"/>
                <a:ea typeface="Gothic" pitchFamily="2"/>
                <a:cs typeface="Lucidasans" pitchFamily="2"/>
              </a:rPr>
              <a:t>Separation line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90701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Generalized distance functions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63955" y="1539522"/>
            <a:ext cx="8721725" cy="4518458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697"/>
              </a:spcBef>
              <a:buSzPct val="100000"/>
            </a:pPr>
            <a:r>
              <a:rPr lang="en-US" sz="2400" dirty="0"/>
              <a:t>Problem with Euclidean distance, etc.: only natural for purely numeric datasets</a:t>
            </a:r>
          </a:p>
          <a:p>
            <a:pPr lvl="0">
              <a:lnSpc>
                <a:spcPct val="90000"/>
              </a:lnSpc>
              <a:spcBef>
                <a:spcPts val="697"/>
              </a:spcBef>
              <a:buSzPct val="100000"/>
            </a:pPr>
            <a:r>
              <a:rPr lang="en-US" sz="2400" dirty="0"/>
              <a:t>Transformation-based approach to designing distance functions can be applied more generally</a:t>
            </a:r>
          </a:p>
          <a:p>
            <a:pPr lvl="0">
              <a:lnSpc>
                <a:spcPct val="90000"/>
              </a:lnSpc>
              <a:spcBef>
                <a:spcPts val="697"/>
              </a:spcBef>
              <a:buSzPct val="100000"/>
            </a:pPr>
            <a:r>
              <a:rPr lang="en-US" sz="2400" dirty="0"/>
              <a:t>Given: some transformation operations on attributes</a:t>
            </a:r>
          </a:p>
          <a:p>
            <a:pPr lvl="0">
              <a:lnSpc>
                <a:spcPct val="90000"/>
              </a:lnSpc>
              <a:spcBef>
                <a:spcPts val="697"/>
              </a:spcBef>
              <a:buSzPct val="100000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en-US" sz="2400" i="1" dirty="0"/>
              <a:t>K* similarity </a:t>
            </a:r>
            <a:r>
              <a:rPr lang="en-US" sz="2400" dirty="0"/>
              <a:t>= probability of transforming 				              	instance A into B by chance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Average over all transformation paths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Weight paths according their probability</a:t>
            </a:r>
            <a:br>
              <a:rPr lang="en-US" sz="2000" dirty="0"/>
            </a:br>
            <a:r>
              <a:rPr lang="en-US" sz="2000" i="1" dirty="0"/>
              <a:t>(need way of measuring this)</a:t>
            </a:r>
            <a:endParaRPr lang="en-US" sz="2400" i="1" dirty="0"/>
          </a:p>
          <a:p>
            <a:pPr lvl="0">
              <a:lnSpc>
                <a:spcPct val="90000"/>
              </a:lnSpc>
              <a:spcBef>
                <a:spcPts val="697"/>
              </a:spcBef>
              <a:buSzPct val="100000"/>
            </a:pPr>
            <a:r>
              <a:rPr lang="en-US" sz="2400" dirty="0"/>
              <a:t>Uniform way of dealing with different attribute types</a:t>
            </a:r>
          </a:p>
          <a:p>
            <a:pPr lvl="0">
              <a:lnSpc>
                <a:spcPct val="90000"/>
              </a:lnSpc>
              <a:spcBef>
                <a:spcPts val="697"/>
              </a:spcBef>
              <a:buSzPct val="100000"/>
            </a:pPr>
            <a:r>
              <a:rPr lang="en-US" sz="2400" dirty="0"/>
              <a:t>Easily generalized to give distance between </a:t>
            </a:r>
            <a:r>
              <a:rPr lang="en-US" sz="2400" i="1" dirty="0"/>
              <a:t>sets </a:t>
            </a:r>
            <a:r>
              <a:rPr lang="en-US" sz="2400" dirty="0"/>
              <a:t>of instances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61107295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4101" y="-185149"/>
            <a:ext cx="7886700" cy="1325563"/>
          </a:xfrm>
        </p:spPr>
        <p:txBody>
          <a:bodyPr>
            <a:normAutofit/>
          </a:bodyPr>
          <a:lstStyle/>
          <a:p>
            <a:r>
              <a:rPr lang="en-CA" sz="3600" dirty="0">
                <a:latin typeface="+mj-lt"/>
              </a:rPr>
              <a:t>Discussion and Bibliographic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49" y="1300570"/>
            <a:ext cx="8181207" cy="4862527"/>
          </a:xfrm>
        </p:spPr>
        <p:txBody>
          <a:bodyPr>
            <a:normAutofit/>
          </a:bodyPr>
          <a:lstStyle/>
          <a:p>
            <a:r>
              <a:rPr lang="en-US" sz="2400" dirty="0"/>
              <a:t>Nearest-neighbor methods gained popularity in machine learning through the work of Aha (1992)</a:t>
            </a:r>
          </a:p>
          <a:p>
            <a:r>
              <a:rPr lang="en-US" sz="2400" dirty="0" err="1"/>
              <a:t>Salzberg</a:t>
            </a:r>
            <a:r>
              <a:rPr lang="en-US" sz="2400" dirty="0"/>
              <a:t> (1991) suggested that generalization with nested exemplars can achieve high classification accuracy</a:t>
            </a:r>
          </a:p>
          <a:p>
            <a:r>
              <a:rPr lang="en-US" sz="2400" dirty="0" err="1"/>
              <a:t>Wettschereck</a:t>
            </a:r>
            <a:r>
              <a:rPr lang="en-US" sz="2400" dirty="0"/>
              <a:t> and </a:t>
            </a:r>
            <a:r>
              <a:rPr lang="en-US" sz="2400" dirty="0" err="1"/>
              <a:t>Dietterich</a:t>
            </a:r>
            <a:r>
              <a:rPr lang="en-US" sz="2400" dirty="0"/>
              <a:t> (1994) argued that these results were fortuitous and did not hold in other domains</a:t>
            </a:r>
          </a:p>
          <a:p>
            <a:r>
              <a:rPr lang="en-US" sz="2400" dirty="0"/>
              <a:t>Martin (1995) explored the idea that overgeneralization that occurs when </a:t>
            </a:r>
            <a:r>
              <a:rPr lang="en-US" sz="2400" dirty="0" err="1"/>
              <a:t>hyperrectangles</a:t>
            </a:r>
            <a:r>
              <a:rPr lang="en-US" sz="2400" dirty="0"/>
              <a:t> nest or overlap is problematic</a:t>
            </a:r>
          </a:p>
          <a:p>
            <a:r>
              <a:rPr lang="en-US" sz="2400" dirty="0"/>
              <a:t>The generalized distance function based on transformations is described by Cleary and Trigg (1995)</a:t>
            </a:r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D3BC8F-1185-4F6B-96C6-4A761659E4BA}" type="slidenum">
              <a:rPr lang="uk-UA" smtClean="0"/>
              <a:t>12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03556830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Extending Linear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37D1DA-5E1C-4273-A7C4-0B85F22D0800}" type="slidenum">
              <a:rPr lang="uk-UA" smtClean="0"/>
              <a:t>13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28649005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upport vector machin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Support vector machines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21562" y="1365250"/>
            <a:ext cx="7546559" cy="2996374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i="1" dirty="0"/>
              <a:t>Support vector machines</a:t>
            </a:r>
            <a:r>
              <a:rPr lang="en-US" sz="2400" dirty="0"/>
              <a:t> are algorithms for learning linear classifiers 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Resilient to </a:t>
            </a:r>
            <a:r>
              <a:rPr lang="en-US" sz="2400" dirty="0" err="1"/>
              <a:t>overfitting</a:t>
            </a:r>
            <a:r>
              <a:rPr lang="en-US" sz="2400" dirty="0"/>
              <a:t> because they learn a particular linear decision boundary: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The </a:t>
            </a:r>
            <a:r>
              <a:rPr lang="en-US" sz="2000" i="1" dirty="0"/>
              <a:t>maximum margin </a:t>
            </a:r>
            <a:r>
              <a:rPr lang="en-US" sz="2000" i="1" dirty="0" err="1"/>
              <a:t>hyperplane</a:t>
            </a:r>
            <a:endParaRPr lang="en-US" sz="2000" i="1" dirty="0"/>
          </a:p>
          <a:p>
            <a:pPr lvl="0">
              <a:spcBef>
                <a:spcPts val="697"/>
              </a:spcBef>
            </a:pPr>
            <a:r>
              <a:rPr lang="en-US" sz="2400" dirty="0"/>
              <a:t>Fast in the nonlinear case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Use a mathematical trick to avoid creating “pseudo-attributes”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The nonlinear space is created implicitly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14</a:t>
            </a:fld>
            <a:endParaRPr lang="uk-UA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maximum margin hyperpla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>
                <a:latin typeface="+mj-lt"/>
              </a:rPr>
              <a:t>The maximum margin </a:t>
            </a:r>
            <a:r>
              <a:rPr lang="en-US" sz="3600" dirty="0" err="1">
                <a:latin typeface="+mj-lt"/>
              </a:rPr>
              <a:t>hyperplane</a:t>
            </a:r>
            <a:endParaRPr lang="en-US" sz="3600" dirty="0">
              <a:latin typeface="+mj-lt"/>
            </a:endParaRP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562809" y="5149850"/>
            <a:ext cx="7543800" cy="760378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598"/>
              </a:spcBef>
            </a:pPr>
            <a:r>
              <a:rPr lang="en-US" sz="2400" dirty="0"/>
              <a:t>The instances closest to the maximum margin </a:t>
            </a:r>
            <a:r>
              <a:rPr lang="en-US" sz="2400" dirty="0" err="1"/>
              <a:t>hyperplane</a:t>
            </a:r>
            <a:r>
              <a:rPr lang="en-US" sz="2400" dirty="0"/>
              <a:t> are called </a:t>
            </a:r>
            <a:r>
              <a:rPr lang="en-US" sz="2400" i="1" dirty="0"/>
              <a:t>support vectors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2160000" y="1196280"/>
            <a:ext cx="4572000" cy="366696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15</a:t>
            </a:fld>
            <a:endParaRPr lang="uk-UA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upport vec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870445" y="1682155"/>
            <a:ext cx="4572000" cy="366696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Support vectors</a:t>
            </a:r>
          </a:p>
        </p:txBody>
      </p:sp>
      <p:sp>
        <p:nvSpPr>
          <p:cNvPr id="4" name="Text Placeholder 3"/>
          <p:cNvSpPr txBox="1">
            <a:spLocks noGrp="1"/>
          </p:cNvSpPr>
          <p:nvPr>
            <p:ph type="body" idx="4294967295"/>
          </p:nvPr>
        </p:nvSpPr>
        <p:spPr>
          <a:xfrm>
            <a:off x="273414" y="3891534"/>
            <a:ext cx="4692641" cy="1489167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499"/>
              </a:spcBef>
            </a:pPr>
            <a:r>
              <a:rPr lang="en-US" sz="2400" dirty="0"/>
              <a:t>The </a:t>
            </a:r>
            <a:r>
              <a:rPr lang="en-US" sz="2400" dirty="0" err="1"/>
              <a:t>hyperplane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pPr marL="457200" lvl="0" indent="-457200">
              <a:spcBef>
                <a:spcPts val="499"/>
              </a:spcBef>
              <a:buNone/>
              <a:tabLst>
                <a:tab pos="457200" algn="l"/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dirty="0"/>
              <a:t>	can be written as</a:t>
            </a:r>
          </a:p>
        </p:txBody>
      </p:sp>
      <p:sp>
        <p:nvSpPr>
          <p:cNvPr id="5" name="Freeform: Shape 4"/>
          <p:cNvSpPr/>
          <p:nvPr/>
        </p:nvSpPr>
        <p:spPr>
          <a:xfrm>
            <a:off x="273414" y="732449"/>
            <a:ext cx="8749080" cy="22989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342900" marR="0" lvl="0" indent="-342900" algn="l" rtl="0" hangingPunct="0">
              <a:lnSpc>
                <a:spcPct val="100000"/>
              </a:lnSpc>
              <a:spcBef>
                <a:spcPts val="499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i="0" u="none" strike="noStrike" baseline="0" dirty="0">
                <a:ln>
                  <a:noFill/>
                </a:ln>
                <a:ea typeface="Gothic" pitchFamily="2"/>
                <a:cs typeface="Lucidasans" pitchFamily="2"/>
              </a:rPr>
              <a:t>The support vectors define the maximum margin </a:t>
            </a:r>
            <a:r>
              <a:rPr lang="en-US" sz="2400" i="0" u="none" strike="noStrike" baseline="0" dirty="0" err="1">
                <a:ln>
                  <a:noFill/>
                </a:ln>
                <a:ea typeface="Gothic" pitchFamily="2"/>
                <a:cs typeface="Lucidasans" pitchFamily="2"/>
              </a:rPr>
              <a:t>hyperplane</a:t>
            </a:r>
            <a:endParaRPr lang="en-US" sz="2400" i="0" u="none" strike="noStrike" baseline="0" dirty="0">
              <a:ln>
                <a:noFill/>
              </a:ln>
              <a:ea typeface="Gothic" pitchFamily="2"/>
              <a:cs typeface="Lucidasans" pitchFamily="2"/>
            </a:endParaRPr>
          </a:p>
          <a:p>
            <a:pPr marL="342900" marR="0" lvl="1" indent="-34290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SzPct val="100000"/>
              <a:buFont typeface="Arial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i="0" u="none" strike="noStrike" baseline="0" dirty="0">
                <a:ln>
                  <a:noFill/>
                </a:ln>
                <a:ea typeface="Gothic" pitchFamily="2"/>
                <a:cs typeface="Lucidasans" pitchFamily="2"/>
              </a:rPr>
              <a:t>All other instances can be deleted without changing its position and orientation</a:t>
            </a:r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5768543"/>
              </p:ext>
            </p:extLst>
          </p:nvPr>
        </p:nvGraphicFramePr>
        <p:xfrm>
          <a:off x="821576" y="5380701"/>
          <a:ext cx="3817937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9" name="Equation" r:id="rId5" imgW="1739900" imgH="393700" progId="Equation.3">
                  <p:embed/>
                </p:oleObj>
              </mc:Choice>
              <mc:Fallback>
                <p:oleObj name="Equation" r:id="rId5" imgW="1739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21576" y="5380701"/>
                        <a:ext cx="3817937" cy="86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16</a:t>
            </a:fld>
            <a:endParaRPr lang="uk-UA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97966643"/>
              </p:ext>
            </p:extLst>
          </p:nvPr>
        </p:nvGraphicFramePr>
        <p:xfrm>
          <a:off x="821576" y="4410279"/>
          <a:ext cx="2674938" cy="474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0" name="Equation" r:id="rId7" imgW="1219200" imgH="215900" progId="Equation.3">
                  <p:embed/>
                </p:oleObj>
              </mc:Choice>
              <mc:Fallback>
                <p:oleObj name="Equation" r:id="rId7" imgW="12192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821576" y="4410279"/>
                        <a:ext cx="2674938" cy="474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nding support vecto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Finding support vectors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64548" y="2470150"/>
            <a:ext cx="8093596" cy="2631147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598"/>
              </a:spcBef>
            </a:pPr>
            <a:r>
              <a:rPr lang="en-US" sz="2400" dirty="0"/>
              <a:t>Support vector: training instance for which </a:t>
            </a:r>
            <a:r>
              <a:rPr lang="en-US" sz="2400" i="1" baseline="-25000" dirty="0" err="1"/>
              <a:t>i</a:t>
            </a:r>
            <a:r>
              <a:rPr lang="en-US" sz="2400" dirty="0"/>
              <a:t> &gt; 0</a:t>
            </a:r>
          </a:p>
          <a:p>
            <a:pPr lvl="0">
              <a:lnSpc>
                <a:spcPct val="90000"/>
              </a:lnSpc>
              <a:spcBef>
                <a:spcPts val="598"/>
              </a:spcBef>
            </a:pPr>
            <a:r>
              <a:rPr lang="en-US" sz="2400" dirty="0"/>
              <a:t>Determining </a:t>
            </a:r>
            <a:r>
              <a:rPr lang="en-US" sz="2400" i="1" baseline="-25000" dirty="0" err="1"/>
              <a:t>i</a:t>
            </a:r>
            <a:r>
              <a:rPr lang="en-US" sz="2400" dirty="0"/>
              <a:t>  and </a:t>
            </a:r>
            <a:r>
              <a:rPr lang="en-US" sz="2400" i="1" dirty="0"/>
              <a:t>b</a:t>
            </a:r>
            <a:r>
              <a:rPr lang="en-US" sz="2400" dirty="0"/>
              <a:t> ?—</a:t>
            </a:r>
            <a:br>
              <a:rPr lang="en-US" sz="2400" dirty="0"/>
            </a:br>
            <a:r>
              <a:rPr lang="en-US" sz="2400" dirty="0"/>
              <a:t>A </a:t>
            </a:r>
            <a:r>
              <a:rPr lang="en-US" sz="2400" i="1" dirty="0"/>
              <a:t>constrained</a:t>
            </a:r>
            <a:r>
              <a:rPr lang="en-US" sz="2400" dirty="0"/>
              <a:t> </a:t>
            </a:r>
            <a:r>
              <a:rPr lang="en-US" sz="2400" i="1" dirty="0"/>
              <a:t>quadratic optimization </a:t>
            </a:r>
            <a:r>
              <a:rPr lang="en-US" sz="2400" dirty="0"/>
              <a:t>problem</a:t>
            </a:r>
          </a:p>
          <a:p>
            <a:pPr lvl="1">
              <a:lnSpc>
                <a:spcPct val="90000"/>
              </a:lnSpc>
              <a:spcBef>
                <a:spcPts val="499"/>
              </a:spcBef>
            </a:pPr>
            <a:r>
              <a:rPr lang="en-US" sz="2000" dirty="0"/>
              <a:t>Off-the-shelf tools for solving these problems</a:t>
            </a:r>
          </a:p>
          <a:p>
            <a:pPr lvl="1">
              <a:lnSpc>
                <a:spcPct val="90000"/>
              </a:lnSpc>
              <a:spcBef>
                <a:spcPts val="499"/>
              </a:spcBef>
            </a:pPr>
            <a:r>
              <a:rPr lang="en-US" sz="2000" dirty="0"/>
              <a:t>However, special-purpose algorithms are faster</a:t>
            </a:r>
          </a:p>
          <a:p>
            <a:pPr lvl="1">
              <a:lnSpc>
                <a:spcPct val="90000"/>
              </a:lnSpc>
              <a:spcBef>
                <a:spcPts val="499"/>
              </a:spcBef>
            </a:pPr>
            <a:r>
              <a:rPr lang="en-US" sz="2000" dirty="0"/>
              <a:t>Example: Platt’s </a:t>
            </a:r>
            <a:r>
              <a:rPr lang="en-US" sz="2000" i="1" dirty="0"/>
              <a:t>sequential minimal optimization</a:t>
            </a:r>
            <a:r>
              <a:rPr lang="en-US" sz="2000" dirty="0"/>
              <a:t> (SMO) algorithm </a:t>
            </a:r>
          </a:p>
          <a:p>
            <a:pPr>
              <a:spcBef>
                <a:spcPts val="499"/>
              </a:spcBef>
            </a:pPr>
            <a:r>
              <a:rPr lang="en-US" sz="2400" dirty="0"/>
              <a:t>Note: the method discussed so far assumes separable data!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6629398"/>
              </p:ext>
            </p:extLst>
          </p:nvPr>
        </p:nvGraphicFramePr>
        <p:xfrm>
          <a:off x="2385514" y="1323818"/>
          <a:ext cx="3817937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893" name="Equation" r:id="rId4" imgW="1739900" imgH="393700" progId="Equation.3">
                  <p:embed/>
                </p:oleObj>
              </mc:Choice>
              <mc:Fallback>
                <p:oleObj name="Equation" r:id="rId4" imgW="17399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85514" y="1323818"/>
                        <a:ext cx="3817937" cy="86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17</a:t>
            </a:fld>
            <a:endParaRPr lang="uk-UA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nlinear SVM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Nonlinear SVMs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83945" y="992915"/>
            <a:ext cx="8031405" cy="5382412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We can create a nonlinear classifier by creating new “pseudo” attributes from the original attributes in the data</a:t>
            </a:r>
          </a:p>
          <a:p>
            <a:pPr lvl="1">
              <a:spcBef>
                <a:spcPts val="697"/>
              </a:spcBef>
            </a:pPr>
            <a:r>
              <a:rPr lang="en-US" sz="2000" dirty="0"/>
              <a:t>“Pseudo” attributes represent attribute combinations</a:t>
            </a:r>
          </a:p>
          <a:p>
            <a:pPr lvl="1">
              <a:spcBef>
                <a:spcPts val="697"/>
              </a:spcBef>
            </a:pPr>
            <a:r>
              <a:rPr lang="en-US" sz="2000" dirty="0"/>
              <a:t>E.g.: all polynomials of degree 2 that can be formed from the original attributes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We can learn a linear SVM from this extended data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The linear SVM in the extended space is a non-linear classifier in the original attribute space</a:t>
            </a:r>
          </a:p>
          <a:p>
            <a:pPr lvl="0">
              <a:spcBef>
                <a:spcPts val="697"/>
              </a:spcBef>
            </a:pPr>
            <a:r>
              <a:rPr lang="en-US" sz="2400" dirty="0" err="1"/>
              <a:t>Overfitting</a:t>
            </a:r>
            <a:r>
              <a:rPr lang="en-US" sz="2400" dirty="0"/>
              <a:t> often not a significant problem with this approach because the maximum margin </a:t>
            </a:r>
            <a:r>
              <a:rPr lang="en-US" sz="2400" dirty="0" err="1"/>
              <a:t>hyperplane</a:t>
            </a:r>
            <a:r>
              <a:rPr lang="en-US" sz="2400" dirty="0"/>
              <a:t> is stable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There are often comparatively few support vectors relative to the size of the training set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Computation time still an issue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Each time the dot product is computed, all the “pseudo attributes” must be included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18</a:t>
            </a:fld>
            <a:endParaRPr lang="uk-UA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 mathematical tric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A mathematical trick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19946" y="1949526"/>
            <a:ext cx="7540284" cy="2779905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Avoid computing the “pseudo attributes”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Compute the dot product before doing the nonlinear mapping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Example:</a:t>
            </a:r>
          </a:p>
          <a:p>
            <a:pPr marL="457200" lvl="0" indent="-457200">
              <a:spcBef>
                <a:spcPts val="697"/>
              </a:spcBef>
              <a:buNone/>
              <a:tabLst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dirty="0"/>
          </a:p>
          <a:p>
            <a:pPr lvl="0">
              <a:spcBef>
                <a:spcPts val="697"/>
              </a:spcBef>
            </a:pPr>
            <a:r>
              <a:rPr lang="en-US" sz="2400" dirty="0"/>
              <a:t>Corresponds to a map into the instance space spanned by all products of </a:t>
            </a:r>
            <a:r>
              <a:rPr lang="en-US" sz="2400" i="1" dirty="0"/>
              <a:t>n</a:t>
            </a:r>
            <a:r>
              <a:rPr lang="en-US" sz="2400" dirty="0"/>
              <a:t> attributes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1291547"/>
              </p:ext>
            </p:extLst>
          </p:nvPr>
        </p:nvGraphicFramePr>
        <p:xfrm>
          <a:off x="2594025" y="3009958"/>
          <a:ext cx="4181475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918" name="Equation" r:id="rId4" imgW="1905000" imgH="393700" progId="Equation.3">
                  <p:embed/>
                </p:oleObj>
              </mc:Choice>
              <mc:Fallback>
                <p:oleObj name="Equation" r:id="rId4" imgW="1905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594025" y="3009958"/>
                        <a:ext cx="4181475" cy="86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19</a:t>
            </a:fld>
            <a:endParaRPr lang="uk-UA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66427" y="-77788"/>
            <a:ext cx="8877573" cy="977901"/>
          </a:xfrm>
        </p:spPr>
        <p:txBody>
          <a:bodyPr wrap="square" lIns="90360" tIns="44280" rIns="90360" bIns="44280" anchorCtr="0">
            <a:normAutofit fontScale="90000"/>
          </a:bodyPr>
          <a:lstStyle/>
          <a:p>
            <a:pPr lvl="0"/>
            <a:r>
              <a:rPr lang="en-US" sz="3600" dirty="0">
                <a:latin typeface="+mj-lt"/>
              </a:rPr>
              <a:t>Extending instance-based learning and linear models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33308" y="1176062"/>
            <a:ext cx="8030623" cy="4400092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>
              <a:spcBef>
                <a:spcPts val="598"/>
              </a:spcBef>
            </a:pPr>
            <a:r>
              <a:rPr lang="en-US" sz="2400" dirty="0"/>
              <a:t>Instance-based learning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Pruning and reducing the number of exemplars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Weighted attributes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Generalized exemplars and distance functions</a:t>
            </a:r>
          </a:p>
          <a:p>
            <a:pPr>
              <a:spcBef>
                <a:spcPts val="598"/>
              </a:spcBef>
            </a:pPr>
            <a:r>
              <a:rPr lang="en-US" sz="2400" dirty="0"/>
              <a:t>Extending linear models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Support vector machines, kernel ridge regression, kernel </a:t>
            </a:r>
            <a:r>
              <a:rPr lang="en-US" sz="2000" dirty="0" err="1"/>
              <a:t>perceptrons</a:t>
            </a:r>
            <a:endParaRPr lang="en-US" sz="2000" dirty="0"/>
          </a:p>
          <a:p>
            <a:pPr lvl="1">
              <a:spcBef>
                <a:spcPts val="598"/>
              </a:spcBef>
            </a:pPr>
            <a:r>
              <a:rPr lang="en-US" sz="2000" dirty="0"/>
              <a:t>Multilayer </a:t>
            </a:r>
            <a:r>
              <a:rPr lang="en-US" sz="2000" dirty="0" err="1"/>
              <a:t>perceptrons</a:t>
            </a:r>
            <a:r>
              <a:rPr lang="en-US" sz="2000" dirty="0"/>
              <a:t> and radial basis function networks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Gradient descent</a:t>
            </a:r>
          </a:p>
          <a:p>
            <a:pPr>
              <a:spcBef>
                <a:spcPts val="598"/>
              </a:spcBef>
            </a:pPr>
            <a:r>
              <a:rPr lang="en-US" sz="2400" dirty="0"/>
              <a:t>Numeric prediction with local linear models</a:t>
            </a:r>
            <a:endParaRPr lang="en-US" dirty="0"/>
          </a:p>
          <a:p>
            <a:pPr lvl="1">
              <a:spcBef>
                <a:spcPts val="598"/>
              </a:spcBef>
            </a:pPr>
            <a:r>
              <a:rPr lang="en-US" sz="2000" dirty="0"/>
              <a:t>Model Trees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Learning rule sets with model trees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Locally weighted linear regression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488503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ther kernel func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Other kernel functions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54392" y="982111"/>
            <a:ext cx="7543800" cy="3380454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Mapping is called a “kernel function”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Polynomial kernel</a:t>
            </a:r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/>
          </a:p>
          <a:p>
            <a:pPr lvl="0">
              <a:spcBef>
                <a:spcPts val="697"/>
              </a:spcBef>
            </a:pPr>
            <a:r>
              <a:rPr lang="en-US" sz="2400" dirty="0"/>
              <a:t>We can use others:</a:t>
            </a:r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/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dirty="0"/>
          </a:p>
          <a:p>
            <a:pPr lvl="0">
              <a:spcBef>
                <a:spcPts val="697"/>
              </a:spcBef>
            </a:pPr>
            <a:r>
              <a:rPr lang="en-US" sz="2400" dirty="0"/>
              <a:t>Only requirement: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Examples: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6371485" y="5669712"/>
            <a:ext cx="333000" cy="43344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DCFF"/>
                </a:solidFill>
                <a:latin typeface="Utopia" pitchFamily="18"/>
                <a:ea typeface="Gothic" pitchFamily="2"/>
                <a:cs typeface="Lucidasans" pitchFamily="2"/>
              </a:rPr>
              <a:t>*</a:t>
            </a:r>
          </a:p>
        </p:txBody>
      </p:sp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6284861"/>
              </p:ext>
            </p:extLst>
          </p:nvPr>
        </p:nvGraphicFramePr>
        <p:xfrm>
          <a:off x="3611705" y="2402050"/>
          <a:ext cx="4294188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37" name="Equation" r:id="rId4" imgW="1955800" imgH="393700" progId="Equation.3">
                  <p:embed/>
                </p:oleObj>
              </mc:Choice>
              <mc:Fallback>
                <p:oleObj name="Equation" r:id="rId4" imgW="1955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611705" y="2402050"/>
                        <a:ext cx="4294188" cy="86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04387623"/>
              </p:ext>
            </p:extLst>
          </p:nvPr>
        </p:nvGraphicFramePr>
        <p:xfrm>
          <a:off x="3652232" y="1409360"/>
          <a:ext cx="4181475" cy="8683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38" name="Equation" r:id="rId6" imgW="1905000" imgH="393700" progId="Equation.3">
                  <p:embed/>
                </p:oleObj>
              </mc:Choice>
              <mc:Fallback>
                <p:oleObj name="Equation" r:id="rId6" imgW="1905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652232" y="1409360"/>
                        <a:ext cx="4181475" cy="8683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2915802"/>
              </p:ext>
            </p:extLst>
          </p:nvPr>
        </p:nvGraphicFramePr>
        <p:xfrm>
          <a:off x="3363913" y="3485791"/>
          <a:ext cx="3094037" cy="503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39" name="Equation" r:id="rId8" imgW="1409700" imgH="228600" progId="Equation.3">
                  <p:embed/>
                </p:oleObj>
              </mc:Choice>
              <mc:Fallback>
                <p:oleObj name="Equation" r:id="rId8" imgW="14097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3363913" y="3485791"/>
                        <a:ext cx="3094037" cy="5032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16590038"/>
              </p:ext>
            </p:extLst>
          </p:nvPr>
        </p:nvGraphicFramePr>
        <p:xfrm>
          <a:off x="2610698" y="3955637"/>
          <a:ext cx="3760787" cy="2208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140" name="Equation" r:id="rId10" imgW="1714500" imgH="1003300" progId="Equation.3">
                  <p:embed/>
                </p:oleObj>
              </mc:Choice>
              <mc:Fallback>
                <p:oleObj name="Equation" r:id="rId10" imgW="1714500" imgH="1003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2610698" y="3955637"/>
                        <a:ext cx="3760787" cy="2208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20</a:t>
            </a:fld>
            <a:endParaRPr lang="uk-UA"/>
          </a:p>
        </p:txBody>
      </p:sp>
      <p:sp>
        <p:nvSpPr>
          <p:cNvPr id="5" name="TextBox 4"/>
          <p:cNvSpPr txBox="1"/>
          <p:nvPr/>
        </p:nvSpPr>
        <p:spPr>
          <a:xfrm>
            <a:off x="6619053" y="3133213"/>
            <a:ext cx="2429308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/>
              <a:t>K</a:t>
            </a:r>
            <a:r>
              <a:rPr lang="en-US" dirty="0"/>
              <a:t>() can be written as a</a:t>
            </a:r>
          </a:p>
          <a:p>
            <a:r>
              <a:rPr lang="en-US" dirty="0"/>
              <a:t>dot product in a feature</a:t>
            </a:r>
          </a:p>
          <a:p>
            <a:r>
              <a:rPr lang="en-US" dirty="0"/>
              <a:t>space create by the</a:t>
            </a:r>
          </a:p>
          <a:p>
            <a:r>
              <a:rPr lang="en-US" dirty="0"/>
              <a:t>implicit feature</a:t>
            </a:r>
          </a:p>
          <a:p>
            <a:r>
              <a:rPr lang="en-US" dirty="0"/>
              <a:t>mapping </a:t>
            </a:r>
            <a:r>
              <a:rPr lang="en-US" i="1" dirty="0" err="1"/>
              <a:t>Φ</a:t>
            </a:r>
            <a:r>
              <a:rPr lang="en-US" dirty="0"/>
              <a:t>()</a:t>
            </a:r>
          </a:p>
        </p:txBody>
      </p:sp>
      <p:cxnSp>
        <p:nvCxnSpPr>
          <p:cNvPr id="7" name="Straight Arrow Connector 6"/>
          <p:cNvCxnSpPr/>
          <p:nvPr/>
        </p:nvCxnSpPr>
        <p:spPr>
          <a:xfrm flipH="1">
            <a:off x="6457950" y="3683000"/>
            <a:ext cx="161103" cy="9071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Noi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Noise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71713" y="1365250"/>
            <a:ext cx="7684981" cy="4254154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Have assumed that the data is separable (in original or transformed space)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Can apply SVMs to noisy data by introducing a “noise” parameter </a:t>
            </a:r>
            <a:r>
              <a:rPr lang="en-US" sz="2400" i="1" dirty="0"/>
              <a:t>C</a:t>
            </a:r>
          </a:p>
          <a:p>
            <a:pPr lvl="1">
              <a:spcBef>
                <a:spcPts val="697"/>
              </a:spcBef>
            </a:pPr>
            <a:r>
              <a:rPr lang="en-US" sz="2000" dirty="0"/>
              <a:t>Also known as </a:t>
            </a:r>
            <a:r>
              <a:rPr lang="en-US" sz="2000" i="1" dirty="0"/>
              <a:t>regularization </a:t>
            </a:r>
            <a:r>
              <a:rPr lang="en-US" sz="2000" dirty="0"/>
              <a:t>parameter</a:t>
            </a:r>
          </a:p>
          <a:p>
            <a:pPr lvl="0">
              <a:spcBef>
                <a:spcPts val="697"/>
              </a:spcBef>
            </a:pPr>
            <a:r>
              <a:rPr lang="en-US" sz="2400" i="1" dirty="0"/>
              <a:t>C  </a:t>
            </a:r>
            <a:r>
              <a:rPr lang="en-US" sz="2400" dirty="0"/>
              <a:t>bounds the influence of any one training instance on the decision boundary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Based on the following constraint: 0 </a:t>
            </a:r>
            <a:r>
              <a:rPr lang="en-US" sz="2000" dirty="0">
                <a:latin typeface="Symbol" pitchFamily="34"/>
              </a:rPr>
              <a:t></a:t>
            </a:r>
            <a:r>
              <a:rPr lang="en-US" sz="2000" dirty="0"/>
              <a:t> </a:t>
            </a:r>
            <a:r>
              <a:rPr lang="en-US" sz="2000" dirty="0">
                <a:latin typeface="Symbol" pitchFamily="34"/>
              </a:rPr>
              <a:t></a:t>
            </a:r>
            <a:r>
              <a:rPr lang="en-US" sz="2000" i="1" baseline="-25000" dirty="0" err="1"/>
              <a:t>i</a:t>
            </a:r>
            <a:r>
              <a:rPr lang="en-US" sz="2000" dirty="0"/>
              <a:t>  </a:t>
            </a:r>
            <a:r>
              <a:rPr lang="en-US" sz="2000" dirty="0">
                <a:latin typeface="Symbol" pitchFamily="34"/>
              </a:rPr>
              <a:t></a:t>
            </a:r>
            <a:r>
              <a:rPr lang="en-US" sz="2000" dirty="0"/>
              <a:t> </a:t>
            </a:r>
            <a:r>
              <a:rPr lang="en-US" sz="2000" i="1" dirty="0"/>
              <a:t>C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A “soft” margin is maximized based on this constraint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Still a quadratic optimization problem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Have to determine</a:t>
            </a:r>
            <a:r>
              <a:rPr lang="en-US" sz="2400" i="1" dirty="0"/>
              <a:t> C</a:t>
            </a:r>
            <a:r>
              <a:rPr lang="en-US" sz="2400" dirty="0"/>
              <a:t>  by experimentation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21</a:t>
            </a:fld>
            <a:endParaRPr lang="uk-UA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parse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Sparse data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27720" y="1587500"/>
            <a:ext cx="7987630" cy="2434810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  <a:buSzPct val="100000"/>
            </a:pPr>
            <a:r>
              <a:rPr lang="en-US" sz="2400" dirty="0"/>
              <a:t>SVM algorithms speed up dramatically if the data is </a:t>
            </a:r>
            <a:r>
              <a:rPr lang="en-US" sz="2400" i="1" dirty="0"/>
              <a:t>sparse </a:t>
            </a:r>
            <a:r>
              <a:rPr lang="en-US" sz="2400" dirty="0"/>
              <a:t>(i.e., many values are 0)</a:t>
            </a:r>
          </a:p>
          <a:p>
            <a:pPr lvl="0">
              <a:spcBef>
                <a:spcPts val="697"/>
              </a:spcBef>
              <a:buSzPct val="100000"/>
            </a:pPr>
            <a:r>
              <a:rPr lang="en-US" sz="2400" dirty="0"/>
              <a:t>Why? Because they compute lots and lots of dot products</a:t>
            </a:r>
          </a:p>
          <a:p>
            <a:pPr lvl="0">
              <a:spcBef>
                <a:spcPts val="697"/>
              </a:spcBef>
              <a:buSzPct val="100000"/>
              <a:tabLst>
                <a:tab pos="571320" algn="l"/>
                <a:tab pos="1485719" algn="l"/>
                <a:tab pos="2400119" algn="l"/>
                <a:tab pos="3314519" algn="l"/>
                <a:tab pos="4228919" algn="l"/>
                <a:tab pos="5143320" algn="l"/>
                <a:tab pos="6057720" algn="l"/>
                <a:tab pos="6972120" algn="l"/>
                <a:tab pos="7886520" algn="l"/>
                <a:tab pos="8800920" algn="l"/>
                <a:tab pos="9715320" algn="l"/>
              </a:tabLst>
            </a:pPr>
            <a:r>
              <a:rPr lang="en-US" sz="2400" dirty="0"/>
              <a:t>Sparse data </a:t>
            </a:r>
            <a:r>
              <a:rPr lang="en-US" sz="2400" b="1" dirty="0">
                <a:latin typeface="Symbol" pitchFamily="34"/>
              </a:rPr>
              <a:t></a:t>
            </a:r>
            <a:r>
              <a:rPr lang="en-US" sz="2400" dirty="0"/>
              <a:t>  can compute dot products very efficiently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Iterate only over non-zero values</a:t>
            </a:r>
          </a:p>
          <a:p>
            <a:pPr lvl="0">
              <a:spcBef>
                <a:spcPts val="697"/>
              </a:spcBef>
              <a:buSzPct val="100000"/>
            </a:pPr>
            <a:r>
              <a:rPr lang="en-US" sz="2400" dirty="0"/>
              <a:t>SVMs can process sparse datasets with 10,000s of attributes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22</a:t>
            </a:fld>
            <a:endParaRPr lang="uk-UA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Support vector regression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9958" y="1079500"/>
            <a:ext cx="7668091" cy="3903376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Maximum margin </a:t>
            </a:r>
            <a:r>
              <a:rPr lang="en-US" sz="2400" dirty="0" err="1"/>
              <a:t>hyperplane</a:t>
            </a:r>
            <a:r>
              <a:rPr lang="en-US" sz="2400" dirty="0"/>
              <a:t> only applies to classification</a:t>
            </a:r>
          </a:p>
          <a:p>
            <a:pPr lvl="0"/>
            <a:r>
              <a:rPr lang="en-US" sz="2400" dirty="0"/>
              <a:t>However, idea of support vectors and kernel functions can be used for regression</a:t>
            </a:r>
          </a:p>
          <a:p>
            <a:pPr lvl="0"/>
            <a:r>
              <a:rPr lang="en-US" sz="2400" dirty="0"/>
              <a:t>Basic method is the same as in linear regression: want to minimize error</a:t>
            </a:r>
          </a:p>
          <a:p>
            <a:r>
              <a:rPr lang="en-US" sz="2400" dirty="0"/>
              <a:t>Difference A: ignore errors smaller than </a:t>
            </a:r>
            <a:r>
              <a:rPr lang="en-US" sz="2400" dirty="0">
                <a:latin typeface="Symbol" pitchFamily="34"/>
              </a:rPr>
              <a:t>e</a:t>
            </a:r>
            <a:r>
              <a:rPr lang="en-US" sz="2400" dirty="0"/>
              <a:t> and use absolute error instead of squared error</a:t>
            </a:r>
          </a:p>
          <a:p>
            <a:r>
              <a:rPr lang="en-US" sz="2400" dirty="0"/>
              <a:t>Difference B: simultaneously aim to maximize flatness of function</a:t>
            </a:r>
          </a:p>
          <a:p>
            <a:pPr lvl="0"/>
            <a:r>
              <a:rPr lang="en-US" sz="2400" dirty="0"/>
              <a:t>User-specified parameter </a:t>
            </a:r>
            <a:r>
              <a:rPr lang="en-US" sz="2400" dirty="0">
                <a:latin typeface="Symbol" pitchFamily="34"/>
              </a:rPr>
              <a:t>e</a:t>
            </a:r>
            <a:r>
              <a:rPr lang="en-US" sz="2400" dirty="0"/>
              <a:t> defines “tube”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23</a:t>
            </a:fld>
            <a:endParaRPr lang="uk-UA"/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More on SVM regression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66240" y="900113"/>
            <a:ext cx="8461375" cy="4877616"/>
          </a:xfrm>
        </p:spPr>
        <p:txBody>
          <a:bodyPr>
            <a:spAutoFit/>
          </a:bodyPr>
          <a:lstStyle/>
          <a:p>
            <a:pPr lvl="0"/>
            <a:r>
              <a:rPr lang="en-US" sz="2400" dirty="0"/>
              <a:t>If there are tubes that enclose all the training points, the flattest of them is used</a:t>
            </a:r>
          </a:p>
          <a:p>
            <a:pPr lvl="1"/>
            <a:r>
              <a:rPr lang="en-US" sz="2000" dirty="0"/>
              <a:t>E.g.: mean is used if 2</a:t>
            </a:r>
            <a:r>
              <a:rPr lang="en-US" sz="2000" dirty="0">
                <a:latin typeface="Symbol" pitchFamily="34"/>
              </a:rPr>
              <a:t>e</a:t>
            </a:r>
            <a:r>
              <a:rPr lang="en-US" sz="2000" dirty="0"/>
              <a:t> &gt; range of target values</a:t>
            </a:r>
          </a:p>
          <a:p>
            <a:pPr lvl="0"/>
            <a:r>
              <a:rPr lang="en-US" sz="2400" dirty="0"/>
              <a:t>Model can be written as: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r>
              <a:rPr lang="en-US" sz="2400" dirty="0"/>
              <a:t>Support vectors: points on or outside tube</a:t>
            </a:r>
          </a:p>
          <a:p>
            <a:r>
              <a:rPr lang="en-US" sz="2400" dirty="0"/>
              <a:t>Dot product can be replaced by kernel function</a:t>
            </a:r>
          </a:p>
          <a:p>
            <a:r>
              <a:rPr lang="en-US" sz="2400" dirty="0"/>
              <a:t>In contrast to the classification case, the coefficients  </a:t>
            </a:r>
            <a:r>
              <a:rPr lang="en-US" sz="2400" dirty="0" err="1">
                <a:latin typeface="Symbol" pitchFamily="34"/>
              </a:rPr>
              <a:t>a</a:t>
            </a:r>
            <a:r>
              <a:rPr lang="en-US" sz="2400" i="1" baseline="-25000" dirty="0" err="1"/>
              <a:t>i</a:t>
            </a:r>
            <a:r>
              <a:rPr lang="en-US" sz="2400" i="1" baseline="-25000" dirty="0"/>
              <a:t> </a:t>
            </a:r>
            <a:r>
              <a:rPr lang="en-US" sz="2400" dirty="0"/>
              <a:t>may be negative (in the classification case, we have the class values)</a:t>
            </a:r>
            <a:endParaRPr lang="en-US" sz="2700" dirty="0"/>
          </a:p>
          <a:p>
            <a:pPr lvl="0"/>
            <a:r>
              <a:rPr lang="en-US" sz="2400" dirty="0"/>
              <a:t>No tube that encloses all training points?</a:t>
            </a:r>
          </a:p>
          <a:p>
            <a:pPr lvl="1"/>
            <a:r>
              <a:rPr lang="en-US" sz="2000" dirty="0"/>
              <a:t>Requires trade-off between error and flatness</a:t>
            </a:r>
          </a:p>
          <a:p>
            <a:pPr lvl="1"/>
            <a:r>
              <a:rPr lang="en-US" sz="2000" dirty="0"/>
              <a:t>Controlled by upper limit </a:t>
            </a:r>
            <a:r>
              <a:rPr lang="en-US" sz="2000" i="1" dirty="0"/>
              <a:t>C</a:t>
            </a:r>
            <a:r>
              <a:rPr lang="en-US" sz="2000" dirty="0"/>
              <a:t> on absolute value of coefficients </a:t>
            </a:r>
            <a:r>
              <a:rPr lang="en-US" sz="2000" dirty="0" err="1">
                <a:latin typeface="Symbol" pitchFamily="34"/>
              </a:rPr>
              <a:t>a</a:t>
            </a:r>
            <a:r>
              <a:rPr lang="en-US" sz="2000" i="1" baseline="-25000" dirty="0" err="1"/>
              <a:t>i</a:t>
            </a:r>
            <a:endParaRPr lang="en-US" sz="2400" i="1" baseline="-25000" dirty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01912814"/>
              </p:ext>
            </p:extLst>
          </p:nvPr>
        </p:nvGraphicFramePr>
        <p:xfrm>
          <a:off x="4032356" y="2069645"/>
          <a:ext cx="3568700" cy="86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8964" name="Equation" r:id="rId4" imgW="1625600" imgH="393700" progId="Equation.3">
                  <p:embed/>
                </p:oleObj>
              </mc:Choice>
              <mc:Fallback>
                <p:oleObj name="Equation" r:id="rId4" imgW="16256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032356" y="2069645"/>
                        <a:ext cx="3568700" cy="8683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24</a:t>
            </a:fld>
            <a:endParaRPr lang="uk-UA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Examples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0" y="1479960"/>
            <a:ext cx="4571640" cy="320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611600" y="27000"/>
            <a:ext cx="4571640" cy="320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4601880" y="3279959"/>
            <a:ext cx="4571640" cy="320004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TextBox 5"/>
          <p:cNvSpPr txBox="1"/>
          <p:nvPr/>
        </p:nvSpPr>
        <p:spPr>
          <a:xfrm>
            <a:off x="3198960" y="900000"/>
            <a:ext cx="792000" cy="4654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Symbol" pitchFamily="18"/>
                <a:ea typeface="Symbol" pitchFamily="2"/>
                <a:cs typeface="Symbol" pitchFamily="2"/>
              </a:rPr>
              <a:t>e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Symbol" pitchFamily="2"/>
                <a:cs typeface="Symbol" pitchFamily="2"/>
              </a:rPr>
              <a:t> = 2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60000" y="5104080"/>
            <a:ext cx="792000" cy="4654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Symbol" pitchFamily="18"/>
                <a:ea typeface="Symbol" pitchFamily="2"/>
                <a:cs typeface="Symbol" pitchFamily="2"/>
              </a:rPr>
              <a:t>e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Symbol" pitchFamily="2"/>
                <a:cs typeface="Symbol" pitchFamily="2"/>
              </a:rPr>
              <a:t> = 1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3198960" y="5580000"/>
            <a:ext cx="1020599" cy="465480"/>
          </a:xfrm>
          <a:prstGeom prst="rect">
            <a:avLst/>
          </a:prstGeom>
          <a:noFill/>
          <a:ln>
            <a:noFill/>
          </a:ln>
        </p:spPr>
        <p:txBody>
          <a:bodyPr vert="horz" lIns="90000" tIns="45000" rIns="90000" bIns="45000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Symbol" pitchFamily="18"/>
                <a:ea typeface="Symbol" pitchFamily="2"/>
                <a:cs typeface="Symbol" pitchFamily="2"/>
              </a:rPr>
              <a:t>e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Times New Roman" pitchFamily="18"/>
                <a:ea typeface="Symbol" pitchFamily="2"/>
                <a:cs typeface="Symbol" pitchFamily="2"/>
              </a:rPr>
              <a:t> = 0.5</a:t>
            </a:r>
          </a:p>
        </p:txBody>
      </p:sp>
      <p:sp>
        <p:nvSpPr>
          <p:cNvPr id="9" name="Straight Connector 8"/>
          <p:cNvSpPr/>
          <p:nvPr/>
        </p:nvSpPr>
        <p:spPr>
          <a:xfrm flipV="1">
            <a:off x="1260000" y="4860000"/>
            <a:ext cx="180000" cy="18000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" name="Straight Connector 9"/>
          <p:cNvSpPr/>
          <p:nvPr/>
        </p:nvSpPr>
        <p:spPr>
          <a:xfrm>
            <a:off x="4140000" y="1080000"/>
            <a:ext cx="180000" cy="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5" name="Straight Connector 14"/>
          <p:cNvSpPr/>
          <p:nvPr/>
        </p:nvSpPr>
        <p:spPr>
          <a:xfrm flipV="1">
            <a:off x="4431600" y="5310000"/>
            <a:ext cx="180000" cy="180000"/>
          </a:xfrm>
          <a:prstGeom prst="line">
            <a:avLst/>
          </a:prstGeom>
          <a:noFill/>
          <a:ln w="0">
            <a:solidFill>
              <a:schemeClr val="tx1"/>
            </a:solidFill>
            <a:prstDash val="solid"/>
            <a:tailEnd type="arrow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25</a:t>
            </a:fld>
            <a:endParaRPr lang="uk-UA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2031303" y="-164406"/>
            <a:ext cx="655320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Kernel Ridge Regression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56080" y="1296488"/>
            <a:ext cx="7728423" cy="4651266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For classic linear regression using squared loss, only simple matrix operations are needed to find the parameters</a:t>
            </a:r>
          </a:p>
          <a:p>
            <a:r>
              <a:rPr lang="en-US" sz="2400" dirty="0"/>
              <a:t>This is not the case for support vector regression because a different loss function is used</a:t>
            </a:r>
            <a:endParaRPr lang="en-US" dirty="0">
              <a:latin typeface="Symbol" pitchFamily="34"/>
            </a:endParaRPr>
          </a:p>
          <a:p>
            <a:pPr lvl="0"/>
            <a:r>
              <a:rPr lang="en-US" sz="2400" dirty="0"/>
              <a:t>Requires use of numeric optimization technique such as sequential minimal optimization</a:t>
            </a:r>
          </a:p>
          <a:p>
            <a:pPr lvl="0"/>
            <a:r>
              <a:rPr lang="en-US" sz="2400" dirty="0"/>
              <a:t>Can we combine the power of the kernel trick with the simplicity of standard least-squares regression?</a:t>
            </a:r>
          </a:p>
          <a:p>
            <a:pPr lvl="1"/>
            <a:r>
              <a:rPr lang="en-US" sz="2400" dirty="0"/>
              <a:t>Yes! This yields </a:t>
            </a:r>
            <a:r>
              <a:rPr lang="en-US" sz="2400" i="1" dirty="0"/>
              <a:t>kernel ridge regression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26</a:t>
            </a:fld>
            <a:endParaRPr lang="uk-UA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6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45996" y="-179388"/>
            <a:ext cx="787147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Comments on kernel ridge regression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028951" y="1079501"/>
            <a:ext cx="7588515" cy="5083596"/>
          </a:xfrm>
        </p:spPr>
        <p:txBody>
          <a:bodyPr>
            <a:normAutofit lnSpcReduction="10000"/>
          </a:bodyPr>
          <a:lstStyle/>
          <a:p>
            <a:pPr lvl="0"/>
            <a:r>
              <a:rPr lang="en-US" sz="2400" dirty="0"/>
              <a:t>Like in an SVM, the predicted class value for a test instance is expressed as a weighted sum of dot products</a:t>
            </a:r>
          </a:p>
          <a:p>
            <a:r>
              <a:rPr lang="en-US" sz="2400" dirty="0"/>
              <a:t>But: all training instances are involved in this sum: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pPr lvl="0"/>
            <a:r>
              <a:rPr lang="en-US" sz="2400" dirty="0"/>
              <a:t>Unlike in an SVM, </a:t>
            </a:r>
            <a:r>
              <a:rPr lang="en-US" sz="2400" b="1" dirty="0"/>
              <a:t>all</a:t>
            </a:r>
            <a:r>
              <a:rPr lang="en-US" sz="2400" dirty="0"/>
              <a:t> training instances participate – not just support vectors</a:t>
            </a:r>
          </a:p>
          <a:p>
            <a:pPr lvl="1"/>
            <a:r>
              <a:rPr lang="en-US" sz="2400" dirty="0"/>
              <a:t>No sparseness in the solution </a:t>
            </a:r>
            <a:br>
              <a:rPr lang="en-US" sz="2400" dirty="0"/>
            </a:br>
            <a:r>
              <a:rPr lang="en-US" sz="2400" dirty="0"/>
              <a:t>(no support vectors)</a:t>
            </a:r>
          </a:p>
          <a:p>
            <a:pPr lvl="0"/>
            <a:r>
              <a:rPr lang="en-US" sz="2400" dirty="0"/>
              <a:t>Also, loss in ridge regression does not ignore errors smaller than </a:t>
            </a:r>
            <a:r>
              <a:rPr lang="en-US" sz="2400" dirty="0">
                <a:latin typeface="Symbol" pitchFamily="34"/>
              </a:rPr>
              <a:t>e</a:t>
            </a:r>
          </a:p>
          <a:p>
            <a:pPr lvl="0"/>
            <a:r>
              <a:rPr lang="en-US" sz="2400" dirty="0"/>
              <a:t>Moreover, squared error is used instead of absolute error so regression model is more sensitive to outliers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27</a:t>
            </a:fld>
            <a:endParaRPr lang="uk-UA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98905" y="2199380"/>
            <a:ext cx="1129995" cy="710283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76426" y="-179388"/>
            <a:ext cx="655320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Performing kernel ridge regression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92951" y="996796"/>
            <a:ext cx="7822399" cy="5580063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The penalized loss function that is optimized by kernel ridge regression is</a:t>
            </a:r>
          </a:p>
          <a:p>
            <a:pPr lvl="0"/>
            <a:endParaRPr lang="en-US" sz="2400" dirty="0"/>
          </a:p>
          <a:p>
            <a:endParaRPr lang="en-US" sz="2400" dirty="0"/>
          </a:p>
          <a:p>
            <a:r>
              <a:rPr lang="en-US" sz="2400" dirty="0"/>
              <a:t>The user-specified parameter </a:t>
            </a:r>
            <a:r>
              <a:rPr lang="en-US" sz="2400" i="1" dirty="0" err="1"/>
              <a:t>λ</a:t>
            </a:r>
            <a:r>
              <a:rPr lang="en-US" sz="2400" dirty="0"/>
              <a:t> determines closeness of fit to the training data</a:t>
            </a:r>
          </a:p>
          <a:p>
            <a:r>
              <a:rPr lang="en-US" sz="2400" dirty="0"/>
              <a:t>The coefficients can be found using matrix operations</a:t>
            </a:r>
          </a:p>
          <a:p>
            <a:r>
              <a:rPr lang="en-US" sz="2400" dirty="0"/>
              <a:t>Standard regression – invert an </a:t>
            </a:r>
            <a:r>
              <a:rPr lang="en-US" sz="2400" i="1" dirty="0"/>
              <a:t>m</a:t>
            </a:r>
            <a:r>
              <a:rPr lang="en-US" sz="2400" dirty="0"/>
              <a:t> </a:t>
            </a:r>
            <a:r>
              <a:rPr lang="en-US" sz="2400" dirty="0">
                <a:latin typeface="Symbol" pitchFamily="34"/>
              </a:rPr>
              <a:t></a:t>
            </a:r>
            <a:r>
              <a:rPr lang="en-US" sz="2400" dirty="0"/>
              <a:t> </a:t>
            </a:r>
            <a:r>
              <a:rPr lang="en-US" sz="2400" i="1" dirty="0"/>
              <a:t>m</a:t>
            </a:r>
            <a:r>
              <a:rPr lang="en-US" sz="2400" dirty="0"/>
              <a:t> matrix (O(</a:t>
            </a:r>
            <a:r>
              <a:rPr lang="en-US" sz="2400" i="1" dirty="0"/>
              <a:t>m</a:t>
            </a:r>
            <a:r>
              <a:rPr lang="en-US" sz="2400" baseline="30000" dirty="0"/>
              <a:t>3</a:t>
            </a:r>
            <a:r>
              <a:rPr lang="en-US" sz="2400" dirty="0"/>
              <a:t>)), </a:t>
            </a:r>
            <a:br>
              <a:rPr lang="en-US" sz="2400" dirty="0"/>
            </a:br>
            <a:r>
              <a:rPr lang="en-US" sz="2400" i="1" dirty="0"/>
              <a:t>m</a:t>
            </a:r>
            <a:r>
              <a:rPr lang="en-US" sz="2400" dirty="0"/>
              <a:t> = #attributes</a:t>
            </a:r>
          </a:p>
          <a:p>
            <a:r>
              <a:rPr lang="en-US" sz="2400" dirty="0"/>
              <a:t>Kernel ridge regression – invert an </a:t>
            </a:r>
            <a:r>
              <a:rPr lang="en-US" sz="2400" i="1" dirty="0"/>
              <a:t>n</a:t>
            </a:r>
            <a:r>
              <a:rPr lang="en-US" sz="2400" dirty="0"/>
              <a:t> </a:t>
            </a:r>
            <a:r>
              <a:rPr lang="en-US" sz="2400" dirty="0">
                <a:latin typeface="Symbol" pitchFamily="34"/>
              </a:rPr>
              <a:t></a:t>
            </a:r>
            <a:r>
              <a:rPr lang="en-US" sz="2400" dirty="0"/>
              <a:t> </a:t>
            </a:r>
            <a:r>
              <a:rPr lang="en-US" sz="2400" i="1" dirty="0"/>
              <a:t>n</a:t>
            </a:r>
            <a:r>
              <a:rPr lang="en-US" sz="2400" dirty="0"/>
              <a:t> matrix (O(</a:t>
            </a:r>
            <a:r>
              <a:rPr lang="en-US" sz="2400" i="1" dirty="0"/>
              <a:t>n</a:t>
            </a:r>
            <a:r>
              <a:rPr lang="en-US" sz="2400" baseline="30000" dirty="0"/>
              <a:t>3</a:t>
            </a:r>
            <a:r>
              <a:rPr lang="en-US" sz="2400" dirty="0"/>
              <a:t>)), </a:t>
            </a:r>
            <a:br>
              <a:rPr lang="en-US" sz="2400" dirty="0"/>
            </a:br>
            <a:r>
              <a:rPr lang="en-US" sz="2400" i="1" dirty="0"/>
              <a:t>n</a:t>
            </a:r>
            <a:r>
              <a:rPr lang="en-US" sz="2400" dirty="0"/>
              <a:t> = #instances</a:t>
            </a:r>
            <a:endParaRPr lang="en-US" sz="2700" dirty="0"/>
          </a:p>
          <a:p>
            <a:pPr lvl="0"/>
            <a:r>
              <a:rPr lang="en-US" sz="2400" dirty="0"/>
              <a:t>Has an advantage if</a:t>
            </a:r>
          </a:p>
          <a:p>
            <a:pPr lvl="1"/>
            <a:r>
              <a:rPr lang="en-US" sz="2000" dirty="0"/>
              <a:t>a non-linear fit is desired or</a:t>
            </a:r>
          </a:p>
          <a:p>
            <a:pPr lvl="1"/>
            <a:r>
              <a:rPr lang="en-US" sz="2000" dirty="0"/>
              <a:t>there are more attributes than training instances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28</a:t>
            </a:fld>
            <a:endParaRPr lang="uk-UA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62368" y="1338820"/>
            <a:ext cx="4258679" cy="1084027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The kernel perceptron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82320" y="976112"/>
            <a:ext cx="7747279" cy="4948662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We can use the “kernel trick” to make a non-linear classifier using the perceptron learning rule</a:t>
            </a:r>
          </a:p>
          <a:p>
            <a:pPr lvl="0"/>
            <a:r>
              <a:rPr lang="en-US" sz="2400" dirty="0"/>
              <a:t>Observation: in perceptron learning rule, weight vector is modified by adding or subtracting training instances</a:t>
            </a:r>
          </a:p>
          <a:p>
            <a:pPr lvl="0"/>
            <a:r>
              <a:rPr lang="en-US" sz="2400" dirty="0"/>
              <a:t>Hence, we can represent the learned weight vector using all instances that have been misclassified:</a:t>
            </a:r>
          </a:p>
          <a:p>
            <a:pPr lvl="1"/>
            <a:r>
              <a:rPr lang="en-US" sz="2400" dirty="0"/>
              <a:t>This means we can use        </a:t>
            </a:r>
            <a:br>
              <a:rPr lang="en-US" sz="2400" dirty="0"/>
            </a:br>
            <a:r>
              <a:rPr lang="en-US" sz="2400" dirty="0"/>
              <a:t>                            </a:t>
            </a:r>
            <a:br>
              <a:rPr lang="en-US" sz="2400" dirty="0"/>
            </a:br>
            <a:r>
              <a:rPr lang="en-US" sz="2400" dirty="0"/>
              <a:t>instead of  </a:t>
            </a:r>
            <a:br>
              <a:rPr lang="en-US" sz="2400" dirty="0"/>
            </a:br>
            <a:r>
              <a:rPr lang="en-US" sz="2400" dirty="0"/>
              <a:t>( where </a:t>
            </a:r>
            <a:r>
              <a:rPr lang="en-US" sz="2400" i="1" dirty="0"/>
              <a:t>y </a:t>
            </a:r>
            <a:r>
              <a:rPr lang="en-US" sz="2400" dirty="0"/>
              <a:t>is either -1 or +1)</a:t>
            </a:r>
          </a:p>
          <a:p>
            <a:pPr lvl="0"/>
            <a:r>
              <a:rPr lang="en-US" sz="2400" dirty="0"/>
              <a:t>Now swap summation signs:</a:t>
            </a:r>
          </a:p>
          <a:p>
            <a:r>
              <a:rPr lang="en-US" sz="2400" dirty="0"/>
              <a:t>Can be expressed as:</a:t>
            </a:r>
          </a:p>
          <a:p>
            <a:pPr lvl="0"/>
            <a:r>
              <a:rPr lang="en-US" sz="2400" dirty="0"/>
              <a:t>Can replace dot product by kernel:</a:t>
            </a: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1967225"/>
              </p:ext>
            </p:extLst>
          </p:nvPr>
        </p:nvGraphicFramePr>
        <p:xfrm>
          <a:off x="5060578" y="4579058"/>
          <a:ext cx="1981200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37" name="Equation" r:id="rId4" imgW="1181100" imgH="495300" progId="Equation.3">
                  <p:embed/>
                </p:oleObj>
              </mc:Choice>
              <mc:Fallback>
                <p:oleObj name="Equation" r:id="rId4" imgW="11811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060578" y="4579058"/>
                        <a:ext cx="1981200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03294810"/>
              </p:ext>
            </p:extLst>
          </p:nvPr>
        </p:nvGraphicFramePr>
        <p:xfrm>
          <a:off x="4070350" y="3192126"/>
          <a:ext cx="1981200" cy="509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38" name="Equation" r:id="rId6" imgW="1181100" imgH="304800" progId="Equation.3">
                  <p:embed/>
                </p:oleObj>
              </mc:Choice>
              <mc:Fallback>
                <p:oleObj name="Equation" r:id="rId6" imgW="11811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070350" y="3192126"/>
                        <a:ext cx="1981200" cy="5095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29</a:t>
            </a:fld>
            <a:endParaRPr lang="uk-UA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7337434"/>
              </p:ext>
            </p:extLst>
          </p:nvPr>
        </p:nvGraphicFramePr>
        <p:xfrm>
          <a:off x="5060578" y="4994189"/>
          <a:ext cx="1768475" cy="830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39" name="Equation" r:id="rId8" imgW="1054100" imgH="495300" progId="Equation.3">
                  <p:embed/>
                </p:oleObj>
              </mc:Choice>
              <mc:Fallback>
                <p:oleObj name="Equation" r:id="rId8" imgW="1054100" imgH="495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60578" y="4994189"/>
                        <a:ext cx="1768475" cy="830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531648"/>
              </p:ext>
            </p:extLst>
          </p:nvPr>
        </p:nvGraphicFramePr>
        <p:xfrm>
          <a:off x="5060578" y="5409321"/>
          <a:ext cx="2130425" cy="511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40" name="Equation" r:id="rId10" imgW="1270000" imgH="304800" progId="Equation.3">
                  <p:embed/>
                </p:oleObj>
              </mc:Choice>
              <mc:Fallback>
                <p:oleObj name="Equation" r:id="rId10" imgW="1270000" imgH="304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060578" y="5409321"/>
                        <a:ext cx="2130425" cy="5111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52677867"/>
              </p:ext>
            </p:extLst>
          </p:nvPr>
        </p:nvGraphicFramePr>
        <p:xfrm>
          <a:off x="4070350" y="3792445"/>
          <a:ext cx="830263" cy="488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0141" name="Equation" r:id="rId12" imgW="495300" imgH="292100" progId="Equation.3">
                  <p:embed/>
                </p:oleObj>
              </mc:Choice>
              <mc:Fallback>
                <p:oleObj name="Equation" r:id="rId12" imgW="4953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3"/>
                      <a:stretch>
                        <a:fillRect/>
                      </a:stretch>
                    </p:blipFill>
                    <p:spPr>
                      <a:xfrm>
                        <a:off x="4070350" y="3792445"/>
                        <a:ext cx="830263" cy="4889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Instance Based Learning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37D1DA-5E1C-4273-A7C4-0B85F22D0800}" type="slidenum">
              <a:rPr lang="uk-UA" smtClean="0"/>
              <a:t>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4948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361976" y="-179388"/>
            <a:ext cx="7258050" cy="1144588"/>
          </a:xfrm>
        </p:spPr>
        <p:txBody>
          <a:bodyPr/>
          <a:lstStyle/>
          <a:p>
            <a:pPr lvl="0"/>
            <a:r>
              <a:rPr lang="en-US" sz="3600" dirty="0">
                <a:latin typeface="+mj-lt"/>
              </a:rPr>
              <a:t>Comments on kernel perceptron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0166" y="1370782"/>
            <a:ext cx="7817955" cy="3323217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Finds separating </a:t>
            </a:r>
            <a:r>
              <a:rPr lang="en-US" sz="2400" dirty="0" err="1"/>
              <a:t>hyperplane</a:t>
            </a:r>
            <a:r>
              <a:rPr lang="en-US" sz="2400" dirty="0"/>
              <a:t> in space created by kernel function (if it exists)</a:t>
            </a:r>
          </a:p>
          <a:p>
            <a:pPr lvl="1"/>
            <a:r>
              <a:rPr lang="en-US" sz="2000" dirty="0"/>
              <a:t>But: doesn't find maximum-margin </a:t>
            </a:r>
            <a:r>
              <a:rPr lang="en-US" sz="2000" dirty="0" err="1"/>
              <a:t>hyperplane</a:t>
            </a:r>
            <a:endParaRPr lang="en-US" sz="2000" dirty="0"/>
          </a:p>
          <a:p>
            <a:pPr lvl="0"/>
            <a:r>
              <a:rPr lang="en-US" sz="2400" dirty="0"/>
              <a:t>Easy to implement, supports incremental learning</a:t>
            </a:r>
          </a:p>
          <a:p>
            <a:pPr lvl="0"/>
            <a:r>
              <a:rPr lang="en-US" sz="2400" dirty="0"/>
              <a:t>Perceptron can be made more stable by using all weight vectors encountered during learning, not just the last one (yields the </a:t>
            </a:r>
            <a:r>
              <a:rPr lang="en-US" sz="2400" i="1" dirty="0"/>
              <a:t>voted perceptron</a:t>
            </a:r>
            <a:r>
              <a:rPr lang="en-US" sz="2400" dirty="0"/>
              <a:t>)</a:t>
            </a:r>
          </a:p>
          <a:p>
            <a:pPr lvl="1"/>
            <a:r>
              <a:rPr lang="en-US" sz="2000" dirty="0"/>
              <a:t>Weight vectors vote on prediction (vote based on number of successful classifications since inception)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30</a:t>
            </a:fld>
            <a:endParaRPr lang="uk-UA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Multilayer </a:t>
            </a:r>
            <a:r>
              <a:rPr lang="en-US" sz="3600" dirty="0" err="1">
                <a:latin typeface="+mj-lt"/>
              </a:rPr>
              <a:t>perceptrons</a:t>
            </a:r>
            <a:endParaRPr lang="en-US" sz="3600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42328" y="1265991"/>
            <a:ext cx="7620670" cy="3570977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Using kernels is only one way to build nonlinear classifier based on </a:t>
            </a:r>
            <a:r>
              <a:rPr lang="en-US" sz="2400" dirty="0" err="1"/>
              <a:t>perceptrons</a:t>
            </a:r>
            <a:endParaRPr lang="en-US" sz="2400" dirty="0"/>
          </a:p>
          <a:p>
            <a:pPr lvl="0"/>
            <a:r>
              <a:rPr lang="en-US" sz="2400" dirty="0"/>
              <a:t>Can create network of </a:t>
            </a:r>
            <a:r>
              <a:rPr lang="en-US" sz="2400" dirty="0" err="1"/>
              <a:t>perceptrons</a:t>
            </a:r>
            <a:r>
              <a:rPr lang="en-US" sz="2400" dirty="0"/>
              <a:t> to approximate arbitrary target concepts</a:t>
            </a:r>
          </a:p>
          <a:p>
            <a:pPr lvl="0"/>
            <a:r>
              <a:rPr lang="en-US" sz="2400" dirty="0"/>
              <a:t>A </a:t>
            </a:r>
            <a:r>
              <a:rPr lang="en-US" sz="2400" i="1" dirty="0"/>
              <a:t>multilayer perceptron</a:t>
            </a:r>
            <a:r>
              <a:rPr lang="en-US" sz="2400" dirty="0"/>
              <a:t> is an example of an artificial neural network build from </a:t>
            </a:r>
            <a:r>
              <a:rPr lang="en-US" sz="2400" dirty="0" err="1"/>
              <a:t>perceptrons</a:t>
            </a:r>
            <a:endParaRPr lang="en-US" sz="2400" dirty="0"/>
          </a:p>
          <a:p>
            <a:r>
              <a:rPr lang="en-US" sz="2400" dirty="0"/>
              <a:t>Consists of: input layer, hidden layer(s), and output layer</a:t>
            </a:r>
          </a:p>
          <a:p>
            <a:pPr lvl="0"/>
            <a:r>
              <a:rPr lang="en-US" sz="2400" dirty="0"/>
              <a:t>Structure of MLP is usually found by experimentation</a:t>
            </a:r>
          </a:p>
          <a:p>
            <a:pPr lvl="0"/>
            <a:r>
              <a:rPr lang="en-US" sz="2400" dirty="0"/>
              <a:t>Parameters can be found using </a:t>
            </a:r>
            <a:r>
              <a:rPr lang="en-US" sz="2400" i="1" dirty="0" err="1"/>
              <a:t>backpropagation</a:t>
            </a:r>
            <a:endParaRPr lang="en-US" sz="2400" i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31</a:t>
            </a:fld>
            <a:endParaRPr lang="uk-UA"/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1014413"/>
            <a:ext cx="7258050" cy="1146175"/>
          </a:xfrm>
        </p:spPr>
        <p:txBody>
          <a:bodyPr/>
          <a:lstStyle/>
          <a:p>
            <a:pPr lvl="0"/>
            <a:r>
              <a:rPr lang="en-US" sz="3600" dirty="0">
                <a:latin typeface="+mj-lt"/>
              </a:rPr>
              <a:t>Examples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3075839" y="0"/>
            <a:ext cx="174204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888800" y="0"/>
            <a:ext cx="180000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lum/>
            <a:alphaModFix/>
          </a:blip>
          <a:srcRect/>
          <a:stretch>
            <a:fillRect/>
          </a:stretch>
        </p:blipFill>
        <p:spPr>
          <a:xfrm>
            <a:off x="6751440" y="-720"/>
            <a:ext cx="1800000" cy="196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6">
            <a:lum/>
            <a:alphaModFix/>
          </a:blip>
          <a:srcRect/>
          <a:stretch>
            <a:fillRect/>
          </a:stretch>
        </p:blipFill>
        <p:spPr>
          <a:xfrm>
            <a:off x="8551440" y="-12960"/>
            <a:ext cx="551160" cy="198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lum/>
            <a:alphaModFix/>
          </a:blip>
          <a:srcRect/>
          <a:stretch>
            <a:fillRect/>
          </a:stretch>
        </p:blipFill>
        <p:spPr>
          <a:xfrm>
            <a:off x="0" y="2520000"/>
            <a:ext cx="3600000" cy="360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lum/>
            <a:alphaModFix/>
          </a:blip>
          <a:srcRect/>
          <a:stretch>
            <a:fillRect/>
          </a:stretch>
        </p:blipFill>
        <p:spPr>
          <a:xfrm>
            <a:off x="5400000" y="4372200"/>
            <a:ext cx="2160000" cy="2160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>
            <a:lum/>
            <a:alphaModFix/>
          </a:blip>
          <a:srcRect/>
          <a:stretch>
            <a:fillRect/>
          </a:stretch>
        </p:blipFill>
        <p:spPr>
          <a:xfrm>
            <a:off x="3780000" y="2086920"/>
            <a:ext cx="2160000" cy="223308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lum/>
            <a:alphaModFix/>
          </a:blip>
          <a:srcRect/>
          <a:stretch>
            <a:fillRect/>
          </a:stretch>
        </p:blipFill>
        <p:spPr>
          <a:xfrm>
            <a:off x="7486560" y="2107800"/>
            <a:ext cx="1657439" cy="216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1" name="Rectangle 10"/>
          <p:cNvSpPr/>
          <p:nvPr/>
        </p:nvSpPr>
        <p:spPr>
          <a:xfrm>
            <a:off x="8407800" y="3328919"/>
            <a:ext cx="180000" cy="18000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1194839" y="5102640"/>
            <a:ext cx="180000" cy="101520"/>
          </a:xfrm>
          <a:prstGeom prst="rect">
            <a:avLst/>
          </a:prstGeom>
          <a:solidFill>
            <a:srgbClr val="FFFFFF"/>
          </a:solidFill>
          <a:ln>
            <a:noFill/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>
            <a:off x="860759" y="5154840"/>
            <a:ext cx="36000" cy="0"/>
          </a:xfrm>
          <a:prstGeom prst="line">
            <a:avLst/>
          </a:prstGeom>
          <a:noFill/>
          <a:ln w="0">
            <a:solidFill>
              <a:srgbClr val="000000"/>
            </a:solidFill>
            <a:prstDash val="solid"/>
          </a:ln>
        </p:spPr>
        <p:txBody>
          <a:bodyPr vert="horz" lIns="90000" tIns="45000" rIns="90000" bIns="45000" anchor="ctr" anchorCtr="1" compatLnSpc="0"/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32</a:t>
            </a:fld>
            <a:endParaRPr lang="uk-UA"/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 err="1">
                <a:latin typeface="+mj-lt"/>
              </a:rPr>
              <a:t>Backpropagation</a:t>
            </a:r>
            <a:endParaRPr lang="en-US" sz="3600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3850" y="1079500"/>
            <a:ext cx="7988146" cy="4464683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How to learn the weights given a network structure?</a:t>
            </a:r>
          </a:p>
          <a:p>
            <a:r>
              <a:rPr lang="en-US" sz="2400" dirty="0"/>
              <a:t>Cannot simply use perceptron learning rule because we have hidden layer(s)</a:t>
            </a:r>
          </a:p>
          <a:p>
            <a:r>
              <a:rPr lang="en-US" sz="2400" dirty="0"/>
              <a:t>Function we are trying to minimize: error</a:t>
            </a:r>
          </a:p>
          <a:p>
            <a:r>
              <a:rPr lang="en-US" sz="2400" dirty="0"/>
              <a:t>Can use a general function minimization technique called </a:t>
            </a:r>
            <a:r>
              <a:rPr lang="en-US" sz="2400" i="1" dirty="0"/>
              <a:t>gradient descent</a:t>
            </a:r>
          </a:p>
          <a:p>
            <a:pPr lvl="1"/>
            <a:r>
              <a:rPr lang="en-US" sz="2400" i="1" dirty="0"/>
              <a:t>Activation function </a:t>
            </a:r>
            <a:r>
              <a:rPr lang="en-US" sz="2400" dirty="0"/>
              <a:t>needs to provide gradient information: can use </a:t>
            </a:r>
            <a:r>
              <a:rPr lang="en-US" sz="2400" i="1" dirty="0"/>
              <a:t>sigmoid function</a:t>
            </a:r>
            <a:r>
              <a:rPr lang="en-US" sz="2400" dirty="0"/>
              <a:t> instead of threshold function</a:t>
            </a:r>
            <a:br>
              <a:rPr lang="en-US" sz="2400" dirty="0"/>
            </a:br>
            <a:endParaRPr lang="en-US" sz="2400" dirty="0"/>
          </a:p>
          <a:p>
            <a:pPr marL="685800" lvl="2" indent="0">
              <a:buNone/>
            </a:pPr>
            <a:endParaRPr lang="en-US" sz="2000" dirty="0"/>
          </a:p>
          <a:p>
            <a:pPr lvl="1"/>
            <a:r>
              <a:rPr lang="en-US" sz="2400" dirty="0"/>
              <a:t>Loss function also needs to provide gradient information: cannot use zero-one loss, but can use squared error</a:t>
            </a:r>
            <a:endParaRPr lang="en-US" sz="25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3584357"/>
              </p:ext>
            </p:extLst>
          </p:nvPr>
        </p:nvGraphicFramePr>
        <p:xfrm>
          <a:off x="3308270" y="4100894"/>
          <a:ext cx="1936750" cy="722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70" name="Equation" r:id="rId4" imgW="1155700" imgH="431800" progId="Equation.3">
                  <p:embed/>
                </p:oleObj>
              </mc:Choice>
              <mc:Fallback>
                <p:oleObj name="Equation" r:id="rId4" imgW="11557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308270" y="4100894"/>
                        <a:ext cx="1936750" cy="7223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2051232"/>
              </p:ext>
            </p:extLst>
          </p:nvPr>
        </p:nvGraphicFramePr>
        <p:xfrm>
          <a:off x="3544888" y="5544183"/>
          <a:ext cx="1766887" cy="658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1071" name="Equation" r:id="rId6" imgW="1054100" imgH="393700" progId="Equation.3">
                  <p:embed/>
                </p:oleObj>
              </mc:Choice>
              <mc:Fallback>
                <p:oleObj name="Equation" r:id="rId6" imgW="10541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3544888" y="5544183"/>
                        <a:ext cx="1766887" cy="6588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33</a:t>
            </a:fld>
            <a:endParaRPr lang="uk-UA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515092" y="-117224"/>
            <a:ext cx="8000257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Threshold vs. sigmoid activation function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80000" y="2160000"/>
            <a:ext cx="4320000" cy="3020040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680000" y="2160000"/>
            <a:ext cx="4247640" cy="3020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34</a:t>
            </a:fld>
            <a:endParaRPr lang="uk-UA"/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Gradient descent example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99640" y="1093335"/>
            <a:ext cx="8229600" cy="5092932"/>
          </a:xfrm>
        </p:spPr>
        <p:txBody>
          <a:bodyPr>
            <a:spAutoFit/>
          </a:bodyPr>
          <a:lstStyle/>
          <a:p>
            <a:pPr lvl="0"/>
            <a:r>
              <a:rPr lang="en-US" sz="2400" dirty="0"/>
              <a:t>Function: </a:t>
            </a:r>
            <a:r>
              <a:rPr lang="en-US" sz="2400" i="1" dirty="0"/>
              <a:t>x</a:t>
            </a:r>
            <a:r>
              <a:rPr lang="en-US" sz="2400" baseline="30000" dirty="0"/>
              <a:t>2</a:t>
            </a:r>
            <a:r>
              <a:rPr lang="en-US" sz="2400" dirty="0"/>
              <a:t>+1</a:t>
            </a:r>
          </a:p>
          <a:p>
            <a:pPr lvl="0"/>
            <a:r>
              <a:rPr lang="en-US" sz="2400" dirty="0"/>
              <a:t>Derivative: 2</a:t>
            </a:r>
            <a:r>
              <a:rPr lang="en-US" sz="2400" i="1" dirty="0"/>
              <a:t>x</a:t>
            </a:r>
          </a:p>
          <a:p>
            <a:pPr lvl="0"/>
            <a:r>
              <a:rPr lang="en-US" sz="2400" dirty="0"/>
              <a:t>Learning rate: 0.1</a:t>
            </a:r>
          </a:p>
          <a:p>
            <a:pPr lvl="0"/>
            <a:r>
              <a:rPr lang="en-US" sz="2400" dirty="0"/>
              <a:t>Start value: 4</a:t>
            </a: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pPr lvl="0"/>
            <a:endParaRPr lang="en-US" sz="2400" i="1" dirty="0"/>
          </a:p>
          <a:p>
            <a:pPr lvl="0"/>
            <a:endParaRPr lang="en-US" sz="2400" i="1" dirty="0"/>
          </a:p>
          <a:p>
            <a:pPr lvl="0"/>
            <a:endParaRPr lang="en-US" sz="2400" i="1" dirty="0"/>
          </a:p>
          <a:p>
            <a:pPr lvl="0"/>
            <a:r>
              <a:rPr lang="en-US" sz="2400" i="1" dirty="0"/>
              <a:t>Can only find a local minimum!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4140000" y="1980000"/>
            <a:ext cx="4571640" cy="32000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35</a:t>
            </a:fld>
            <a:endParaRPr lang="uk-UA"/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Minimizing the error 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42034" y="1079500"/>
            <a:ext cx="8229600" cy="763286"/>
          </a:xfrm>
        </p:spPr>
        <p:txBody>
          <a:bodyPr>
            <a:spAutoFit/>
          </a:bodyPr>
          <a:lstStyle/>
          <a:p>
            <a:pPr lvl="0"/>
            <a:r>
              <a:rPr lang="en-US" sz="2400" dirty="0"/>
              <a:t>Need to find partial derivative of error function with respect to each parameter (i.e., weight):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3947002" y="2002636"/>
            <a:ext cx="4760639" cy="4102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0332570"/>
              </p:ext>
            </p:extLst>
          </p:nvPr>
        </p:nvGraphicFramePr>
        <p:xfrm>
          <a:off x="850900" y="2300288"/>
          <a:ext cx="2767013" cy="3378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32" name="Equation" r:id="rId5" imgW="1651000" imgH="2019300" progId="Equation.3">
                  <p:embed/>
                </p:oleObj>
              </mc:Choice>
              <mc:Fallback>
                <p:oleObj name="Equation" r:id="rId5" imgW="1651000" imgH="2019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50900" y="2300288"/>
                        <a:ext cx="2767013" cy="33782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36</a:t>
            </a:fld>
            <a:endParaRPr lang="uk-UA"/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7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Minimizing the error II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79267" y="1079500"/>
            <a:ext cx="8044090" cy="763286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What about the weights for the connections from the input to the hidden layer? More application of the chain rule</a:t>
            </a:r>
            <a:r>
              <a:rPr lang="is-IS" sz="2400" dirty="0"/>
              <a:t>…</a:t>
            </a:r>
            <a:endParaRPr lang="en-US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lum/>
            <a:alphaModFix/>
          </a:blip>
          <a:srcRect/>
          <a:stretch>
            <a:fillRect/>
          </a:stretch>
        </p:blipFill>
        <p:spPr>
          <a:xfrm>
            <a:off x="4405679" y="2189160"/>
            <a:ext cx="4760639" cy="41022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" name="Object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621384"/>
              </p:ext>
            </p:extLst>
          </p:nvPr>
        </p:nvGraphicFramePr>
        <p:xfrm>
          <a:off x="603509" y="2333638"/>
          <a:ext cx="3810000" cy="35702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3054" name="Equation" r:id="rId5" imgW="2273300" imgH="2133600" progId="Equation.3">
                  <p:embed/>
                </p:oleObj>
              </mc:Choice>
              <mc:Fallback>
                <p:oleObj name="Equation" r:id="rId5" imgW="2273300" imgH="2133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603509" y="2333638"/>
                        <a:ext cx="3810000" cy="357028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37</a:t>
            </a:fld>
            <a:endParaRPr lang="uk-UA"/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/>
          <a:lstStyle/>
          <a:p>
            <a:pPr lvl="0"/>
            <a:r>
              <a:rPr lang="en-US" sz="3600" dirty="0">
                <a:latin typeface="+mj-lt"/>
              </a:rPr>
              <a:t>Remarks</a:t>
            </a:r>
            <a:endParaRPr lang="en-US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82320" y="1131008"/>
            <a:ext cx="8231611" cy="4608954"/>
          </a:xfrm>
        </p:spPr>
        <p:txBody>
          <a:bodyPr wrap="square">
            <a:spAutoFit/>
          </a:bodyPr>
          <a:lstStyle/>
          <a:p>
            <a:pPr lvl="0"/>
            <a:r>
              <a:rPr lang="en-US" sz="2600" dirty="0"/>
              <a:t>The same process works for multiple hidden layers and multiple output units (e.g., for multiple classes)</a:t>
            </a:r>
          </a:p>
          <a:p>
            <a:pPr lvl="0"/>
            <a:r>
              <a:rPr lang="en-US" sz="2600" dirty="0"/>
              <a:t>Can update weights after all training instances have been processed or incrementally:</a:t>
            </a:r>
          </a:p>
          <a:p>
            <a:pPr lvl="1"/>
            <a:r>
              <a:rPr lang="en-US" sz="2000" i="1" dirty="0"/>
              <a:t>batch</a:t>
            </a:r>
            <a:r>
              <a:rPr lang="en-US" sz="2000" dirty="0"/>
              <a:t> </a:t>
            </a:r>
            <a:r>
              <a:rPr lang="en-US" sz="2000" i="1" dirty="0"/>
              <a:t>learning</a:t>
            </a:r>
            <a:r>
              <a:rPr lang="en-US" sz="2000" dirty="0"/>
              <a:t> vs. </a:t>
            </a:r>
            <a:r>
              <a:rPr lang="en-US" sz="2000" i="1" dirty="0"/>
              <a:t>stochastic </a:t>
            </a:r>
            <a:r>
              <a:rPr lang="en-US" sz="2000" i="1" dirty="0" err="1"/>
              <a:t>backpropagation</a:t>
            </a:r>
            <a:endParaRPr lang="en-US" sz="2000" i="1" dirty="0"/>
          </a:p>
          <a:p>
            <a:pPr lvl="1"/>
            <a:r>
              <a:rPr lang="en-US" sz="2000" dirty="0"/>
              <a:t>Weights are initialized to small random values</a:t>
            </a:r>
            <a:endParaRPr lang="en-US" sz="2400" dirty="0"/>
          </a:p>
          <a:p>
            <a:pPr lvl="0"/>
            <a:r>
              <a:rPr lang="en-US" sz="2600" dirty="0"/>
              <a:t>How to avoid </a:t>
            </a:r>
            <a:r>
              <a:rPr lang="en-US" sz="2600" dirty="0" err="1"/>
              <a:t>overfitting</a:t>
            </a:r>
            <a:r>
              <a:rPr lang="en-US" sz="2600" dirty="0"/>
              <a:t>?</a:t>
            </a:r>
          </a:p>
          <a:p>
            <a:pPr lvl="1"/>
            <a:r>
              <a:rPr lang="en-US" sz="2000" i="1" dirty="0"/>
              <a:t>Early stopping</a:t>
            </a:r>
            <a:r>
              <a:rPr lang="en-US" sz="2000" dirty="0"/>
              <a:t>: use validation set to check when to stop</a:t>
            </a:r>
          </a:p>
          <a:p>
            <a:pPr lvl="1"/>
            <a:r>
              <a:rPr lang="en-US" sz="2000" i="1" dirty="0"/>
              <a:t>Weight decay</a:t>
            </a:r>
            <a:r>
              <a:rPr lang="en-US" sz="2000" dirty="0"/>
              <a:t>: add penalty term to error function</a:t>
            </a:r>
            <a:endParaRPr lang="en-US" sz="2400" dirty="0"/>
          </a:p>
          <a:p>
            <a:pPr lvl="0"/>
            <a:r>
              <a:rPr lang="en-US" sz="2600" dirty="0"/>
              <a:t>How to speed up learning?</a:t>
            </a:r>
          </a:p>
          <a:p>
            <a:pPr lvl="1"/>
            <a:r>
              <a:rPr lang="en-US" sz="2000" i="1" dirty="0"/>
              <a:t>Momentum</a:t>
            </a:r>
            <a:r>
              <a:rPr lang="en-US" sz="2000" dirty="0"/>
              <a:t>: re-use proportion of old weight change</a:t>
            </a:r>
          </a:p>
          <a:p>
            <a:pPr lvl="1"/>
            <a:r>
              <a:rPr lang="en-US" sz="2000" dirty="0"/>
              <a:t>Use optimization method that employs 2nd derivative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38</a:t>
            </a:fld>
            <a:endParaRPr lang="uk-UA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37285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Radial basis function networks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32863" y="1320407"/>
            <a:ext cx="7984797" cy="3482107"/>
          </a:xfrm>
        </p:spPr>
        <p:txBody>
          <a:bodyPr wrap="square">
            <a:spAutoFit/>
          </a:bodyPr>
          <a:lstStyle/>
          <a:p>
            <a:pPr lvl="0"/>
            <a:r>
              <a:rPr lang="en-US" sz="2400" i="1" dirty="0"/>
              <a:t>RBF network</a:t>
            </a:r>
            <a:r>
              <a:rPr lang="en-US" sz="2400" dirty="0"/>
              <a:t>: another type of </a:t>
            </a:r>
            <a:r>
              <a:rPr lang="en-US" sz="2400" i="1" dirty="0" err="1"/>
              <a:t>feedforward</a:t>
            </a:r>
            <a:r>
              <a:rPr lang="en-US" sz="2400" i="1" dirty="0"/>
              <a:t> network,</a:t>
            </a:r>
            <a:r>
              <a:rPr lang="en-US" sz="2400" dirty="0"/>
              <a:t> with two layers (plus the input layer)</a:t>
            </a:r>
          </a:p>
          <a:p>
            <a:pPr lvl="0"/>
            <a:r>
              <a:rPr lang="en-US" sz="2400" dirty="0"/>
              <a:t>Hidden units represent points in instance space and activation depends on distance to these points</a:t>
            </a:r>
            <a:endParaRPr lang="en-US" sz="2800" dirty="0"/>
          </a:p>
          <a:p>
            <a:pPr lvl="1"/>
            <a:r>
              <a:rPr lang="en-US" sz="2000" dirty="0"/>
              <a:t>To this end, distance is converted into a similarity score using a Gaussian activation function</a:t>
            </a:r>
          </a:p>
          <a:p>
            <a:pPr lvl="1"/>
            <a:r>
              <a:rPr lang="en-US" sz="2000" dirty="0"/>
              <a:t>Width of Gaussian may be different for each hidden unit</a:t>
            </a:r>
          </a:p>
          <a:p>
            <a:pPr lvl="1"/>
            <a:r>
              <a:rPr lang="en-US" sz="2000" dirty="0"/>
              <a:t>Points of equal activation of units in hidden layer form </a:t>
            </a:r>
            <a:r>
              <a:rPr lang="en-US" sz="2000" dirty="0" err="1"/>
              <a:t>hypersphere</a:t>
            </a:r>
            <a:r>
              <a:rPr lang="en-US" sz="2000" dirty="0"/>
              <a:t> (or </a:t>
            </a:r>
            <a:r>
              <a:rPr lang="en-US" sz="2000" dirty="0" err="1"/>
              <a:t>hyperellipsoid</a:t>
            </a:r>
            <a:r>
              <a:rPr lang="en-US" sz="2000" dirty="0"/>
              <a:t>) as opposed to </a:t>
            </a:r>
            <a:r>
              <a:rPr lang="en-US" sz="2000" dirty="0" err="1"/>
              <a:t>hyperplane</a:t>
            </a:r>
            <a:endParaRPr lang="en-US" sz="2800" dirty="0"/>
          </a:p>
          <a:p>
            <a:pPr lvl="0"/>
            <a:r>
              <a:rPr lang="en-US" sz="2400" dirty="0"/>
              <a:t>Output layer is the same as in a multi-layer perceptron</a:t>
            </a:r>
            <a:endParaRPr lang="en-US" sz="30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39</a:t>
            </a:fld>
            <a:endParaRPr lang="uk-UA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Instance-based learning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33308" y="1176062"/>
            <a:ext cx="8030623" cy="3649887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marL="0" lvl="0" indent="0">
              <a:spcBef>
                <a:spcPts val="697"/>
              </a:spcBef>
              <a:buNone/>
            </a:pPr>
            <a:r>
              <a:rPr lang="en-US" sz="2400" dirty="0"/>
              <a:t>Practical problems of 1-nearest-neighbour scheme: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Slow (but: fast tree-based approaches exist)</a:t>
            </a:r>
          </a:p>
          <a:p>
            <a:pPr marL="685800" lvl="2" indent="0">
              <a:spcBef>
                <a:spcPts val="499"/>
              </a:spcBef>
              <a:buNone/>
            </a:pPr>
            <a:r>
              <a:rPr lang="en-US" sz="2400" dirty="0"/>
              <a:t>- Remedy: remove irrelevant data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Noise (but: </a:t>
            </a:r>
            <a:r>
              <a:rPr lang="en-US" sz="2400" i="1" dirty="0"/>
              <a:t>k </a:t>
            </a:r>
            <a:r>
              <a:rPr lang="en-US" sz="2400" dirty="0"/>
              <a:t>-NN copes quite well with noise)</a:t>
            </a:r>
          </a:p>
          <a:p>
            <a:pPr marL="685800" lvl="2" indent="0">
              <a:spcBef>
                <a:spcPts val="499"/>
              </a:spcBef>
              <a:buNone/>
            </a:pPr>
            <a:r>
              <a:rPr lang="en-US" sz="2400" dirty="0"/>
              <a:t>- Remedy: remove noisy instances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All attributes deemed equally important</a:t>
            </a:r>
          </a:p>
          <a:p>
            <a:pPr marL="685800" lvl="2" indent="0">
              <a:spcBef>
                <a:spcPts val="499"/>
              </a:spcBef>
              <a:buNone/>
            </a:pPr>
            <a:r>
              <a:rPr lang="en-US" sz="2400" dirty="0"/>
              <a:t>- Remedy: weight attributes (or simply select)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Doesn’t perform explicit generalization</a:t>
            </a:r>
          </a:p>
          <a:p>
            <a:pPr marL="685800" lvl="2" indent="0">
              <a:spcBef>
                <a:spcPts val="499"/>
              </a:spcBef>
              <a:buNone/>
            </a:pPr>
            <a:r>
              <a:rPr lang="en-US" sz="2400" dirty="0"/>
              <a:t>- Remedy: rule-based NN approach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716024321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Learning RBF networks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93070" y="994516"/>
            <a:ext cx="8605595" cy="5384550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Parameters to be learned: centers and widths of the RBFs + weights in output layer</a:t>
            </a:r>
          </a:p>
          <a:p>
            <a:pPr lvl="0"/>
            <a:r>
              <a:rPr lang="en-US" sz="2400" dirty="0"/>
              <a:t>Can learn the two sets of parameters independently and still get fairly accurate models</a:t>
            </a:r>
          </a:p>
          <a:p>
            <a:pPr lvl="1"/>
            <a:r>
              <a:rPr lang="en-US" sz="2000" dirty="0"/>
              <a:t>E.g.: clusters from </a:t>
            </a:r>
            <a:r>
              <a:rPr lang="en-US" sz="2000" i="1" dirty="0"/>
              <a:t>k</a:t>
            </a:r>
            <a:r>
              <a:rPr lang="en-US" sz="2000" dirty="0"/>
              <a:t>-means can be used to form basis functions</a:t>
            </a:r>
          </a:p>
          <a:p>
            <a:pPr lvl="1"/>
            <a:r>
              <a:rPr lang="en-US" sz="2000" dirty="0"/>
              <a:t>Linear model for output layer can be based on fixed RBFs found using clustering, which makes learning very efficient</a:t>
            </a:r>
            <a:endParaRPr lang="en-US" sz="2400" dirty="0"/>
          </a:p>
          <a:p>
            <a:pPr lvl="0"/>
            <a:r>
              <a:rPr lang="en-US" sz="2400" dirty="0"/>
              <a:t>However, for best accuracy it is best to train the entire network in a fully supervised manner</a:t>
            </a:r>
          </a:p>
          <a:p>
            <a:pPr lvl="1"/>
            <a:r>
              <a:rPr lang="en-US" sz="2000" dirty="0"/>
              <a:t>Can use the same methods that are used for training multilayer </a:t>
            </a:r>
            <a:r>
              <a:rPr lang="en-US" sz="2000" dirty="0" err="1"/>
              <a:t>perceptrons</a:t>
            </a:r>
            <a:endParaRPr lang="en-US" sz="2000" dirty="0"/>
          </a:p>
          <a:p>
            <a:pPr lvl="0"/>
            <a:r>
              <a:rPr lang="en-US" sz="2400" dirty="0"/>
              <a:t>Disadvantage of standard RBF networks: no built-in attribute weighting based on relevance</a:t>
            </a:r>
          </a:p>
          <a:p>
            <a:pPr lvl="1"/>
            <a:r>
              <a:rPr lang="en-US" sz="2000" dirty="0"/>
              <a:t>But: can introduce attribute weights into the distance function</a:t>
            </a:r>
          </a:p>
          <a:p>
            <a:pPr lvl="0"/>
            <a:r>
              <a:rPr lang="en-US" sz="2400" dirty="0"/>
              <a:t>RBF networks are related to RBF SVMs, which have a basis function centered on each support vector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40</a:t>
            </a:fld>
            <a:endParaRPr lang="uk-UA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31663" y="-179388"/>
            <a:ext cx="655320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Stochastic gradient descent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34380" y="1068736"/>
            <a:ext cx="7550484" cy="5694363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We have have seen gradient descent + stochastic gradient descent for learning weights in a neural network</a:t>
            </a:r>
          </a:p>
          <a:p>
            <a:pPr lvl="0"/>
            <a:r>
              <a:rPr lang="en-US" sz="2400" dirty="0"/>
              <a:t>Gradient descent is a general-purpose optimization technique</a:t>
            </a:r>
          </a:p>
          <a:p>
            <a:pPr lvl="1"/>
            <a:r>
              <a:rPr lang="en-US" sz="2000" dirty="0"/>
              <a:t>Can be applied whenever the objective function is </a:t>
            </a:r>
            <a:r>
              <a:rPr lang="en-US" sz="2000" i="1" dirty="0"/>
              <a:t>differentiable</a:t>
            </a:r>
          </a:p>
          <a:p>
            <a:pPr lvl="1"/>
            <a:r>
              <a:rPr lang="en-US" sz="2000" dirty="0"/>
              <a:t>Actually, can be used even when the objective function is not completely differentiable!</a:t>
            </a:r>
          </a:p>
          <a:p>
            <a:pPr lvl="1"/>
            <a:r>
              <a:rPr lang="en-US" sz="2000" dirty="0"/>
              <a:t>This based on the concept of </a:t>
            </a:r>
            <a:r>
              <a:rPr lang="en-US" sz="2000" i="1" dirty="0" err="1"/>
              <a:t>subgradients</a:t>
            </a:r>
            <a:r>
              <a:rPr lang="en-US" sz="2000" dirty="0"/>
              <a:t>, which we will not get into here</a:t>
            </a:r>
            <a:endParaRPr lang="en-US" sz="2700" i="1" dirty="0"/>
          </a:p>
          <a:p>
            <a:pPr lvl="0"/>
            <a:r>
              <a:rPr lang="en-US" sz="2400" dirty="0"/>
              <a:t>One application: learning linear models – e.g. linear SVMs or logistic regression</a:t>
            </a:r>
          </a:p>
          <a:p>
            <a:pPr lvl="0"/>
            <a:r>
              <a:rPr lang="en-US" sz="2400" dirty="0"/>
              <a:t>Very fast, simple method for learning from large datasets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41</a:t>
            </a:fld>
            <a:endParaRPr lang="uk-UA"/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88637" y="-179388"/>
            <a:ext cx="7059612" cy="1144588"/>
          </a:xfrm>
        </p:spPr>
        <p:txBody>
          <a:bodyPr/>
          <a:lstStyle/>
          <a:p>
            <a:pPr lvl="0"/>
            <a:r>
              <a:rPr lang="en-US" sz="3600" dirty="0">
                <a:latin typeface="+mj-lt"/>
              </a:rPr>
              <a:t>Stochastic gradient descent cont.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46630" y="1365250"/>
            <a:ext cx="7968720" cy="4651375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Learning linear models using gradient descent is easier than optimizing non-linear neural networks</a:t>
            </a:r>
          </a:p>
          <a:p>
            <a:r>
              <a:rPr lang="en-US" sz="2400" dirty="0"/>
              <a:t>Objective function has a single global minimum rather than several local minima</a:t>
            </a:r>
          </a:p>
          <a:p>
            <a:pPr lvl="0"/>
            <a:r>
              <a:rPr lang="en-US" sz="2400" dirty="0"/>
              <a:t>Stochastic gradient descent is fast, uses little memory and is suitable for incremental online learning</a:t>
            </a:r>
          </a:p>
          <a:p>
            <a:pPr lvl="0"/>
            <a:r>
              <a:rPr lang="en-US" sz="2400" dirty="0"/>
              <a:t>Let us look at how to apply stochastic gradient descent to learn a linear support vector machine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42</a:t>
            </a:fld>
            <a:endParaRPr lang="uk-UA"/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5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515366" y="-179388"/>
            <a:ext cx="7069137" cy="1144588"/>
          </a:xfrm>
        </p:spPr>
        <p:txBody>
          <a:bodyPr/>
          <a:lstStyle/>
          <a:p>
            <a:pPr lvl="0"/>
            <a:r>
              <a:rPr lang="en-US" sz="3600" dirty="0">
                <a:latin typeface="+mj-lt"/>
              </a:rPr>
              <a:t>Loss functions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52100" y="965200"/>
            <a:ext cx="7377500" cy="5694363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For SVMs, the error function (to be minimized) is called the </a:t>
            </a:r>
            <a:r>
              <a:rPr lang="en-US" sz="2400" i="1" dirty="0"/>
              <a:t>hinge loss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201774" y="1725222"/>
            <a:ext cx="6106319" cy="4290840"/>
          </a:xfrm>
          <a:prstGeom prst="rect">
            <a:avLst/>
          </a:prstGeom>
          <a:noFill/>
          <a:ln>
            <a:noFill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43</a:t>
            </a:fld>
            <a:endParaRPr lang="uk-UA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34758" y="6198134"/>
            <a:ext cx="4812417" cy="316433"/>
          </a:xfrm>
          <a:prstGeom prst="rect">
            <a:avLst/>
          </a:prstGeom>
        </p:spPr>
      </p:pic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8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96252" y="-108344"/>
            <a:ext cx="5808111" cy="1144588"/>
          </a:xfrm>
        </p:spPr>
        <p:txBody>
          <a:bodyPr/>
          <a:lstStyle/>
          <a:p>
            <a:pPr lvl="0"/>
            <a:r>
              <a:rPr lang="en-US" sz="3600" dirty="0">
                <a:latin typeface="+mj-lt"/>
              </a:rPr>
              <a:t>Optimizing the hinge loss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19945" y="1163350"/>
            <a:ext cx="7536985" cy="5408899"/>
          </a:xfrm>
        </p:spPr>
        <p:txBody>
          <a:bodyPr>
            <a:normAutofit/>
          </a:bodyPr>
          <a:lstStyle/>
          <a:p>
            <a:pPr lvl="0"/>
            <a:r>
              <a:rPr lang="en-US" sz="2400" dirty="0"/>
              <a:t>In the linearly separable case, the hinge loss is 0 for a function that successfully separates the data</a:t>
            </a:r>
          </a:p>
          <a:p>
            <a:pPr lvl="1"/>
            <a:r>
              <a:rPr lang="en-US" sz="2000" dirty="0"/>
              <a:t>The </a:t>
            </a:r>
            <a:r>
              <a:rPr lang="en-US" sz="2000" i="1" dirty="0"/>
              <a:t>maximum margin </a:t>
            </a:r>
            <a:r>
              <a:rPr lang="en-US" sz="2000" dirty="0" err="1"/>
              <a:t>hyperplane</a:t>
            </a:r>
            <a:r>
              <a:rPr lang="en-US" sz="2000" dirty="0"/>
              <a:t> is given by the smallest</a:t>
            </a:r>
            <a:r>
              <a:rPr lang="en-US" sz="2000" b="1" dirty="0"/>
              <a:t> </a:t>
            </a:r>
            <a:r>
              <a:rPr lang="en-US" sz="2000" dirty="0"/>
              <a:t>weight vector that achieves 0 hinge loss</a:t>
            </a:r>
          </a:p>
          <a:p>
            <a:pPr lvl="1"/>
            <a:r>
              <a:rPr lang="en-US" sz="2000" dirty="0"/>
              <a:t>Corresponding optimization problem that needs to be solved:</a:t>
            </a:r>
          </a:p>
          <a:p>
            <a:pPr lvl="1"/>
            <a:endParaRPr lang="en-US" sz="2000" dirty="0"/>
          </a:p>
          <a:p>
            <a:pPr lvl="1"/>
            <a:endParaRPr lang="en-US" sz="2000" dirty="0"/>
          </a:p>
          <a:p>
            <a:pPr lvl="1"/>
            <a:endParaRPr lang="en-US" sz="2400" dirty="0"/>
          </a:p>
          <a:p>
            <a:pPr lvl="0"/>
            <a:r>
              <a:rPr lang="en-US" sz="2400" dirty="0"/>
              <a:t>But: hinge loss is not differentiable at </a:t>
            </a:r>
            <a:r>
              <a:rPr lang="en-US" sz="2400" i="1" dirty="0"/>
              <a:t>z </a:t>
            </a:r>
            <a:r>
              <a:rPr lang="en-US" sz="2400" dirty="0"/>
              <a:t>= 1; cannot compute gradient for all values of </a:t>
            </a:r>
            <a:r>
              <a:rPr lang="en-US" sz="2400" i="1" dirty="0"/>
              <a:t>z</a:t>
            </a:r>
          </a:p>
          <a:p>
            <a:pPr lvl="1"/>
            <a:r>
              <a:rPr lang="en-US" sz="2000" dirty="0"/>
              <a:t>Can use </a:t>
            </a:r>
            <a:r>
              <a:rPr lang="en-US" sz="2000" i="1" dirty="0" err="1"/>
              <a:t>subgradient</a:t>
            </a:r>
            <a:r>
              <a:rPr lang="en-US" sz="2000" i="1" dirty="0"/>
              <a:t> – </a:t>
            </a:r>
            <a:r>
              <a:rPr lang="en-US" sz="2000" dirty="0"/>
              <a:t>something that resembles a gradient</a:t>
            </a:r>
          </a:p>
          <a:p>
            <a:pPr lvl="1"/>
            <a:r>
              <a:rPr lang="en-US" sz="2000" dirty="0"/>
              <a:t>Can use 0 at </a:t>
            </a:r>
            <a:r>
              <a:rPr lang="en-US" sz="2000" i="1" dirty="0"/>
              <a:t>z = </a:t>
            </a:r>
            <a:r>
              <a:rPr lang="en-US" sz="2000" dirty="0"/>
              <a:t>1</a:t>
            </a:r>
          </a:p>
          <a:p>
            <a:pPr lvl="1"/>
            <a:r>
              <a:rPr lang="en-US" sz="2000" dirty="0"/>
              <a:t>In fact, loss is 0 for </a:t>
            </a:r>
            <a:r>
              <a:rPr lang="en-US" sz="2000" i="1" dirty="0"/>
              <a:t>z</a:t>
            </a:r>
            <a:r>
              <a:rPr lang="en-US" sz="2000" dirty="0"/>
              <a:t> </a:t>
            </a:r>
            <a:r>
              <a:rPr lang="en-US" sz="2000" dirty="0">
                <a:latin typeface="Symbol" pitchFamily="34"/>
              </a:rPr>
              <a:t></a:t>
            </a:r>
            <a:r>
              <a:rPr lang="en-US" sz="2000" dirty="0"/>
              <a:t> 1, so we can focus on  z </a:t>
            </a:r>
            <a:r>
              <a:rPr lang="en-US" sz="2000" dirty="0">
                <a:latin typeface="Symbol" pitchFamily="34"/>
              </a:rPr>
              <a:t></a:t>
            </a:r>
            <a:r>
              <a:rPr lang="en-US" sz="2000" dirty="0"/>
              <a:t> 1 and proceed as usual with stochastic gradient descent</a:t>
            </a:r>
          </a:p>
          <a:p>
            <a:r>
              <a:rPr lang="en-US" sz="2400" dirty="0"/>
              <a:t>Also yields a solution if the data is not separable</a:t>
            </a:r>
            <a:endParaRPr lang="en-US" sz="29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44</a:t>
            </a:fld>
            <a:endParaRPr lang="uk-UA"/>
          </a:p>
        </p:txBody>
      </p:sp>
      <p:sp>
        <p:nvSpPr>
          <p:cNvPr id="8" name="Left Brace 7"/>
          <p:cNvSpPr/>
          <p:nvPr/>
        </p:nvSpPr>
        <p:spPr>
          <a:xfrm rot="16200000">
            <a:off x="5355533" y="3263430"/>
            <a:ext cx="184168" cy="383521"/>
          </a:xfrm>
          <a:prstGeom prst="leftBrace">
            <a:avLst>
              <a:gd name="adj1" fmla="val 8333"/>
              <a:gd name="adj2" fmla="val 45987"/>
            </a:avLst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0" name="Straight Arrow Connector 9"/>
          <p:cNvCxnSpPr/>
          <p:nvPr/>
        </p:nvCxnSpPr>
        <p:spPr>
          <a:xfrm flipV="1">
            <a:off x="2388963" y="3214757"/>
            <a:ext cx="701591" cy="133208"/>
          </a:xfrm>
          <a:prstGeom prst="straightConnector1">
            <a:avLst/>
          </a:prstGeom>
          <a:ln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908682" y="2886300"/>
            <a:ext cx="152435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user-specified</a:t>
            </a:r>
          </a:p>
          <a:p>
            <a:r>
              <a:rPr lang="en-US" dirty="0"/>
              <a:t>regularization</a:t>
            </a:r>
          </a:p>
          <a:p>
            <a:r>
              <a:rPr lang="en-US" dirty="0"/>
              <a:t>parameter</a:t>
            </a:r>
          </a:p>
        </p:txBody>
      </p:sp>
      <p:graphicFrame>
        <p:nvGraphicFramePr>
          <p:cNvPr id="18" name="Object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90833450"/>
              </p:ext>
            </p:extLst>
          </p:nvPr>
        </p:nvGraphicFramePr>
        <p:xfrm>
          <a:off x="3151927" y="2932196"/>
          <a:ext cx="2851563" cy="50450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" name="Equation" r:id="rId4" imgW="1651000" imgH="292100" progId="Equation.3">
                  <p:embed/>
                </p:oleObj>
              </mc:Choice>
              <mc:Fallback>
                <p:oleObj name="Equation" r:id="rId4" imgW="1651000" imgH="2921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151927" y="2932196"/>
                        <a:ext cx="2851563" cy="50450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TextBox 18"/>
          <p:cNvSpPr txBox="1"/>
          <p:nvPr/>
        </p:nvSpPr>
        <p:spPr>
          <a:xfrm>
            <a:off x="5255856" y="3408527"/>
            <a:ext cx="45456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/>
              <a:t>z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8721"/>
            <a:ext cx="7886700" cy="1325563"/>
          </a:xfrm>
        </p:spPr>
        <p:txBody>
          <a:bodyPr>
            <a:normAutofit/>
          </a:bodyPr>
          <a:lstStyle/>
          <a:p>
            <a:r>
              <a:rPr lang="en-CA" sz="3600" dirty="0">
                <a:latin typeface="+mj-lt"/>
              </a:rPr>
              <a:t>Discussion and Bibliographic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453" y="1228819"/>
            <a:ext cx="8960830" cy="5352885"/>
          </a:xfrm>
        </p:spPr>
        <p:txBody>
          <a:bodyPr>
            <a:noAutofit/>
          </a:bodyPr>
          <a:lstStyle/>
          <a:p>
            <a:r>
              <a:rPr lang="en-US" sz="2400" dirty="0"/>
              <a:t>SVMs stem from statistical learning theory (</a:t>
            </a:r>
            <a:r>
              <a:rPr lang="en-US" sz="2400" dirty="0" err="1"/>
              <a:t>Vapnik</a:t>
            </a:r>
            <a:r>
              <a:rPr lang="en-US" sz="2400" dirty="0"/>
              <a:t> 1999)</a:t>
            </a:r>
          </a:p>
          <a:p>
            <a:r>
              <a:rPr lang="en-US" sz="2400" dirty="0"/>
              <a:t>A good starting point for exploration is a tutorial by Burges (1998) </a:t>
            </a:r>
          </a:p>
          <a:p>
            <a:r>
              <a:rPr lang="en-US" sz="2400" dirty="0"/>
              <a:t>Soft-margin SVMs were discussed by Cortes and </a:t>
            </a:r>
            <a:r>
              <a:rPr lang="en-US" sz="2400" dirty="0" err="1"/>
              <a:t>Vapnik</a:t>
            </a:r>
            <a:r>
              <a:rPr lang="en-US" sz="2400" dirty="0"/>
              <a:t> (1995)</a:t>
            </a:r>
          </a:p>
          <a:p>
            <a:r>
              <a:rPr lang="en-US" sz="2400" dirty="0"/>
              <a:t>Tutorial on support vector regression: </a:t>
            </a:r>
            <a:r>
              <a:rPr lang="en-US" sz="2400" dirty="0" err="1"/>
              <a:t>Smola</a:t>
            </a:r>
            <a:r>
              <a:rPr lang="en-US" sz="2400" dirty="0"/>
              <a:t> and </a:t>
            </a:r>
            <a:r>
              <a:rPr lang="en-US" sz="2400" dirty="0" err="1"/>
              <a:t>Schölkopf</a:t>
            </a:r>
            <a:r>
              <a:rPr lang="en-US" sz="2400" dirty="0"/>
              <a:t> (2004) </a:t>
            </a:r>
          </a:p>
          <a:p>
            <a:r>
              <a:rPr lang="en-US" sz="2400" dirty="0" err="1"/>
              <a:t>Schölkopf</a:t>
            </a:r>
            <a:r>
              <a:rPr lang="en-US" sz="2400" dirty="0"/>
              <a:t> et al. (1999) present support vector regression with just one parameter instead of two (</a:t>
            </a:r>
            <a:r>
              <a:rPr lang="en-US" sz="2400" i="1" dirty="0"/>
              <a:t>C </a:t>
            </a:r>
            <a:r>
              <a:rPr lang="en-US" sz="2400" dirty="0"/>
              <a:t>and </a:t>
            </a:r>
            <a:r>
              <a:rPr lang="en-US" sz="2400" i="1" dirty="0" err="1"/>
              <a:t>ε</a:t>
            </a:r>
            <a:r>
              <a:rPr lang="en-US" sz="2400" dirty="0"/>
              <a:t>)</a:t>
            </a:r>
          </a:p>
          <a:p>
            <a:r>
              <a:rPr lang="en-US" sz="2400" dirty="0"/>
              <a:t>Fletcher (1987) covers constrained quadratic optimization</a:t>
            </a:r>
          </a:p>
          <a:p>
            <a:r>
              <a:rPr lang="en-US" sz="2400" dirty="0"/>
              <a:t>The SMO algorithm for training SVMs is due to Platt (1998)</a:t>
            </a:r>
          </a:p>
          <a:p>
            <a:r>
              <a:rPr lang="en-US" sz="2400" dirty="0"/>
              <a:t>Ridge regression was introduced by </a:t>
            </a:r>
            <a:r>
              <a:rPr lang="en-AU" sz="2400" dirty="0" err="1"/>
              <a:t>Hoerl</a:t>
            </a:r>
            <a:r>
              <a:rPr lang="en-AU" sz="2400" dirty="0"/>
              <a:t> and Kennard (1970) </a:t>
            </a:r>
          </a:p>
          <a:p>
            <a:r>
              <a:rPr lang="en-AU" sz="2400" dirty="0"/>
              <a:t>Hastie et al. (2009) give a good description of kernel ridge regression</a:t>
            </a:r>
          </a:p>
          <a:p>
            <a:r>
              <a:rPr lang="en-AU" sz="2400" dirty="0"/>
              <a:t>Kernel ridge regression is equivalent to Gaussian process regression, a Bayesian approach that also provides estimates of uncertainty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D3BC8F-1185-4F6B-96C6-4A761659E4BA}" type="slidenum">
              <a:rPr lang="uk-UA" smtClean="0"/>
              <a:t>45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9010215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6696" y="2225"/>
            <a:ext cx="7886700" cy="1325563"/>
          </a:xfrm>
        </p:spPr>
        <p:txBody>
          <a:bodyPr>
            <a:normAutofit/>
          </a:bodyPr>
          <a:lstStyle/>
          <a:p>
            <a:r>
              <a:rPr lang="en-CA" sz="3600" dirty="0">
                <a:latin typeface="+mj-lt"/>
              </a:rPr>
              <a:t>Discussion and Bibliographic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327788"/>
            <a:ext cx="7886700" cy="4849175"/>
          </a:xfrm>
        </p:spPr>
        <p:txBody>
          <a:bodyPr>
            <a:normAutofit/>
          </a:bodyPr>
          <a:lstStyle/>
          <a:p>
            <a:r>
              <a:rPr lang="en-US" sz="2400" dirty="0"/>
              <a:t>The kernel perceptron is due to Freund and </a:t>
            </a:r>
            <a:r>
              <a:rPr lang="en-US" sz="2400" dirty="0" err="1"/>
              <a:t>Schapire</a:t>
            </a:r>
            <a:r>
              <a:rPr lang="en-US" sz="2400" dirty="0"/>
              <a:t> (1999) </a:t>
            </a:r>
          </a:p>
          <a:p>
            <a:r>
              <a:rPr lang="en-US" sz="2400" dirty="0" err="1"/>
              <a:t>Cristianini</a:t>
            </a:r>
            <a:r>
              <a:rPr lang="en-US" sz="2400" dirty="0"/>
              <a:t> and </a:t>
            </a:r>
            <a:r>
              <a:rPr lang="en-US" sz="2400" dirty="0" err="1"/>
              <a:t>Shawe</a:t>
            </a:r>
            <a:r>
              <a:rPr lang="en-US" sz="2400" dirty="0"/>
              <a:t>-Taylor (2000) provide an introduction to support vector machines and kernel-based methods</a:t>
            </a:r>
          </a:p>
          <a:p>
            <a:r>
              <a:rPr lang="en-US" sz="2400" dirty="0" err="1"/>
              <a:t>Shawe</a:t>
            </a:r>
            <a:r>
              <a:rPr lang="en-US" sz="2400" dirty="0"/>
              <a:t>-Taylor and </a:t>
            </a:r>
            <a:r>
              <a:rPr lang="en-US" sz="2400" dirty="0" err="1"/>
              <a:t>Cristianini</a:t>
            </a:r>
            <a:r>
              <a:rPr lang="en-US" sz="2400" dirty="0"/>
              <a:t> (2004) and </a:t>
            </a:r>
            <a:r>
              <a:rPr lang="en-US" sz="2400" dirty="0" err="1"/>
              <a:t>Schölkopf</a:t>
            </a:r>
            <a:r>
              <a:rPr lang="en-US" sz="2400" dirty="0"/>
              <a:t> and </a:t>
            </a:r>
            <a:r>
              <a:rPr lang="en-US" sz="2400" dirty="0" err="1"/>
              <a:t>Smola</a:t>
            </a:r>
            <a:r>
              <a:rPr lang="en-US" sz="2400" dirty="0"/>
              <a:t> (2002) cover kernel-based learning in detail</a:t>
            </a:r>
          </a:p>
          <a:p>
            <a:r>
              <a:rPr lang="en-US" sz="2400" dirty="0"/>
              <a:t>Bishop (1995) provides an excellent introduction to both multilayer </a:t>
            </a:r>
            <a:r>
              <a:rPr lang="en-US" sz="2400" dirty="0" err="1"/>
              <a:t>perceptrons</a:t>
            </a:r>
            <a:r>
              <a:rPr lang="en-US" sz="2400" dirty="0"/>
              <a:t> and RBF networks </a:t>
            </a:r>
          </a:p>
          <a:p>
            <a:r>
              <a:rPr lang="en-US" sz="2400" dirty="0" err="1"/>
              <a:t>Kivinen</a:t>
            </a:r>
            <a:r>
              <a:rPr lang="en-US" sz="2400" dirty="0"/>
              <a:t> et al. (2002), Zhang (2004) and </a:t>
            </a:r>
            <a:r>
              <a:rPr lang="en-US" sz="2400" dirty="0" err="1"/>
              <a:t>Shalev-Shwartz</a:t>
            </a:r>
            <a:r>
              <a:rPr lang="en-US" sz="2400" dirty="0"/>
              <a:t> et al. (2007) explore gradient methods for SVMs</a:t>
            </a:r>
          </a:p>
          <a:p>
            <a:r>
              <a:rPr lang="en-US" sz="2400" dirty="0" err="1"/>
              <a:t>Kivinen</a:t>
            </a:r>
            <a:r>
              <a:rPr lang="en-US" sz="2400" dirty="0"/>
              <a:t> et al. and </a:t>
            </a:r>
            <a:r>
              <a:rPr lang="en-US" sz="2400" dirty="0" err="1"/>
              <a:t>Shalev-Shwartz</a:t>
            </a:r>
            <a:r>
              <a:rPr lang="en-US" sz="2400" dirty="0"/>
              <a:t> et al. provide heuristics for setting the learning rate for gradient descent</a:t>
            </a:r>
            <a:endParaRPr lang="en-CA" sz="2400" dirty="0"/>
          </a:p>
          <a:p>
            <a:pPr marL="0" indent="0">
              <a:buNone/>
            </a:pPr>
            <a:endParaRPr lang="en-CA" sz="2400" dirty="0"/>
          </a:p>
          <a:p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D3BC8F-1185-4F6B-96C6-4A761659E4BA}" type="slidenum">
              <a:rPr lang="uk-UA" smtClean="0"/>
              <a:t>46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3651484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CA" dirty="0"/>
              <a:t>Numeric Prediction with Local Linear Models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F37D1DA-5E1C-4273-A7C4-0B85F22D0800}" type="slidenum">
              <a:rPr lang="uk-UA" smtClean="0"/>
              <a:t>47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35639582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165036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dirty="0">
                <a:latin typeface="+mj-lt"/>
              </a:rPr>
              <a:t>Numeric prediction (aka regression)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73381" y="1333500"/>
            <a:ext cx="8459787" cy="4799047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Counterparts exist for all classification schemes previously discussed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Decision trees, rule learners, SVMs, etc.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(Almost) all classification schemes can be applied to regression problems using discretization: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Discretize the class into intervals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Predict weighted average of interval representatives (e.g., midpoints)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Weight according to class probabilities</a:t>
            </a:r>
          </a:p>
          <a:p>
            <a:pPr>
              <a:spcBef>
                <a:spcPts val="598"/>
              </a:spcBef>
            </a:pPr>
            <a:r>
              <a:rPr lang="en-US" sz="2400" dirty="0"/>
              <a:t>We will cover a couple of approaches to regression that are based on building local linear models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Model trees (+ a rule learning algorithm based on them) and locally weighted linear regression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280302009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Regression trees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97932" y="1343960"/>
            <a:ext cx="8094522" cy="3329671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Like decision trees,  but:</a:t>
            </a:r>
          </a:p>
          <a:p>
            <a:pPr lvl="1">
              <a:spcBef>
                <a:spcPts val="598"/>
              </a:spcBef>
              <a:tabLst>
                <a:tab pos="2968559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</a:pPr>
            <a:r>
              <a:rPr lang="en-US" sz="2400" dirty="0"/>
              <a:t>Splitting criterion:	minimize intra-subset variation</a:t>
            </a:r>
          </a:p>
          <a:p>
            <a:pPr lvl="1">
              <a:spcBef>
                <a:spcPts val="598"/>
              </a:spcBef>
              <a:tabLst>
                <a:tab pos="2968559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</a:pPr>
            <a:r>
              <a:rPr lang="en-US" sz="2400" dirty="0"/>
              <a:t>Termination criterion:	std. dev. becomes small</a:t>
            </a:r>
          </a:p>
          <a:p>
            <a:pPr lvl="1">
              <a:spcBef>
                <a:spcPts val="598"/>
              </a:spcBef>
              <a:tabLst>
                <a:tab pos="2968559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</a:pPr>
            <a:r>
              <a:rPr lang="en-US" sz="2400" dirty="0"/>
              <a:t>Pruning criterion:	based on numeric error measure</a:t>
            </a:r>
          </a:p>
          <a:p>
            <a:pPr lvl="1">
              <a:spcBef>
                <a:spcPts val="598"/>
              </a:spcBef>
              <a:tabLst>
                <a:tab pos="2968559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</a:pPr>
            <a:r>
              <a:rPr lang="en-US" sz="2400" dirty="0"/>
              <a:t>Prediction: Leaf predicts average class value of instances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Yields piecewise constant functions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Easy to interpret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More sophisticated version: </a:t>
            </a:r>
            <a:r>
              <a:rPr lang="en-US" sz="2400" i="1" dirty="0"/>
              <a:t>model trees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49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0002453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Learning prototypes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085199" y="4307191"/>
            <a:ext cx="7543800" cy="1603942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Only those instances involved in a decision need to be stored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Noisy instances should be filtered out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Idea: only use </a:t>
            </a:r>
            <a:r>
              <a:rPr lang="en-US" sz="2400" i="1" dirty="0"/>
              <a:t>prototypical</a:t>
            </a:r>
            <a:r>
              <a:rPr lang="en-US" sz="2400" dirty="0"/>
              <a:t> examples</a:t>
            </a:r>
          </a:p>
        </p:txBody>
      </p:sp>
      <p:sp>
        <p:nvSpPr>
          <p:cNvPr id="4" name="Freeform: Shape 3"/>
          <p:cNvSpPr/>
          <p:nvPr/>
        </p:nvSpPr>
        <p:spPr>
          <a:xfrm>
            <a:off x="740390" y="1828800"/>
            <a:ext cx="2743199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DCFF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3404" y="1121708"/>
            <a:ext cx="4324350" cy="300990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29298" y="1118304"/>
            <a:ext cx="4324350" cy="3009900"/>
          </a:xfrm>
          <a:prstGeom prst="rect">
            <a:avLst/>
          </a:prstGeom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92410487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Model trees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43091" y="1102738"/>
            <a:ext cx="8167304" cy="5226344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600" dirty="0"/>
              <a:t>Build a regression tree</a:t>
            </a:r>
          </a:p>
          <a:p>
            <a:pPr lvl="0">
              <a:spcBef>
                <a:spcPts val="697"/>
              </a:spcBef>
            </a:pPr>
            <a:r>
              <a:rPr lang="en-US" sz="2600" dirty="0"/>
              <a:t>Each leaf </a:t>
            </a:r>
            <a:r>
              <a:rPr lang="en-US" sz="2800" b="1" dirty="0">
                <a:latin typeface="Symbol" pitchFamily="34"/>
              </a:rPr>
              <a:t></a:t>
            </a:r>
            <a:r>
              <a:rPr lang="en-US" sz="2800" b="1" dirty="0"/>
              <a:t>   </a:t>
            </a:r>
            <a:r>
              <a:rPr lang="en-US" sz="2600" dirty="0"/>
              <a:t>linear regression function</a:t>
            </a:r>
          </a:p>
          <a:p>
            <a:pPr lvl="0">
              <a:spcBef>
                <a:spcPts val="697"/>
              </a:spcBef>
            </a:pPr>
            <a:r>
              <a:rPr lang="en-US" sz="2600" dirty="0"/>
              <a:t>Smoothing: factor in ancestor’s predictions</a:t>
            </a:r>
          </a:p>
          <a:p>
            <a:pPr lvl="1">
              <a:spcBef>
                <a:spcPts val="598"/>
              </a:spcBef>
            </a:pPr>
            <a:r>
              <a:rPr lang="en-US" sz="2200" dirty="0"/>
              <a:t>Smoothing formula:</a:t>
            </a:r>
            <a:br>
              <a:rPr lang="en-US" sz="2200" dirty="0"/>
            </a:br>
            <a:endParaRPr lang="en-US" sz="2200" dirty="0"/>
          </a:p>
          <a:p>
            <a:pPr lvl="1">
              <a:spcBef>
                <a:spcPts val="598"/>
              </a:spcBef>
            </a:pPr>
            <a:r>
              <a:rPr lang="en-US" sz="2200" dirty="0"/>
              <a:t>Same effect can be achieved by incorporating ancestor models into the leaves</a:t>
            </a:r>
          </a:p>
          <a:p>
            <a:pPr lvl="0">
              <a:spcBef>
                <a:spcPts val="697"/>
              </a:spcBef>
            </a:pPr>
            <a:r>
              <a:rPr lang="en-US" sz="2600" dirty="0"/>
              <a:t>Need linear regression function at each </a:t>
            </a:r>
            <a:r>
              <a:rPr lang="en-US" sz="2600" i="1" dirty="0"/>
              <a:t>node</a:t>
            </a:r>
          </a:p>
          <a:p>
            <a:pPr lvl="0">
              <a:spcBef>
                <a:spcPts val="697"/>
              </a:spcBef>
            </a:pPr>
            <a:r>
              <a:rPr lang="en-US" sz="2600" dirty="0"/>
              <a:t>At each node, use only a subset of attributes to build linear regression model</a:t>
            </a:r>
          </a:p>
          <a:p>
            <a:pPr lvl="1">
              <a:spcBef>
                <a:spcPts val="598"/>
              </a:spcBef>
            </a:pPr>
            <a:r>
              <a:rPr lang="en-US" sz="2200" dirty="0"/>
              <a:t>Those occurring in </a:t>
            </a:r>
            <a:r>
              <a:rPr lang="en-US" sz="2200" dirty="0" err="1"/>
              <a:t>subtree</a:t>
            </a:r>
            <a:endParaRPr lang="en-US" sz="2200" dirty="0"/>
          </a:p>
          <a:p>
            <a:pPr lvl="1">
              <a:spcBef>
                <a:spcPts val="598"/>
              </a:spcBef>
            </a:pPr>
            <a:r>
              <a:rPr lang="en-US" sz="2200" dirty="0"/>
              <a:t>(+maybe those occurring in path to the root)</a:t>
            </a:r>
          </a:p>
          <a:p>
            <a:pPr lvl="0">
              <a:spcBef>
                <a:spcPts val="697"/>
              </a:spcBef>
            </a:pPr>
            <a:r>
              <a:rPr lang="en-US" sz="2600" dirty="0"/>
              <a:t>Fast: tree usually uses only a small subset of the attributes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5242798"/>
              </p:ext>
            </p:extLst>
          </p:nvPr>
        </p:nvGraphicFramePr>
        <p:xfrm>
          <a:off x="3797300" y="2460550"/>
          <a:ext cx="1326408" cy="67407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4076" name="Equation" r:id="rId4" imgW="774700" imgH="393700" progId="Equation.3">
                  <p:embed/>
                </p:oleObj>
              </mc:Choice>
              <mc:Fallback>
                <p:oleObj name="Equation" r:id="rId4" imgW="7747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3797300" y="2460550"/>
                        <a:ext cx="1326408" cy="67407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55243298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06211" y="1139777"/>
            <a:ext cx="8117146" cy="4879710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598"/>
              </a:spcBef>
            </a:pPr>
            <a:r>
              <a:rPr lang="en-US" sz="2400" dirty="0"/>
              <a:t>Splitting: standard deviation reduction</a:t>
            </a:r>
          </a:p>
          <a:p>
            <a:pPr marL="259200" lvl="0" indent="-259200">
              <a:spcBef>
                <a:spcPts val="598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 i="1" dirty="0"/>
          </a:p>
          <a:p>
            <a:pPr lvl="0">
              <a:spcBef>
                <a:spcPts val="598"/>
              </a:spcBef>
            </a:pPr>
            <a:r>
              <a:rPr lang="en-US" sz="2400" dirty="0"/>
              <a:t>Termination of splitting process:</a:t>
            </a:r>
          </a:p>
          <a:p>
            <a:pPr lvl="1">
              <a:spcBef>
                <a:spcPts val="499"/>
              </a:spcBef>
            </a:pPr>
            <a:r>
              <a:rPr lang="en-US" sz="2000" dirty="0"/>
              <a:t>Standard deviation &lt; 5% of its value on full training set</a:t>
            </a:r>
          </a:p>
          <a:p>
            <a:pPr lvl="1">
              <a:spcBef>
                <a:spcPts val="499"/>
              </a:spcBef>
            </a:pPr>
            <a:r>
              <a:rPr lang="en-US" sz="2000" dirty="0"/>
              <a:t>Too few instances remain (e.g., &lt; 4)</a:t>
            </a:r>
          </a:p>
          <a:p>
            <a:pPr marL="259200" lvl="0" indent="-259200">
              <a:spcBef>
                <a:spcPts val="598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r>
              <a:rPr lang="en-US" sz="2400" dirty="0"/>
              <a:t>Pruning:</a:t>
            </a:r>
          </a:p>
          <a:p>
            <a:pPr lvl="1">
              <a:spcBef>
                <a:spcPts val="499"/>
              </a:spcBef>
            </a:pPr>
            <a:r>
              <a:rPr lang="en-US" sz="2000" dirty="0"/>
              <a:t>Heuristic estimate of absolute error of linear regression models:</a:t>
            </a:r>
            <a:br>
              <a:rPr lang="en-US" sz="2000" dirty="0"/>
            </a:br>
            <a:endParaRPr lang="en-US" sz="2000" dirty="0"/>
          </a:p>
          <a:p>
            <a:pPr marL="848519" lvl="0" indent="-277200">
              <a:spcBef>
                <a:spcPts val="499"/>
              </a:spcBef>
              <a:buNone/>
              <a:tabLst>
                <a:tab pos="1648439" algn="l"/>
                <a:tab pos="2562838" algn="l"/>
                <a:tab pos="3477239" algn="l"/>
                <a:tab pos="4391639" algn="l"/>
                <a:tab pos="5306039" algn="l"/>
                <a:tab pos="6220439" algn="l"/>
                <a:tab pos="7134838" algn="l"/>
                <a:tab pos="8049239" algn="l"/>
                <a:tab pos="8963638" algn="l"/>
                <a:tab pos="9878038" algn="l"/>
              </a:tabLst>
            </a:pPr>
            <a:endParaRPr lang="en-US" sz="2000" dirty="0"/>
          </a:p>
          <a:p>
            <a:pPr lvl="1">
              <a:spcBef>
                <a:spcPts val="499"/>
              </a:spcBef>
            </a:pPr>
            <a:r>
              <a:rPr lang="en-US" sz="2000" dirty="0"/>
              <a:t>Greedily remove terms from LR models to minimize estimated error</a:t>
            </a:r>
          </a:p>
          <a:p>
            <a:pPr lvl="1">
              <a:spcBef>
                <a:spcPts val="499"/>
              </a:spcBef>
            </a:pPr>
            <a:r>
              <a:rPr lang="en-US" sz="2000" dirty="0"/>
              <a:t>Proceed bottom up: compare error of LR model at internal node to error of </a:t>
            </a:r>
            <a:r>
              <a:rPr lang="en-US" sz="2000" dirty="0" err="1"/>
              <a:t>subtree</a:t>
            </a:r>
            <a:r>
              <a:rPr lang="en-US" sz="2000" dirty="0"/>
              <a:t> (this happens before smoothing is applied)</a:t>
            </a:r>
          </a:p>
          <a:p>
            <a:pPr lvl="1">
              <a:spcBef>
                <a:spcPts val="499"/>
              </a:spcBef>
            </a:pPr>
            <a:r>
              <a:rPr lang="en-US" sz="2000" dirty="0"/>
              <a:t>Heavy pruning: single model may replace whole </a:t>
            </a:r>
            <a:r>
              <a:rPr lang="en-US" sz="2000" dirty="0" err="1"/>
              <a:t>subtree</a:t>
            </a:r>
            <a:endParaRPr lang="en-US" sz="2000" dirty="0"/>
          </a:p>
          <a:p>
            <a:pPr marL="848519" lvl="0" indent="-277200">
              <a:spcBef>
                <a:spcPts val="499"/>
              </a:spcBef>
              <a:buNone/>
              <a:tabLst>
                <a:tab pos="1648439" algn="l"/>
                <a:tab pos="2562838" algn="l"/>
                <a:tab pos="3477239" algn="l"/>
                <a:tab pos="4391639" algn="l"/>
                <a:tab pos="5306039" algn="l"/>
                <a:tab pos="6220439" algn="l"/>
                <a:tab pos="7134838" algn="l"/>
                <a:tab pos="8049239" algn="l"/>
                <a:tab pos="8963638" algn="l"/>
                <a:tab pos="9878038" algn="l"/>
              </a:tabLst>
            </a:pPr>
            <a:endParaRPr lang="en-AU" sz="1600" dirty="0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Building the tree</a:t>
            </a:r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661439"/>
              </p:ext>
            </p:extLst>
          </p:nvPr>
        </p:nvGraphicFramePr>
        <p:xfrm>
          <a:off x="5678446" y="1006569"/>
          <a:ext cx="2836904" cy="738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59" name="Equation" r:id="rId4" imgW="1816100" imgH="431800" progId="Equation.3">
                  <p:embed/>
                </p:oleObj>
              </mc:Choice>
              <mc:Fallback>
                <p:oleObj name="Equation" r:id="rId4" imgW="1816100" imgH="431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678446" y="1006569"/>
                        <a:ext cx="2836904" cy="7381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5474177"/>
              </p:ext>
            </p:extLst>
          </p:nvPr>
        </p:nvGraphicFramePr>
        <p:xfrm>
          <a:off x="2991478" y="3742636"/>
          <a:ext cx="3263900" cy="673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5160" name="Equation" r:id="rId6" imgW="1905000" imgH="393700" progId="Equation.3">
                  <p:embed/>
                </p:oleObj>
              </mc:Choice>
              <mc:Fallback>
                <p:oleObj name="Equation" r:id="rId6" imgW="19050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2991478" y="3742636"/>
                        <a:ext cx="3263900" cy="6731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31462140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Nominal attributes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5249" y="1040949"/>
            <a:ext cx="8038682" cy="4935238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Convert nominal attributes to binary ones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Sort attribute values by their average class values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If attribute has </a:t>
            </a:r>
            <a:r>
              <a:rPr lang="en-US" sz="2000" i="1" dirty="0"/>
              <a:t>k</a:t>
            </a:r>
            <a:r>
              <a:rPr lang="en-US" sz="2000" dirty="0"/>
              <a:t> values,</a:t>
            </a:r>
            <a:br>
              <a:rPr lang="en-US" sz="2000" dirty="0"/>
            </a:br>
            <a:r>
              <a:rPr lang="en-US" sz="2000" dirty="0"/>
              <a:t>generate </a:t>
            </a:r>
            <a:r>
              <a:rPr lang="en-US" sz="2000" i="1" dirty="0"/>
              <a:t>k </a:t>
            </a:r>
            <a:r>
              <a:rPr lang="en-US" sz="2000" i="1" dirty="0">
                <a:ea typeface="Tahoma" pitchFamily="2"/>
                <a:cs typeface="Tahoma" pitchFamily="2"/>
              </a:rPr>
              <a:t>– </a:t>
            </a:r>
            <a:r>
              <a:rPr lang="en-US" sz="2000" dirty="0"/>
              <a:t>1 binary attributes</a:t>
            </a:r>
          </a:p>
          <a:p>
            <a:pPr lvl="2">
              <a:spcBef>
                <a:spcPts val="499"/>
              </a:spcBef>
              <a:buSzPct val="100000"/>
            </a:pPr>
            <a:r>
              <a:rPr lang="en-US" sz="2000" i="1" dirty="0" err="1"/>
              <a:t>i</a:t>
            </a:r>
            <a:r>
              <a:rPr lang="en-US" sz="2000" i="1" dirty="0"/>
              <a:t> </a:t>
            </a:r>
            <a:r>
              <a:rPr lang="en-US" sz="2000" dirty="0" err="1"/>
              <a:t>th</a:t>
            </a:r>
            <a:r>
              <a:rPr lang="en-US" sz="2000" dirty="0"/>
              <a:t> attribute is 0 if original nominal value is part of the first </a:t>
            </a:r>
            <a:r>
              <a:rPr lang="en-US" sz="2000" i="1" dirty="0" err="1"/>
              <a:t>i</a:t>
            </a:r>
            <a:r>
              <a:rPr lang="en-US" sz="2000" dirty="0"/>
              <a:t> nominal values in the sorted list, and 1 otherwise</a:t>
            </a:r>
            <a:endParaRPr lang="en-US" sz="2400" dirty="0"/>
          </a:p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Treat binary attributes as numeric in linear regression models and when selecting splits</a:t>
            </a:r>
          </a:p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Can prove: best SDR split on one of the new binary attributes is the best (binary) SDR split on original nominal attribute</a:t>
            </a:r>
          </a:p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In practice this process is not applied at every node of the tree but globally at the root node of the tree</a:t>
            </a:r>
          </a:p>
          <a:p>
            <a:pPr lvl="1">
              <a:spcBef>
                <a:spcPts val="697"/>
              </a:spcBef>
              <a:buSzPct val="100000"/>
            </a:pPr>
            <a:r>
              <a:rPr lang="en-US" sz="2000" dirty="0"/>
              <a:t>Splits are no longer optimal but runtime and potential for </a:t>
            </a:r>
            <a:r>
              <a:rPr lang="en-US" sz="2000" dirty="0" err="1"/>
              <a:t>overfitting</a:t>
            </a:r>
            <a:r>
              <a:rPr lang="en-US" sz="2000" dirty="0"/>
              <a:t> are reduced this way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18144379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Missing values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07404" y="1361797"/>
            <a:ext cx="8108950" cy="4015884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Modify splitting criterion:</a:t>
            </a:r>
            <a:br>
              <a:rPr lang="en-US" sz="2400" i="1" dirty="0"/>
            </a:br>
            <a:br>
              <a:rPr lang="en-US" sz="2400" i="1" dirty="0"/>
            </a:br>
            <a:endParaRPr lang="en-US" sz="2400" i="1" dirty="0"/>
          </a:p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To determine which subset an instance goes into, use </a:t>
            </a:r>
            <a:r>
              <a:rPr lang="en-US" sz="2400" i="1" dirty="0"/>
              <a:t>surrogate splitting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Split on the attribute whose correlation with attribute whose value is missing is greatest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Problem: complex and time-consuming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Simple solution: always use the class as surrogate attribute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Class can only be used at training time</a:t>
            </a:r>
            <a:endParaRPr lang="en-US" sz="2400" dirty="0"/>
          </a:p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Test set: replace missing value with average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6412187"/>
              </p:ext>
            </p:extLst>
          </p:nvPr>
        </p:nvGraphicFramePr>
        <p:xfrm>
          <a:off x="4291725" y="1231838"/>
          <a:ext cx="3763962" cy="803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6124" name="Equation" r:id="rId4" imgW="2197100" imgH="469900" progId="Equation.3">
                  <p:embed/>
                </p:oleObj>
              </mc:Choice>
              <mc:Fallback>
                <p:oleObj name="Equation" r:id="rId4" imgW="21971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4291725" y="1231838"/>
                        <a:ext cx="3763962" cy="803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736142442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dirty="0">
                <a:latin typeface="+mj-lt"/>
              </a:rPr>
              <a:t>Surrogate splitting based on class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75249" y="1171575"/>
            <a:ext cx="7926140" cy="4504607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Choose split point based on instances with known values</a:t>
            </a:r>
          </a:p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Split point divides instances into 2 subsets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 </a:t>
            </a:r>
            <a:r>
              <a:rPr lang="en-US" sz="2000" i="1" dirty="0"/>
              <a:t>L</a:t>
            </a:r>
            <a:r>
              <a:rPr lang="en-US" sz="2000" dirty="0"/>
              <a:t> (smaller class average)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 </a:t>
            </a:r>
            <a:r>
              <a:rPr lang="en-US" sz="2000" i="1" dirty="0"/>
              <a:t>R </a:t>
            </a:r>
            <a:r>
              <a:rPr lang="en-US" sz="2000" dirty="0"/>
              <a:t>(larger)</a:t>
            </a:r>
          </a:p>
          <a:p>
            <a:pPr>
              <a:spcBef>
                <a:spcPts val="697"/>
              </a:spcBef>
              <a:buSzPct val="100000"/>
            </a:pPr>
            <a:r>
              <a:rPr lang="en-US" sz="2400" i="1" dirty="0"/>
              <a:t>m  </a:t>
            </a:r>
            <a:r>
              <a:rPr lang="en-US" sz="2400" dirty="0"/>
              <a:t>is the average of the two averages</a:t>
            </a:r>
          </a:p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For an instance with a missing value: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Choose </a:t>
            </a:r>
            <a:r>
              <a:rPr lang="en-US" sz="2000" i="1" dirty="0"/>
              <a:t>L</a:t>
            </a:r>
            <a:r>
              <a:rPr lang="en-US" sz="2000" dirty="0"/>
              <a:t> if class value &lt; </a:t>
            </a:r>
            <a:r>
              <a:rPr lang="en-US" sz="2000" i="1" dirty="0"/>
              <a:t>m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Otherwise </a:t>
            </a:r>
            <a:r>
              <a:rPr lang="en-US" sz="2000" i="1" dirty="0"/>
              <a:t>R</a:t>
            </a:r>
          </a:p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Once full tree is built, replace missing values with averages of corresponding leaf nodes</a:t>
            </a:r>
          </a:p>
          <a:p>
            <a:pPr lvl="1">
              <a:spcBef>
                <a:spcPts val="697"/>
              </a:spcBef>
              <a:buSzPct val="100000"/>
            </a:pPr>
            <a:r>
              <a:rPr lang="en-US" sz="2000" dirty="0"/>
              <a:t>Linear regression models can then be built on the completed (“imputed”) dataset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944780915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Pseudo-code for M5'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72997" y="1169550"/>
            <a:ext cx="8427977" cy="3862252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Let us consider the pseudo code for the model tree inducer M5’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Four methods: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Main method: </a:t>
            </a:r>
            <a:r>
              <a:rPr lang="en-US" sz="2000" i="1" dirty="0" err="1"/>
              <a:t>MakeModelTree</a:t>
            </a:r>
            <a:endParaRPr lang="en-US" sz="2000" i="1" dirty="0"/>
          </a:p>
          <a:p>
            <a:pPr lvl="1">
              <a:spcBef>
                <a:spcPts val="598"/>
              </a:spcBef>
            </a:pPr>
            <a:r>
              <a:rPr lang="en-US" sz="2000" dirty="0"/>
              <a:t>Method for splitting: </a:t>
            </a:r>
            <a:r>
              <a:rPr lang="en-US" sz="2000" i="1" dirty="0"/>
              <a:t>split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Method for pruning: </a:t>
            </a:r>
            <a:r>
              <a:rPr lang="en-US" sz="2000" i="1" dirty="0"/>
              <a:t>prune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Method that computes error: </a:t>
            </a:r>
            <a:r>
              <a:rPr lang="en-US" sz="2000" i="1" dirty="0" err="1"/>
              <a:t>subtreeError</a:t>
            </a:r>
            <a:endParaRPr lang="en-US" sz="2000" i="1" dirty="0"/>
          </a:p>
          <a:p>
            <a:pPr lvl="0">
              <a:spcBef>
                <a:spcPts val="697"/>
              </a:spcBef>
            </a:pPr>
            <a:r>
              <a:rPr lang="en-US" sz="2400" dirty="0"/>
              <a:t>We will briefly look at each method in turn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We will assume that the linear regression method performs attribute subset selection based on error (discussed previously)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Nominal attributes are replaced globally at the root node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55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41598022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i="1" dirty="0" err="1">
                <a:latin typeface="+mj-lt"/>
              </a:rPr>
              <a:t>MakeModelTree</a:t>
            </a:r>
            <a:endParaRPr lang="en-US" sz="3600" i="1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1073834" y="1587500"/>
            <a:ext cx="7620000" cy="3594100"/>
          </a:xfrm>
          <a:solidFill>
            <a:srgbClr val="CCFFCC"/>
          </a:solidFill>
        </p:spPr>
        <p:txBody>
          <a:bodyPr wrap="square" lIns="90360" tIns="44280" rIns="90360" bIns="44280" anchor="t" anchorCtr="0">
            <a:spAutoFit/>
          </a:bodyPr>
          <a:lstStyle/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MakeModelTree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(instances)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{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SD =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sd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(instances)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for each k-valued nominal attribute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convert into k-1 synthetic binary attributes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root =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newNode</a:t>
            </a:r>
            <a:endParaRPr lang="en-US" sz="1800" b="1" dirty="0">
              <a:solidFill>
                <a:srgbClr val="000000"/>
              </a:solidFill>
              <a:latin typeface="Courier New" pitchFamily="34"/>
              <a:cs typeface="Times New Roman" pitchFamily="2"/>
            </a:endParaRP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root.instances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= instances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split(root)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prune(root)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printTree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(root)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16896184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i="1" dirty="0">
                <a:latin typeface="+mj-lt"/>
              </a:rPr>
              <a:t>split</a:t>
            </a:r>
            <a:endParaRPr lang="en-US" i="1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16597" y="1435100"/>
            <a:ext cx="7620000" cy="4495800"/>
          </a:xfrm>
          <a:solidFill>
            <a:srgbClr val="CCFFCC"/>
          </a:solidFill>
        </p:spPr>
        <p:txBody>
          <a:bodyPr wrap="square" lIns="90360" tIns="44280" rIns="90360" bIns="44280" anchor="t" anchorCtr="0">
            <a:spAutoFit/>
          </a:bodyPr>
          <a:lstStyle/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split(node)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{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if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sizeof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node.instances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) &lt; 4 or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sd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node.instances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) &lt; 0.05*SD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node.type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= LEAF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else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node.type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= INTERIOR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for each attribute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  for all possible split positions of attribute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    calculate the attribute's SDR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node.attribute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= attribute with maximum SDR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split(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node.left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split(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node.right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3101351"/>
      </p:ext>
    </p:extLst>
  </p:cSld>
  <p:clrMapOvr>
    <a:masterClrMapping/>
  </p:clrMapOvr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i="1" dirty="0">
                <a:latin typeface="+mj-lt"/>
              </a:rPr>
              <a:t>prune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48750" y="1587500"/>
            <a:ext cx="7620000" cy="2832100"/>
          </a:xfrm>
          <a:solidFill>
            <a:srgbClr val="CCFFCC"/>
          </a:solidFill>
        </p:spPr>
        <p:txBody>
          <a:bodyPr wrap="square" lIns="90360" tIns="44280" rIns="90360" bIns="44280" anchor="t" anchorCtr="0">
            <a:spAutoFit/>
          </a:bodyPr>
          <a:lstStyle/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prune(node)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{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if node = INTERIOR then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prune(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node.leftChild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prune(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node.rightChild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node.model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=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linearRegression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(node)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if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subtreeError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(node) &gt; error(node) then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 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node.type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= LEAF</a:t>
            </a:r>
          </a:p>
          <a:p>
            <a:pPr marL="342720" lvl="0" indent="-342720">
              <a:lnSpc>
                <a:spcPct val="90000"/>
              </a:lnSpc>
              <a:spcBef>
                <a:spcPts val="448"/>
              </a:spcBef>
              <a:buNone/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20" algn="l"/>
                <a:tab pos="7200720" algn="l"/>
                <a:tab pos="8115120" algn="l"/>
                <a:tab pos="9029520" algn="l"/>
                <a:tab pos="9943920" algn="l"/>
              </a:tabLst>
            </a:pPr>
            <a:r>
              <a:rPr lang="en-AU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277927368"/>
      </p:ext>
    </p:extLst>
  </p:cSld>
  <p:clrMapOvr>
    <a:masterClrMapping/>
  </p:clrMapOvr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i="1" dirty="0" err="1">
                <a:latin typeface="+mj-lt"/>
              </a:rPr>
              <a:t>subtreeError</a:t>
            </a:r>
            <a:endParaRPr lang="en-US" i="1" dirty="0">
              <a:latin typeface="+mj-lt"/>
            </a:endParaRP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957105" y="1647874"/>
            <a:ext cx="7543800" cy="2755900"/>
          </a:xfrm>
          <a:solidFill>
            <a:srgbClr val="CCFFCC"/>
          </a:solidFill>
        </p:spPr>
        <p:txBody>
          <a:bodyPr wrap="square" lIns="90360" tIns="44280" rIns="90360" bIns="44280" anchor="t" anchorCtr="0">
            <a:spAutoFit/>
          </a:bodyPr>
          <a:lstStyle/>
          <a:p>
            <a:pPr marL="457200" lvl="0" indent="-457200">
              <a:lnSpc>
                <a:spcPct val="90000"/>
              </a:lnSpc>
              <a:spcBef>
                <a:spcPts val="448"/>
              </a:spcBef>
              <a:buNone/>
              <a:tabLst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subtreeError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(node)</a:t>
            </a:r>
          </a:p>
          <a:p>
            <a:pPr marL="457200" lvl="0" indent="-457200">
              <a:lnSpc>
                <a:spcPct val="90000"/>
              </a:lnSpc>
              <a:spcBef>
                <a:spcPts val="448"/>
              </a:spcBef>
              <a:buNone/>
              <a:tabLst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{</a:t>
            </a:r>
          </a:p>
          <a:p>
            <a:pPr marL="457200" lvl="0" indent="-457200">
              <a:lnSpc>
                <a:spcPct val="90000"/>
              </a:lnSpc>
              <a:spcBef>
                <a:spcPts val="448"/>
              </a:spcBef>
              <a:buNone/>
              <a:tabLst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l =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node.left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; r =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node.right</a:t>
            </a:r>
            <a:endParaRPr lang="en-US" sz="1800" b="1" dirty="0">
              <a:solidFill>
                <a:srgbClr val="000000"/>
              </a:solidFill>
              <a:latin typeface="Courier New" pitchFamily="34"/>
              <a:cs typeface="Times New Roman" pitchFamily="2"/>
            </a:endParaRPr>
          </a:p>
          <a:p>
            <a:pPr marL="457200" lvl="0" indent="-457200">
              <a:lnSpc>
                <a:spcPct val="90000"/>
              </a:lnSpc>
              <a:spcBef>
                <a:spcPts val="448"/>
              </a:spcBef>
              <a:buNone/>
              <a:tabLst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if node = INTERIOR then</a:t>
            </a:r>
          </a:p>
          <a:p>
            <a:pPr marL="457200" lvl="0" indent="-457200">
              <a:lnSpc>
                <a:spcPct val="90000"/>
              </a:lnSpc>
              <a:spcBef>
                <a:spcPts val="448"/>
              </a:spcBef>
              <a:buNone/>
              <a:tabLst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return (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sizeof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l.instances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)*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subtreeError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(l)</a:t>
            </a:r>
          </a:p>
          <a:p>
            <a:pPr marL="457200" lvl="0" indent="-457200">
              <a:lnSpc>
                <a:spcPct val="90000"/>
              </a:lnSpc>
              <a:spcBef>
                <a:spcPts val="448"/>
              </a:spcBef>
              <a:buNone/>
              <a:tabLst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          + 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sizeof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r.instances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)*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subtreeError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(r))</a:t>
            </a:r>
          </a:p>
          <a:p>
            <a:pPr marL="457200" lvl="0" indent="-457200">
              <a:lnSpc>
                <a:spcPct val="90000"/>
              </a:lnSpc>
              <a:spcBef>
                <a:spcPts val="448"/>
              </a:spcBef>
              <a:buNone/>
              <a:tabLst>
                <a:tab pos="457200" algn="l"/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			/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sizeof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(</a:t>
            </a:r>
            <a:r>
              <a:rPr lang="en-US" sz="1800" b="1" dirty="0" err="1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node.instances</a:t>
            </a: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)</a:t>
            </a:r>
          </a:p>
          <a:p>
            <a:pPr marL="457200" lvl="0" indent="-457200">
              <a:lnSpc>
                <a:spcPct val="90000"/>
              </a:lnSpc>
              <a:spcBef>
                <a:spcPts val="448"/>
              </a:spcBef>
              <a:buNone/>
              <a:tabLst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  else return error(node)</a:t>
            </a:r>
          </a:p>
          <a:p>
            <a:pPr marL="457200" lvl="0" indent="-457200">
              <a:lnSpc>
                <a:spcPct val="90000"/>
              </a:lnSpc>
              <a:spcBef>
                <a:spcPts val="448"/>
              </a:spcBef>
              <a:buNone/>
              <a:tabLst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800" b="1" dirty="0">
                <a:solidFill>
                  <a:srgbClr val="000000"/>
                </a:solidFill>
                <a:latin typeface="Courier New" pitchFamily="34"/>
                <a:cs typeface="Times New Roman" pitchFamily="2"/>
              </a:rPr>
              <a:t>}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59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0713861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835035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Speed up classification, combat noise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835035" y="1043217"/>
            <a:ext cx="8071983" cy="4675809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David </a:t>
            </a:r>
            <a:r>
              <a:rPr lang="en-US" sz="2400" dirty="0" err="1"/>
              <a:t>Aha’s</a:t>
            </a:r>
            <a:r>
              <a:rPr lang="en-US" sz="2400" dirty="0"/>
              <a:t> IB2: save memory, speed up classification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Work incrementally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Only incorporate misclassified instances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Problem: noisy data gets incorporated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David </a:t>
            </a:r>
            <a:r>
              <a:rPr lang="en-US" sz="2400" dirty="0" err="1"/>
              <a:t>Aha’s</a:t>
            </a:r>
            <a:r>
              <a:rPr lang="en-US" sz="2400" dirty="0"/>
              <a:t> IB3: deal with noise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Discard instances that do not perform well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Compute confidence intervals for</a:t>
            </a:r>
          </a:p>
          <a:p>
            <a:pPr marL="342900" lvl="1" indent="0">
              <a:spcBef>
                <a:spcPts val="499"/>
              </a:spcBef>
              <a:buNone/>
            </a:pPr>
            <a:r>
              <a:rPr lang="en-US" sz="2000" dirty="0"/>
              <a:t>	1. Each instance’s success rate</a:t>
            </a:r>
          </a:p>
          <a:p>
            <a:pPr marL="342900" lvl="1" indent="0">
              <a:spcBef>
                <a:spcPts val="499"/>
              </a:spcBef>
              <a:buNone/>
            </a:pPr>
            <a:r>
              <a:rPr lang="en-US" sz="2000" dirty="0"/>
              <a:t>	2. Default accuracy of the instance’s class</a:t>
            </a:r>
            <a:endParaRPr lang="en-US" sz="2100" dirty="0"/>
          </a:p>
          <a:p>
            <a:pPr lvl="1">
              <a:spcBef>
                <a:spcPts val="598"/>
              </a:spcBef>
            </a:pPr>
            <a:r>
              <a:rPr lang="en-US" sz="2000" dirty="0"/>
              <a:t>Accept/reject instances according to performance</a:t>
            </a:r>
          </a:p>
          <a:p>
            <a:pPr marL="342900" lvl="1" indent="0">
              <a:spcBef>
                <a:spcPts val="499"/>
              </a:spcBef>
              <a:buNone/>
            </a:pPr>
            <a:r>
              <a:rPr lang="en-US" sz="2100" dirty="0"/>
              <a:t>	1</a:t>
            </a:r>
            <a:r>
              <a:rPr lang="en-US" sz="2000" dirty="0"/>
              <a:t>. Accept if lower limit of 1 exceeds upper limit of 2</a:t>
            </a:r>
          </a:p>
          <a:p>
            <a:pPr marL="342900" lvl="1" indent="0">
              <a:spcBef>
                <a:spcPts val="499"/>
              </a:spcBef>
              <a:buNone/>
            </a:pPr>
            <a:r>
              <a:rPr lang="en-US" sz="2000" dirty="0"/>
              <a:t>	2. Reject if upper limit of 1 is below lower limit of 2</a:t>
            </a:r>
          </a:p>
          <a:p>
            <a:pPr marL="848519" lvl="0" indent="-277200">
              <a:spcBef>
                <a:spcPts val="499"/>
              </a:spcBef>
              <a:buNone/>
              <a:tabLst>
                <a:tab pos="1648439" algn="l"/>
                <a:tab pos="2562838" algn="l"/>
                <a:tab pos="3477239" algn="l"/>
                <a:tab pos="4391639" algn="l"/>
                <a:tab pos="5306039" algn="l"/>
                <a:tab pos="6220439" algn="l"/>
                <a:tab pos="7134838" algn="l"/>
                <a:tab pos="8049239" algn="l"/>
                <a:tab pos="8963638" algn="l"/>
                <a:tab pos="9878038" algn="l"/>
              </a:tabLst>
            </a:pPr>
            <a:endParaRPr lang="en-AU" sz="16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6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80998133"/>
      </p:ext>
    </p:extLst>
  </p:cSld>
  <p:clrMapOvr>
    <a:masterClrMapping/>
  </p:clrMapOvr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Model tree for servo data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lum/>
            <a:alphaModFix/>
          </a:blip>
          <a:srcRect/>
          <a:stretch>
            <a:fillRect/>
          </a:stretch>
        </p:blipFill>
        <p:spPr>
          <a:xfrm>
            <a:off x="1322280" y="900000"/>
            <a:ext cx="6869519" cy="5477760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60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68307210"/>
      </p:ext>
    </p:extLst>
  </p:cSld>
  <p:clrMapOvr>
    <a:masterClrMapping/>
  </p:clrMapOvr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179388"/>
            <a:ext cx="7258050" cy="1144588"/>
          </a:xfrm>
        </p:spPr>
        <p:txBody>
          <a:bodyPr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Rules from model trees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55625" y="1079500"/>
            <a:ext cx="7685853" cy="4699106"/>
          </a:xfrm>
        </p:spPr>
        <p:txBody>
          <a:bodyPr wrap="square">
            <a:spAutoFit/>
          </a:bodyPr>
          <a:lstStyle/>
          <a:p>
            <a:pPr lvl="0"/>
            <a:r>
              <a:rPr lang="en-US" sz="2400" dirty="0"/>
              <a:t>PART algorithm generates classification rules by building partial decision trees</a:t>
            </a:r>
          </a:p>
          <a:p>
            <a:pPr lvl="0"/>
            <a:r>
              <a:rPr lang="en-US" sz="2400" dirty="0"/>
              <a:t>Can use the same method to build rule sets for regression</a:t>
            </a:r>
          </a:p>
          <a:p>
            <a:pPr lvl="1"/>
            <a:r>
              <a:rPr lang="en-US" sz="2000" dirty="0"/>
              <a:t>Use model trees instead of decision trees</a:t>
            </a:r>
          </a:p>
          <a:p>
            <a:pPr lvl="1"/>
            <a:r>
              <a:rPr lang="en-US" sz="2000" dirty="0"/>
              <a:t>Use variance instead of entropy to choose node to expand when building a partial tree</a:t>
            </a:r>
          </a:p>
          <a:p>
            <a:pPr lvl="0"/>
            <a:r>
              <a:rPr lang="en-US" sz="2400" dirty="0"/>
              <a:t>Rules that are generated will have linear models on right-hand side</a:t>
            </a:r>
          </a:p>
          <a:p>
            <a:pPr lvl="0"/>
            <a:r>
              <a:rPr lang="en-US" sz="2400" dirty="0"/>
              <a:t>Caveat: using smoothed trees may not be appropriate due to the separate-and-conquer strategy used in rule learning</a:t>
            </a:r>
          </a:p>
          <a:p>
            <a:pPr lvl="1"/>
            <a:r>
              <a:rPr lang="en-US" sz="2000" dirty="0"/>
              <a:t>Empirical evidence shows that smoothing does not help</a:t>
            </a:r>
          </a:p>
          <a:p>
            <a:r>
              <a:rPr lang="en-US" sz="2300" dirty="0"/>
              <a:t>Full trees can be used instead of partial trees at the expense of runtime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61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598920453"/>
      </p:ext>
    </p:extLst>
  </p:cSld>
  <p:clrMapOvr>
    <a:masterClrMapping/>
  </p:clrMapOvr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Locally weighted regression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96900" y="900113"/>
            <a:ext cx="7918450" cy="5532709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Locally weighted regression is a numeric prediction method that combines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instance-based learning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linear regression</a:t>
            </a:r>
          </a:p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It is a “lazy” learning method: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Computes new regression function for each test instance at prediction time 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Works incrementally</a:t>
            </a:r>
          </a:p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Weights training instances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according to distance to test instance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builds linear regression model from weighted data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000" dirty="0"/>
              <a:t>requires weighted version of linear regression (straightforward)</a:t>
            </a:r>
          </a:p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Advantage: nonlinear approximation</a:t>
            </a:r>
          </a:p>
          <a:p>
            <a:pPr>
              <a:spcBef>
                <a:spcPts val="697"/>
              </a:spcBef>
              <a:buSzPct val="100000"/>
            </a:pPr>
            <a:r>
              <a:rPr lang="en-US" sz="2400" dirty="0"/>
              <a:t>Slow if implemented using brute-force search; however, fast data structures can be used for the nearest-neighbor search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62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164351265"/>
      </p:ext>
    </p:extLst>
  </p:cSld>
  <p:clrMapOvr>
    <a:masterClrMapping/>
  </p:clrMapOvr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Design decisions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44513" y="1096507"/>
            <a:ext cx="8123249" cy="5075918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Weighting functions: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Inverse Euclidean distance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Gaussian kernel applied to Euclidean distance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Triangular kernel used the same way</a:t>
            </a:r>
          </a:p>
          <a:p>
            <a:pPr lvl="1">
              <a:spcBef>
                <a:spcPts val="598"/>
              </a:spcBef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</a:pPr>
            <a:r>
              <a:rPr lang="en-US" sz="2000" dirty="0"/>
              <a:t>etc.</a:t>
            </a:r>
          </a:p>
          <a:p>
            <a:pPr>
              <a:spcBef>
                <a:spcPts val="598"/>
              </a:spcBef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</a:pPr>
            <a:r>
              <a:rPr lang="en-US" sz="2400" dirty="0"/>
              <a:t>Empirically, performance does not appear to depend much on the weighting method that is used		</a:t>
            </a:r>
          </a:p>
          <a:p>
            <a:pPr lvl="0">
              <a:spcBef>
                <a:spcPts val="697"/>
              </a:spcBef>
            </a:pPr>
            <a:r>
              <a:rPr lang="en-US" sz="2400" dirty="0"/>
              <a:t>Ideally, weighting function has </a:t>
            </a:r>
            <a:r>
              <a:rPr lang="en-US" sz="2400" i="1" dirty="0"/>
              <a:t>bounded support </a:t>
            </a:r>
            <a:r>
              <a:rPr lang="en-US" sz="2400" dirty="0"/>
              <a:t>so that most training instances receive weight 0 and can be ignored</a:t>
            </a:r>
          </a:p>
          <a:p>
            <a:pPr lvl="0">
              <a:spcBef>
                <a:spcPts val="697"/>
              </a:spcBef>
            </a:pPr>
            <a:r>
              <a:rPr lang="en-US" sz="2400" i="1" dirty="0"/>
              <a:t>Smoothing parameter</a:t>
            </a:r>
            <a:r>
              <a:rPr lang="en-US" sz="2400" dirty="0"/>
              <a:t> is used to scale the distance function for computation of the weights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Multiply distance by inverse of this parameter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Possible choice: distance to the </a:t>
            </a:r>
            <a:r>
              <a:rPr lang="en-US" sz="2000" i="1" dirty="0" err="1"/>
              <a:t>k</a:t>
            </a:r>
            <a:r>
              <a:rPr lang="en-US" sz="2000" dirty="0" err="1"/>
              <a:t>th</a:t>
            </a:r>
            <a:r>
              <a:rPr lang="en-US" sz="2000" dirty="0"/>
              <a:t> nearest training instance (renders choice of smoothing parameter data dependent)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63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52846880"/>
      </p:ext>
    </p:extLst>
  </p:cSld>
  <p:clrMapOvr>
    <a:masterClrMapping/>
  </p:clrMapOvr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1120" y="-137886"/>
            <a:ext cx="7886700" cy="1325563"/>
          </a:xfrm>
        </p:spPr>
        <p:txBody>
          <a:bodyPr>
            <a:normAutofit/>
          </a:bodyPr>
          <a:lstStyle/>
          <a:p>
            <a:r>
              <a:rPr lang="en-CA" sz="3600" dirty="0">
                <a:latin typeface="+mj-lt"/>
              </a:rPr>
              <a:t>Discussion and Bibliographic Notes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8522" y="951718"/>
            <a:ext cx="8189298" cy="5196080"/>
          </a:xfrm>
        </p:spPr>
        <p:txBody>
          <a:bodyPr>
            <a:noAutofit/>
          </a:bodyPr>
          <a:lstStyle/>
          <a:p>
            <a:r>
              <a:rPr lang="en-US" sz="2400" dirty="0"/>
              <a:t>Regression trees were introduced in the “</a:t>
            </a:r>
            <a:r>
              <a:rPr lang="en-US" sz="2400" i="1" dirty="0"/>
              <a:t>classification and regression trees</a:t>
            </a:r>
            <a:r>
              <a:rPr lang="en-US" sz="2400" dirty="0"/>
              <a:t>”, or CART system (</a:t>
            </a:r>
            <a:r>
              <a:rPr lang="en-US" sz="2400" dirty="0" err="1"/>
              <a:t>Breiman</a:t>
            </a:r>
            <a:r>
              <a:rPr lang="en-US" sz="2400" dirty="0"/>
              <a:t> et al., 1984) </a:t>
            </a:r>
          </a:p>
          <a:p>
            <a:r>
              <a:rPr lang="en-US" sz="2400" dirty="0"/>
              <a:t>The method of handling nominal attributes and the surrogate device for dealing with missing values were included in CART</a:t>
            </a:r>
          </a:p>
          <a:p>
            <a:r>
              <a:rPr lang="en-US" sz="2400" dirty="0"/>
              <a:t>M5 model trees were first described by Quinlan (1992)</a:t>
            </a:r>
          </a:p>
          <a:p>
            <a:r>
              <a:rPr lang="en-US" sz="2400" dirty="0"/>
              <a:t>The M5’ version is given by Wang and Witten (1997)</a:t>
            </a:r>
          </a:p>
          <a:p>
            <a:r>
              <a:rPr lang="en-US" sz="2400" dirty="0"/>
              <a:t>Using model trees (although not partial trees) for generating rule sets has been explored by Hall et al. (1999)</a:t>
            </a:r>
          </a:p>
          <a:p>
            <a:r>
              <a:rPr lang="en-US" sz="2400" dirty="0"/>
              <a:t>There are many variations of locally weighted learning.</a:t>
            </a:r>
          </a:p>
          <a:p>
            <a:pPr lvl="1"/>
            <a:r>
              <a:rPr lang="en-US" sz="2000" dirty="0"/>
              <a:t>Statisticians have considered using locally quadratic models</a:t>
            </a:r>
          </a:p>
          <a:p>
            <a:pPr lvl="1"/>
            <a:r>
              <a:rPr lang="en-US" sz="2000" dirty="0"/>
              <a:t>They have applied locally weighted logistic regression to classification</a:t>
            </a:r>
          </a:p>
          <a:p>
            <a:pPr lvl="1"/>
            <a:r>
              <a:rPr lang="en-US" sz="2000" dirty="0"/>
              <a:t>Frank et al. (2003) evaluated the use of locally weighted learning in conjunction with Naïve Bayes</a:t>
            </a:r>
            <a:endParaRPr lang="en-CA" sz="2000" dirty="0"/>
          </a:p>
          <a:p>
            <a:pPr lvl="1"/>
            <a:r>
              <a:rPr lang="en-US" sz="2000" dirty="0" err="1"/>
              <a:t>Atkeson</a:t>
            </a:r>
            <a:r>
              <a:rPr lang="en-US" sz="2000" dirty="0"/>
              <a:t> et al. (1997) provide a survey on locally weighted learning</a:t>
            </a:r>
          </a:p>
          <a:p>
            <a:endParaRPr lang="en-CA" sz="24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6D3BC8F-1185-4F6B-96C6-4A761659E4BA}" type="slidenum">
              <a:rPr lang="uk-UA" smtClean="0"/>
              <a:t>64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6094386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Weight attributes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94165" y="1354950"/>
            <a:ext cx="8459685" cy="3828397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697"/>
              </a:spcBef>
              <a:buSzPct val="100000"/>
            </a:pPr>
            <a:r>
              <a:rPr lang="en-US" sz="2400" dirty="0"/>
              <a:t>David </a:t>
            </a:r>
            <a:r>
              <a:rPr lang="en-US" sz="2400" dirty="0" err="1"/>
              <a:t>Aha’s</a:t>
            </a:r>
            <a:r>
              <a:rPr lang="en-US" sz="2400" dirty="0"/>
              <a:t> IB4: weight each attribute</a:t>
            </a:r>
            <a:br>
              <a:rPr lang="en-US" sz="2400" dirty="0"/>
            </a:br>
            <a:r>
              <a:rPr lang="en-US" sz="2400" dirty="0"/>
              <a:t>(weights can be class-specific)</a:t>
            </a:r>
          </a:p>
          <a:p>
            <a:pPr lvl="0">
              <a:lnSpc>
                <a:spcPct val="90000"/>
              </a:lnSpc>
              <a:spcBef>
                <a:spcPts val="697"/>
              </a:spcBef>
              <a:buSzPct val="100000"/>
            </a:pPr>
            <a:r>
              <a:rPr lang="en-US" sz="2400" dirty="0"/>
              <a:t>Weighted Euclidean distance:</a:t>
            </a:r>
            <a:br>
              <a:rPr lang="en-US" sz="2400" dirty="0"/>
            </a:br>
            <a:br>
              <a:rPr lang="en-US" sz="2400" dirty="0"/>
            </a:br>
            <a:endParaRPr lang="en-US" sz="2400" dirty="0"/>
          </a:p>
          <a:p>
            <a:pPr lvl="0">
              <a:lnSpc>
                <a:spcPct val="90000"/>
              </a:lnSpc>
              <a:spcBef>
                <a:spcPts val="697"/>
              </a:spcBef>
              <a:buSzPct val="100000"/>
            </a:pPr>
            <a:r>
              <a:rPr lang="en-US" sz="2400" dirty="0"/>
              <a:t>Update weights based on nearest neighbor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400" dirty="0"/>
              <a:t>Class correct: increase weight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400" dirty="0"/>
              <a:t>Class incorrect: decrease weight</a:t>
            </a:r>
          </a:p>
          <a:p>
            <a:pPr lvl="1">
              <a:spcBef>
                <a:spcPts val="598"/>
              </a:spcBef>
              <a:buSzPct val="100000"/>
            </a:pPr>
            <a:r>
              <a:rPr lang="en-US" sz="2400" dirty="0"/>
              <a:t>Amount of change for </a:t>
            </a:r>
            <a:r>
              <a:rPr lang="en-US" sz="2400" i="1" dirty="0" err="1"/>
              <a:t>i</a:t>
            </a:r>
            <a:r>
              <a:rPr lang="en-US" sz="2400" i="1" dirty="0"/>
              <a:t> </a:t>
            </a:r>
            <a:r>
              <a:rPr lang="en-US" sz="2400" dirty="0" err="1"/>
              <a:t>th</a:t>
            </a:r>
            <a:r>
              <a:rPr lang="en-US" sz="2400" dirty="0"/>
              <a:t> attribute depends on </a:t>
            </a:r>
            <a:br>
              <a:rPr lang="en-US" sz="2400" dirty="0"/>
            </a:br>
            <a:r>
              <a:rPr lang="en-US" sz="2400" dirty="0"/>
              <a:t>|</a:t>
            </a:r>
            <a:r>
              <a:rPr lang="en-US" sz="2400" i="1" dirty="0"/>
              <a:t>x</a:t>
            </a:r>
            <a:r>
              <a:rPr lang="en-US" sz="2400" i="1" baseline="-25000" dirty="0"/>
              <a:t>i</a:t>
            </a:r>
            <a:r>
              <a:rPr lang="en-US" sz="2400" i="1" dirty="0"/>
              <a:t>- </a:t>
            </a:r>
            <a:r>
              <a:rPr lang="en-US" sz="2400" dirty="0" err="1"/>
              <a:t>y</a:t>
            </a:r>
            <a:r>
              <a:rPr lang="en-US" sz="2400" i="1" baseline="-25000" dirty="0" err="1"/>
              <a:t>i</a:t>
            </a:r>
            <a:r>
              <a:rPr lang="en-US" sz="2400" dirty="0"/>
              <a:t>|</a:t>
            </a: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339656"/>
              </p:ext>
            </p:extLst>
          </p:nvPr>
        </p:nvGraphicFramePr>
        <p:xfrm>
          <a:off x="2164451" y="2580441"/>
          <a:ext cx="4200144" cy="56343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3849" name="Equation" r:id="rId4" imgW="2082800" imgH="279400" progId="Equation.3">
                  <p:embed/>
                </p:oleObj>
              </mc:Choice>
              <mc:Fallback>
                <p:oleObj name="Equation" r:id="rId4" imgW="2082800" imgH="279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164451" y="2580441"/>
                        <a:ext cx="4200144" cy="56343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7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68505547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Generalized exemplars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709988" y="1523865"/>
            <a:ext cx="7543800" cy="3235158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400" dirty="0"/>
              <a:t>Generalize instances into </a:t>
            </a:r>
            <a:r>
              <a:rPr lang="en-US" sz="2400" i="1" dirty="0" err="1"/>
              <a:t>hyperrectangles</a:t>
            </a:r>
            <a:endParaRPr lang="en-US" sz="2400" i="1" dirty="0"/>
          </a:p>
          <a:p>
            <a:pPr lvl="1">
              <a:spcBef>
                <a:spcPts val="598"/>
              </a:spcBef>
            </a:pPr>
            <a:r>
              <a:rPr lang="en-US" sz="2000" dirty="0"/>
              <a:t>Online: incrementally modify rectangles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Offline version: seek small set of rectangles that cover the instances</a:t>
            </a:r>
            <a:endParaRPr lang="en-US" sz="2400" dirty="0"/>
          </a:p>
          <a:p>
            <a:pPr lvl="0">
              <a:spcBef>
                <a:spcPts val="697"/>
              </a:spcBef>
            </a:pPr>
            <a:r>
              <a:rPr lang="en-US" sz="2400" dirty="0"/>
              <a:t>Important design decisions: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Allow overlapping rectangles?</a:t>
            </a:r>
          </a:p>
          <a:p>
            <a:pPr lvl="2">
              <a:spcBef>
                <a:spcPts val="499"/>
              </a:spcBef>
            </a:pPr>
            <a:r>
              <a:rPr lang="en-US" sz="2000" dirty="0"/>
              <a:t>Requires conflict resolution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Allow nested rectangles?</a:t>
            </a:r>
          </a:p>
          <a:p>
            <a:pPr lvl="1">
              <a:spcBef>
                <a:spcPts val="598"/>
              </a:spcBef>
            </a:pPr>
            <a:r>
              <a:rPr lang="en-US" sz="2000" dirty="0"/>
              <a:t>Dealing with uncovered instances?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8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321034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00200" y="-77788"/>
            <a:ext cx="7543800" cy="977901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dirty="0">
                <a:latin typeface="+mj-lt"/>
              </a:rPr>
              <a:t>Rectangular generalizations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298275" y="4290860"/>
            <a:ext cx="8597900" cy="1603942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  <a:buSzPct val="100000"/>
            </a:pPr>
            <a:r>
              <a:rPr lang="en-US" sz="2400" dirty="0"/>
              <a:t>Nearest-neighbor rule is used outside rectangles</a:t>
            </a:r>
          </a:p>
          <a:p>
            <a:pPr lvl="0">
              <a:spcBef>
                <a:spcPts val="697"/>
              </a:spcBef>
              <a:buSzPct val="100000"/>
            </a:pPr>
            <a:r>
              <a:rPr lang="en-US" sz="2400" dirty="0"/>
              <a:t>Rectangles are rules! (But they can be more conservative than “normal” rules.)</a:t>
            </a:r>
          </a:p>
          <a:p>
            <a:pPr lvl="0">
              <a:spcBef>
                <a:spcPts val="697"/>
              </a:spcBef>
              <a:buSzPct val="100000"/>
            </a:pPr>
            <a:r>
              <a:rPr lang="en-US" sz="2400" dirty="0"/>
              <a:t>Nested rectangles are rules with exceptions</a:t>
            </a: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10975" y="1068310"/>
            <a:ext cx="4286250" cy="300990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56342" y="1068310"/>
            <a:ext cx="4286250" cy="3009900"/>
          </a:xfrm>
          <a:prstGeom prst="rect">
            <a:avLst/>
          </a:prstGeom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AB75CFD-AADA-4321-B8E4-9E3DF24DF130}" type="slidenum">
              <a:rPr lang="uk-UA" smtClean="0"/>
              <a:t>9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5888559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16085</TotalTime>
  <Words>4452</Words>
  <Application>Microsoft Macintosh PowerPoint</Application>
  <PresentationFormat>On-screen Show (4:3)</PresentationFormat>
  <Paragraphs>730</Paragraphs>
  <Slides>64</Slides>
  <Notes>60</Notes>
  <HiddenSlides>0</HiddenSlides>
  <MMClips>0</MMClips>
  <ScaleCrop>false</ScaleCrop>
  <HeadingPairs>
    <vt:vector size="8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64</vt:i4>
      </vt:variant>
    </vt:vector>
  </HeadingPairs>
  <TitlesOfParts>
    <vt:vector size="74" baseType="lpstr">
      <vt:lpstr>Arial</vt:lpstr>
      <vt:lpstr>Calibri</vt:lpstr>
      <vt:lpstr>Calibri Light</vt:lpstr>
      <vt:lpstr>Courier New</vt:lpstr>
      <vt:lpstr>Symbol</vt:lpstr>
      <vt:lpstr>Tahoma</vt:lpstr>
      <vt:lpstr>Times New Roman</vt:lpstr>
      <vt:lpstr>Utopia</vt:lpstr>
      <vt:lpstr>Office Theme</vt:lpstr>
      <vt:lpstr>Equation</vt:lpstr>
      <vt:lpstr>PowerPoint Presentation</vt:lpstr>
      <vt:lpstr>Extending instance-based learning and linear models</vt:lpstr>
      <vt:lpstr>Instance Based Learning</vt:lpstr>
      <vt:lpstr>Instance-based learning</vt:lpstr>
      <vt:lpstr>Learning prototypes</vt:lpstr>
      <vt:lpstr>Speed up classification, combat noise</vt:lpstr>
      <vt:lpstr>Weight attributes</vt:lpstr>
      <vt:lpstr>Generalized exemplars</vt:lpstr>
      <vt:lpstr>Rectangular generalizations</vt:lpstr>
      <vt:lpstr>Separating generalized exemplars</vt:lpstr>
      <vt:lpstr>Generalized distance functions</vt:lpstr>
      <vt:lpstr>Discussion and Bibliographic Notes</vt:lpstr>
      <vt:lpstr>Extending Linear Models</vt:lpstr>
      <vt:lpstr>Support vector machines</vt:lpstr>
      <vt:lpstr>The maximum margin hyperplane</vt:lpstr>
      <vt:lpstr>Support vectors</vt:lpstr>
      <vt:lpstr>Finding support vectors</vt:lpstr>
      <vt:lpstr>Nonlinear SVMs</vt:lpstr>
      <vt:lpstr>A mathematical trick</vt:lpstr>
      <vt:lpstr>Other kernel functions</vt:lpstr>
      <vt:lpstr>Noise</vt:lpstr>
      <vt:lpstr>Sparse data</vt:lpstr>
      <vt:lpstr>Support vector regression</vt:lpstr>
      <vt:lpstr>More on SVM regression</vt:lpstr>
      <vt:lpstr>Examples</vt:lpstr>
      <vt:lpstr>Kernel Ridge Regression</vt:lpstr>
      <vt:lpstr>Comments on kernel ridge regression</vt:lpstr>
      <vt:lpstr>Performing kernel ridge regression</vt:lpstr>
      <vt:lpstr>The kernel perceptron</vt:lpstr>
      <vt:lpstr>Comments on kernel perceptron</vt:lpstr>
      <vt:lpstr>Multilayer perceptrons</vt:lpstr>
      <vt:lpstr>Examples</vt:lpstr>
      <vt:lpstr>Backpropagation</vt:lpstr>
      <vt:lpstr>Threshold vs. sigmoid activation function</vt:lpstr>
      <vt:lpstr>Gradient descent example</vt:lpstr>
      <vt:lpstr>Minimizing the error I</vt:lpstr>
      <vt:lpstr>Minimizing the error II</vt:lpstr>
      <vt:lpstr>Remarks</vt:lpstr>
      <vt:lpstr>Radial basis function networks</vt:lpstr>
      <vt:lpstr>Learning RBF networks</vt:lpstr>
      <vt:lpstr>Stochastic gradient descent</vt:lpstr>
      <vt:lpstr>Stochastic gradient descent cont.</vt:lpstr>
      <vt:lpstr>Loss functions</vt:lpstr>
      <vt:lpstr>Optimizing the hinge loss</vt:lpstr>
      <vt:lpstr>Discussion and Bibliographic Notes</vt:lpstr>
      <vt:lpstr>Discussion and Bibliographic Notes</vt:lpstr>
      <vt:lpstr>Numeric Prediction with Local Linear Models</vt:lpstr>
      <vt:lpstr>Numeric prediction (aka regression)</vt:lpstr>
      <vt:lpstr>Regression trees</vt:lpstr>
      <vt:lpstr>Model trees</vt:lpstr>
      <vt:lpstr>Building the tree</vt:lpstr>
      <vt:lpstr>Nominal attributes</vt:lpstr>
      <vt:lpstr>Missing values</vt:lpstr>
      <vt:lpstr>Surrogate splitting based on class</vt:lpstr>
      <vt:lpstr>Pseudo-code for M5'</vt:lpstr>
      <vt:lpstr>MakeModelTree</vt:lpstr>
      <vt:lpstr>split</vt:lpstr>
      <vt:lpstr>prune</vt:lpstr>
      <vt:lpstr>subtreeError</vt:lpstr>
      <vt:lpstr>Model tree for servo data</vt:lpstr>
      <vt:lpstr>Rules from model trees</vt:lpstr>
      <vt:lpstr>Locally weighted regression</vt:lpstr>
      <vt:lpstr>Design decisions</vt:lpstr>
      <vt:lpstr>Discussion and Bibliographic Notes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6</dc:title>
  <dc:creator>Ian H. Witten</dc:creator>
  <cp:lastModifiedBy>Parson</cp:lastModifiedBy>
  <cp:revision>575</cp:revision>
  <cp:lastPrinted>2003-03-05T10:12:08Z</cp:lastPrinted>
  <dcterms:created xsi:type="dcterms:W3CDTF">1998-04-13T16:48:28Z</dcterms:created>
  <dcterms:modified xsi:type="dcterms:W3CDTF">2020-02-24T18:03:55Z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