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428" r:id="rId3"/>
    <p:sldId id="495" r:id="rId4"/>
    <p:sldId id="455" r:id="rId5"/>
    <p:sldId id="430" r:id="rId6"/>
    <p:sldId id="431" r:id="rId7"/>
    <p:sldId id="432" r:id="rId8"/>
    <p:sldId id="433" r:id="rId9"/>
    <p:sldId id="435" r:id="rId10"/>
    <p:sldId id="434" r:id="rId11"/>
    <p:sldId id="436" r:id="rId12"/>
    <p:sldId id="437" r:id="rId13"/>
    <p:sldId id="488" r:id="rId14"/>
    <p:sldId id="456" r:id="rId15"/>
    <p:sldId id="310" r:id="rId16"/>
    <p:sldId id="257" r:id="rId17"/>
    <p:sldId id="258" r:id="rId18"/>
    <p:sldId id="259" r:id="rId19"/>
    <p:sldId id="26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20" r:id="rId28"/>
    <p:sldId id="261" r:id="rId29"/>
    <p:sldId id="262" r:id="rId30"/>
    <p:sldId id="263" r:id="rId31"/>
    <p:sldId id="264" r:id="rId32"/>
    <p:sldId id="265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489" r:id="rId48"/>
    <p:sldId id="491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93" r:id="rId67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 autoAdjust="0"/>
    <p:restoredTop sz="75440" autoAdjust="0"/>
  </p:normalViewPr>
  <p:slideViewPr>
    <p:cSldViewPr snapToGrid="0" snapToObjects="1">
      <p:cViewPr varScale="1">
        <p:scale>
          <a:sx n="87" d="100"/>
          <a:sy n="87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FD29472-3254-4B52-BAD6-C39335F43F4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92D-917D-4F0D-B33F-F525AFE32523}" type="datetimeFigureOut">
              <a:rPr lang="en-US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2209-91EF-4628-A1EE-5A715CBA6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9991-505F-4D7F-8E36-061EC94C824A}" type="datetimeFigureOut">
              <a:rPr lang="en-US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DB25C50-FBFB-4AF6-B5D9-A13A3745874E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130B-2021-4B37-933F-C67F83DAE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58F00-32ED-474C-97D9-5B452B0E24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FB9466-8887-4411-A2AF-6F9D4D9C25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77FF80-801E-49CD-8657-F03BB0ACBA7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CA3270-F16C-4366-A25F-CB51741E62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461AE1-4AE9-4BC3-A5CD-0AB6451149B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28272BE-0E00-4001-861A-75C61BD7BB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6024A1-563A-48A7-BB16-343CEBBB50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65E822-5E23-4086-8E6D-8A75FF5C62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D94CBF-2739-40BC-9331-83FA97EDD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688342-276C-486A-B59F-8F9CAA8CC3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43B87C-9F8D-4C77-8792-27D532FA08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9B19EF-D5F3-4F34-91C7-327AA3F4B3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55ED88-1261-480C-A317-8E716DB304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1393CF-DED9-4454-93D7-7C15C5194D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779F1C-82B3-4DF4-884B-3C3D60921A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29025B-0F16-4D4F-ACF5-C10648D0B6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F5B47B1-3A58-43D9-B442-9DF9476F9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6B3816-0412-4B42-BF95-756196A23E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7663E80-D0E1-4511-82FD-2E8EE63EB3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25FF59-CAD9-4AF8-AB76-210F4D1DE26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10F591-BBCC-40CC-B770-BD2A528E3D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251B4A4-152E-4400-B94F-522A920ED1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2452A-AEA4-4703-9B20-321C453B5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E52C0-9E35-45BA-92BF-CC733FA535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1FF3CE3-C2A3-4034-8234-1453BFBA44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DF420C0-059B-4CFE-8AD5-2CCB568D090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E973A8A-4CEE-4FD1-81EB-4E89AACC6B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47BBBD9-BE41-467E-82D4-FA7621A4A8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33C6DBF-5CE1-4169-96DF-68B86F829C4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530C7E-5F5A-407C-B53A-EE6008F0EB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D3BFA2C-0911-42C3-81B6-4A61F4EE77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D6FD892-5702-4169-B3A9-B3FF4D2397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A2E70C-2615-494D-A6DE-184C1295AB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80197B3-30EF-4869-BCAE-29C7BC3D7DA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BEF45AC-D259-422C-9D04-6125A22E53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D1FA0AB-65A5-4587-B8DD-AF7CD83E71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AC71D4-8B69-49DF-8636-41F3968BDE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A37ED2B-BFD5-454E-BA6E-33E9BFC0D27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9C88630-47B8-457E-8F7F-F8DA1E96E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D279C9D-4927-445A-80D5-0F6D91CE78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7F94EE-977D-467B-B1F9-118B9010E1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F1161D-0155-43C3-BC75-6B20D2CFB2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E6F6A2-E36B-4848-AE7C-13743358F9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175E21-F129-4B82-9600-EE8930421B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F4FF03F-A860-4A88-B28C-B18ADEA546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5ED728D-3FDB-4677-8CB2-8DF4F988B7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3C6B60-078F-4CCA-8CE8-CC7E727B578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B7884F-CACF-4904-AAB1-9A34CF1AD3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ABC57CA-2DCE-4329-A683-7AA4F166EB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0FE9676-6F95-4523-9CB8-6BF5C47305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816D268-0270-4F7C-BF62-9BCD93CBD5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7E0963-F4F0-4062-ADFE-F9496908644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46EC08-9FCC-43DB-B029-E386AFA2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4E695E-B50A-43C3-BF75-EAC364F4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8C38ED-771D-4062-9F03-F743F9EBC9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97CB89-4F9C-4825-9FD9-4154C14DD4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C5FBA2F-EF15-4D06-A4B9-8C6214F2D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F3B446-E202-4083-B312-EBB2C0795E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A8C342E-EBA4-4D33-A565-F008978E9E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B66836-943D-41C5-BAE5-9EE1418AA5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1BE195-241C-401C-8F37-D6B05726AF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2F44A7-2921-46EE-8BCF-AA06CD8F858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6759C96-DDBB-499B-A721-6723E82920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AFC501-B1D7-41DF-BC2B-17249F0FB6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576D4E-411C-4711-A0FC-89DA684D83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3BE470-01C1-41D6-8F18-5C87F18878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39DEAA-D353-4E53-B64E-4436A01F26C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CCFA02-AF5F-4E0F-8CE9-975EE6EAEB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57910C-857D-4CB4-BC2B-3223E46A36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1BCDFB-C21A-4C9C-9954-925FFB1DE4C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0A16F5D-17E3-4EA5-9373-ACA2E13C75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8A3FA2-A680-451F-87FB-8AE7132B56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08D6E7E-DE7A-4848-8959-BE012FACDD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ED086CC-B1ED-466F-AE66-D482D6A240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830BDF7-0E68-4002-98F3-56A5994373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198E4B-2FA6-4F57-807F-6BF58BA5B1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8FF908-0F57-410D-AFF2-6B05F850D3D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5F020C-3119-4896-A5EB-4C836EB12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E59CA3-EE3B-4310-A46C-EF1ABF8C46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E9461B-0019-41A3-8471-FF1ECF1151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09F16D-BB3F-49C6-86F6-186101037E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85FF7A-76E8-4BDA-B619-2D37B46328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48385D1-F43B-43C6-B49F-36C4A72ECE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D654A0-8460-4BB5-8154-96C39C3615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B5EAD6-75EB-423C-B4C5-49017CE963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F387686-ABB7-41B3-9EFC-3193BCD5EE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4BC41E-C691-4DEA-89EE-D590CDFB2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3986F17-B092-4CA1-A845-BF36BD3AA9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D18F03A-F094-487E-A0C7-BA03A211B7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C301D2-2819-4680-A201-46A153834B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7534B5-FCF7-4146-B094-00A11E0ABE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B09A440-421D-4201-8B83-D6DD1A9470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B8694A-74FD-4521-9A29-38DC55EEC1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2EC1630-1E73-4184-82C1-988344721A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39351-2A3C-474E-8A4E-7795412621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CEC39-3F40-4CF7-A37F-EF4CC4CBCA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641CE-4933-4651-A6A2-A345D69EAEB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4736E-B941-4388-9143-427892EA57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05BBB-A561-4033-9076-5C4E181B0F9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0665-DF5B-491E-AEFD-EDCE6A16CE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BA859-9025-4110-876D-BDE014A892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C3423-E462-43A1-A482-7406E88E99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9CD0822-95E0-4F22-AC65-8002CEB536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CSC558 March 3,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Parson’s slides from Weka Ch. 7 on Support Vector Machines &amp; Multilayer Perceptrons</a:t>
            </a:r>
          </a:p>
        </p:txBody>
      </p:sp>
    </p:spTree>
    <p:extLst>
      <p:ext uri="{BB962C8B-B14F-4D97-AF65-F5344CB8AC3E}">
        <p14:creationId xmlns:p14="http://schemas.microsoft.com/office/powerpoint/2010/main" val="17300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Rectangular generalizations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8275" y="4290860"/>
            <a:ext cx="8597900" cy="160394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Nearest-neighbor rule is used outside rectangles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Rectangles are rules! (But they can be more conservative than “normal” rules.)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Nested rectangles are rules with exceptions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5" y="1068310"/>
            <a:ext cx="4286250" cy="300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42" y="1068310"/>
            <a:ext cx="4286250" cy="300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88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65316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Separating generalized exemplars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2219472" y="2357327"/>
            <a:ext cx="1752600" cy="6223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Class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0400" y="1205999"/>
            <a:ext cx="3298680" cy="495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/>
          <p:cNvSpPr/>
          <p:nvPr/>
        </p:nvSpPr>
        <p:spPr>
          <a:xfrm>
            <a:off x="3645000" y="2000626"/>
            <a:ext cx="1447560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5638680" y="2693864"/>
            <a:ext cx="457200" cy="13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6264311" y="3161273"/>
            <a:ext cx="1752479" cy="62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Class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1260000" y="5605200"/>
            <a:ext cx="1800000" cy="62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Separation 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07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Generalized distance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3955" y="1539522"/>
            <a:ext cx="8721725" cy="45184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Problem with Euclidean distance, etc.: only natural for purely numeric datasets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Transformation-based approach to designing distance functions can be applied more generally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Given: some transformation operations on attributes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i="1" dirty="0"/>
              <a:t>K* similarity </a:t>
            </a:r>
            <a:r>
              <a:rPr lang="en-US" sz="2400" dirty="0"/>
              <a:t>= probability of transforming 				              	instance A into B by chance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Average over all transformation paths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Weight paths according their probability</a:t>
            </a:r>
            <a:br>
              <a:rPr lang="en-US" sz="2000" dirty="0"/>
            </a:br>
            <a:r>
              <a:rPr lang="en-US" sz="2000" i="1" dirty="0"/>
              <a:t>(need way of measuring this)</a:t>
            </a:r>
            <a:endParaRPr lang="en-US" sz="2400" i="1" dirty="0"/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Uniform way of dealing with different attribute types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Easily generalized to give distance between </a:t>
            </a:r>
            <a:r>
              <a:rPr lang="en-US" sz="2400" i="1" dirty="0"/>
              <a:t>sets </a:t>
            </a:r>
            <a:r>
              <a:rPr lang="en-US" sz="2400" dirty="0"/>
              <a:t>of instances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07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01" y="-185149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00570"/>
            <a:ext cx="8181207" cy="4862527"/>
          </a:xfrm>
        </p:spPr>
        <p:txBody>
          <a:bodyPr>
            <a:normAutofit/>
          </a:bodyPr>
          <a:lstStyle/>
          <a:p>
            <a:r>
              <a:rPr lang="en-US" sz="2400" dirty="0"/>
              <a:t>Nearest-neighbor methods gained popularity in machine learning through the work of Aha (1992)</a:t>
            </a:r>
          </a:p>
          <a:p>
            <a:r>
              <a:rPr lang="en-US" sz="2400" dirty="0" err="1"/>
              <a:t>Salzberg</a:t>
            </a:r>
            <a:r>
              <a:rPr lang="en-US" sz="2400" dirty="0"/>
              <a:t> (1991) suggested that generalization with nested exemplars can achieve high classification accuracy</a:t>
            </a:r>
          </a:p>
          <a:p>
            <a:r>
              <a:rPr lang="en-US" sz="2400" dirty="0" err="1"/>
              <a:t>Wettschereck</a:t>
            </a:r>
            <a:r>
              <a:rPr lang="en-US" sz="2400" dirty="0"/>
              <a:t> and </a:t>
            </a:r>
            <a:r>
              <a:rPr lang="en-US" sz="2400" dirty="0" err="1"/>
              <a:t>Dietterich</a:t>
            </a:r>
            <a:r>
              <a:rPr lang="en-US" sz="2400" dirty="0"/>
              <a:t> (1994) argued that these results were fortuitous and did not hold in other domains</a:t>
            </a:r>
          </a:p>
          <a:p>
            <a:r>
              <a:rPr lang="en-US" sz="2400" dirty="0"/>
              <a:t>Martin (1995) explored the idea that overgeneralization that occurs when </a:t>
            </a:r>
            <a:r>
              <a:rPr lang="en-US" sz="2400" dirty="0" err="1"/>
              <a:t>hyperrectangles</a:t>
            </a:r>
            <a:r>
              <a:rPr lang="en-US" sz="2400" dirty="0"/>
              <a:t> nest or overlap is problematic</a:t>
            </a:r>
          </a:p>
          <a:p>
            <a:r>
              <a:rPr lang="en-US" sz="2400" dirty="0"/>
              <a:t>The generalized distance function based on transformations is described by Cleary and Trigg (1995)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6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Extending Linear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9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 mach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1562" y="1365250"/>
            <a:ext cx="7546559" cy="299637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i="1" dirty="0"/>
              <a:t>Support vector machines</a:t>
            </a:r>
            <a:r>
              <a:rPr lang="en-US" sz="2400" dirty="0"/>
              <a:t> are algorithms for learning linear classifiers 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Resilient to </a:t>
            </a:r>
            <a:r>
              <a:rPr lang="en-US" sz="2400" dirty="0" err="1"/>
              <a:t>overfitting</a:t>
            </a:r>
            <a:r>
              <a:rPr lang="en-US" sz="2400" dirty="0"/>
              <a:t> because they learn a particular linear decision boundary: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i="1" dirty="0" err="1"/>
              <a:t>hyperplane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Fast in the nonlinear case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a mathematical trick to avoid creating “pseudo-attributes”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nonlinear space is created implicitly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about non-linear correlations?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Concept: Transform the data using a nonlinear-to-linear relationship mapping.</a:t>
            </a:r>
          </a:p>
          <a:p>
            <a:r>
              <a:rPr lang="en-US" dirty="0"/>
              <a:t>Classify those linear relationships.</a:t>
            </a:r>
          </a:p>
          <a:p>
            <a:r>
              <a:rPr lang="en-US" dirty="0"/>
              <a:t>A linear model in new space represents a nonlinear decision boundary in original space.</a:t>
            </a:r>
          </a:p>
          <a:p>
            <a:pPr lvl="2"/>
            <a:r>
              <a:rPr lang="en-US" dirty="0"/>
              <a:t>x = w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baseline="30000" dirty="0"/>
              <a:t>3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+ w</a:t>
            </a:r>
            <a:r>
              <a:rPr lang="en-US" baseline="-25000" dirty="0"/>
              <a:t>4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baseline="30000" dirty="0"/>
              <a:t>3</a:t>
            </a:r>
            <a:r>
              <a:rPr lang="en-US" dirty="0"/>
              <a:t> (2 attributes)</a:t>
            </a:r>
          </a:p>
          <a:p>
            <a:r>
              <a:rPr lang="en-US" dirty="0"/>
              <a:t>Computational expensive.</a:t>
            </a:r>
          </a:p>
          <a:p>
            <a:r>
              <a:rPr lang="en-US" dirty="0"/>
              <a:t>Polynomial function is trial &amp; error, similar to lag intervals in time series. Computing alternative transforms is computationally prohibitive.</a:t>
            </a:r>
          </a:p>
          <a:p>
            <a:r>
              <a:rPr lang="en-US" dirty="0"/>
              <a:t>Overfitting can also be a problem.</a:t>
            </a:r>
          </a:p>
        </p:txBody>
      </p:sp>
    </p:spTree>
    <p:extLst>
      <p:ext uri="{BB962C8B-B14F-4D97-AF65-F5344CB8AC3E}">
        <p14:creationId xmlns:p14="http://schemas.microsoft.com/office/powerpoint/2010/main" val="242981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Maximum-Margin Hyperplane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Hyperplane that gives the greatest separation between the classes.</a:t>
            </a:r>
          </a:p>
          <a:p>
            <a:pPr lvl="2"/>
            <a:r>
              <a:rPr lang="en-US" dirty="0"/>
              <a:t>As far as possible from </a:t>
            </a:r>
            <a:r>
              <a:rPr lang="en-US" i="1" dirty="0"/>
              <a:t>convex hulls </a:t>
            </a:r>
            <a:r>
              <a:rPr lang="en-US" dirty="0"/>
              <a:t>of separated classes.</a:t>
            </a:r>
          </a:p>
          <a:p>
            <a:r>
              <a:rPr lang="en-US" dirty="0"/>
              <a:t>Instances that are closest to the maximum-margin hyperplane – the ones with the minimum distance to it – are called support vectors.</a:t>
            </a:r>
          </a:p>
          <a:p>
            <a:r>
              <a:rPr lang="en-US" dirty="0"/>
              <a:t>Use just the support vectors (instances) to construct the hyperplane. All other training instances are irrelevant.</a:t>
            </a:r>
          </a:p>
        </p:txBody>
      </p:sp>
    </p:spTree>
    <p:extLst>
      <p:ext uri="{BB962C8B-B14F-4D97-AF65-F5344CB8AC3E}">
        <p14:creationId xmlns:p14="http://schemas.microsoft.com/office/powerpoint/2010/main" val="32793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Stable, learning changes only if new instances at the boundaries change.</a:t>
            </a:r>
          </a:p>
          <a:p>
            <a:pPr lvl="2"/>
            <a:r>
              <a:rPr lang="en-US" dirty="0"/>
              <a:t>Most instances are inside the boundaries.</a:t>
            </a:r>
          </a:p>
          <a:p>
            <a:r>
              <a:rPr lang="en-US" dirty="0"/>
              <a:t>Nonlinear mapping required only for support vector instances.</a:t>
            </a:r>
          </a:p>
          <a:p>
            <a:pPr lvl="2"/>
            <a:r>
              <a:rPr lang="en-US" dirty="0"/>
              <a:t>There are some optimizations for doing this.</a:t>
            </a:r>
          </a:p>
          <a:p>
            <a:r>
              <a:rPr lang="en-US" dirty="0"/>
              <a:t>Domain-specific </a:t>
            </a:r>
            <a:r>
              <a:rPr lang="en-US" i="1" dirty="0"/>
              <a:t>kernel functions </a:t>
            </a:r>
            <a:r>
              <a:rPr lang="en-US" dirty="0"/>
              <a:t>for mapping.</a:t>
            </a:r>
          </a:p>
          <a:p>
            <a:pPr lvl="2"/>
            <a:r>
              <a:rPr lang="en-US" dirty="0"/>
              <a:t>(x </a:t>
            </a:r>
            <a:r>
              <a:rPr lang="en-US" sz="3200" baseline="30000" dirty="0"/>
              <a:t>.</a:t>
            </a:r>
            <a:r>
              <a:rPr lang="en-US" dirty="0"/>
              <a:t> y)</a:t>
            </a:r>
            <a:r>
              <a:rPr lang="en-US" baseline="30000" dirty="0"/>
              <a:t>n</a:t>
            </a:r>
            <a:r>
              <a:rPr lang="en-US" dirty="0"/>
              <a:t>, (x </a:t>
            </a:r>
            <a:r>
              <a:rPr lang="en-US" baseline="30000" dirty="0"/>
              <a:t>.</a:t>
            </a:r>
            <a:r>
              <a:rPr lang="en-US" dirty="0"/>
              <a:t> y + 1)</a:t>
            </a:r>
            <a:r>
              <a:rPr lang="en-US" baseline="30000" dirty="0"/>
              <a:t>n</a:t>
            </a:r>
            <a:r>
              <a:rPr lang="en-US" dirty="0"/>
              <a:t>, </a:t>
            </a:r>
            <a:r>
              <a:rPr lang="en-US" i="1" dirty="0"/>
              <a:t>radial basis function</a:t>
            </a:r>
            <a:r>
              <a:rPr lang="en-US" dirty="0"/>
              <a:t> kernel, </a:t>
            </a:r>
            <a:r>
              <a:rPr lang="en-US" i="1" dirty="0"/>
              <a:t>sigmoid</a:t>
            </a:r>
            <a:r>
              <a:rPr lang="en-US" dirty="0"/>
              <a:t> kernel, where x and y are attribute vectors.</a:t>
            </a:r>
          </a:p>
        </p:txBody>
      </p:sp>
    </p:spTree>
    <p:extLst>
      <p:ext uri="{BB962C8B-B14F-4D97-AF65-F5344CB8AC3E}">
        <p14:creationId xmlns:p14="http://schemas.microsoft.com/office/powerpoint/2010/main" val="396194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Maximum-margin hyperplane applies to classification (nominal target values).</a:t>
            </a:r>
          </a:p>
          <a:p>
            <a:r>
              <a:rPr lang="en-US" dirty="0"/>
              <a:t>As with linear regression, find a function that approximates training points at boundaries by minimizing prediction error.</a:t>
            </a:r>
          </a:p>
          <a:p>
            <a:pPr lvl="2"/>
            <a:r>
              <a:rPr lang="en-US" dirty="0"/>
              <a:t>Deviations within user-specified limit are discarded.</a:t>
            </a:r>
          </a:p>
          <a:p>
            <a:pPr lvl="2"/>
            <a:r>
              <a:rPr lang="en-US" dirty="0"/>
              <a:t>Minimize absolute error rather than squared error used with linear regression.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dirty="0">
                <a:latin typeface="Utopia" pitchFamily="34"/>
                <a:ea typeface="Times New Roman" pitchFamily="2"/>
                <a:cs typeface="Times New Roman" pitchFamily="2"/>
              </a:rPr>
              <a:t>7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, Extending instance-based and linear</a:t>
            </a:r>
            <a:r>
              <a:rPr lang="en-AU" sz="2400" b="0" i="0" u="none" strike="noStrike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models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Frank,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Hall and</a:t>
            </a:r>
            <a:r>
              <a:rPr lang="en-AU" sz="2400" b="0" i="0" u="none" strike="noStrike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C. J. Pal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baseline="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added by Dr. Parson March 2020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487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aximum margin hype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The maximum margin </a:t>
            </a:r>
            <a:r>
              <a:rPr lang="en-US" sz="3600" dirty="0" err="1">
                <a:latin typeface="+mj-lt"/>
              </a:rPr>
              <a:t>hyperplane</a:t>
            </a:r>
            <a:endParaRPr lang="en-US" sz="3600" dirty="0">
              <a:latin typeface="+mj-l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62809" y="5149850"/>
            <a:ext cx="7543800" cy="7603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The instances closest to the maximum margin </a:t>
            </a:r>
            <a:r>
              <a:rPr lang="en-US" sz="2400" dirty="0" err="1"/>
              <a:t>hyperplane</a:t>
            </a:r>
            <a:r>
              <a:rPr lang="en-US" sz="2400" dirty="0"/>
              <a:t> are called </a:t>
            </a:r>
            <a:r>
              <a:rPr lang="en-US" sz="2400" i="1" dirty="0"/>
              <a:t>support vectors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1196280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0445" y="1682155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73414" y="3891534"/>
            <a:ext cx="4692641" cy="148916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400" dirty="0"/>
              <a:t>The </a:t>
            </a:r>
            <a:r>
              <a:rPr lang="en-US" sz="2400" dirty="0" err="1"/>
              <a:t>hyperplane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457200" lvl="0" indent="-457200">
              <a:spcBef>
                <a:spcPts val="499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	can be written as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273414" y="732449"/>
            <a:ext cx="8749080" cy="229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The support vectors define the maximum margin </a:t>
            </a:r>
            <a:r>
              <a:rPr lang="en-US" sz="2400" i="0" u="none" strike="noStrike" baseline="0" dirty="0" err="1">
                <a:ln>
                  <a:noFill/>
                </a:ln>
                <a:ea typeface="Gothic" pitchFamily="2"/>
                <a:cs typeface="Lucidasans" pitchFamily="2"/>
              </a:rPr>
              <a:t>hyperplane</a:t>
            </a:r>
            <a:endParaRPr lang="en-US" sz="2400" i="0" u="none" strike="noStrike" baseline="0" dirty="0">
              <a:ln>
                <a:noFill/>
              </a:ln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All other instances can be deleted without changing its position and orientation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68543"/>
              </p:ext>
            </p:extLst>
          </p:nvPr>
        </p:nvGraphicFramePr>
        <p:xfrm>
          <a:off x="821576" y="5380701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3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576" y="5380701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21</a:t>
            </a:fld>
            <a:endParaRPr lang="uk-U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66643"/>
              </p:ext>
            </p:extLst>
          </p:nvPr>
        </p:nvGraphicFramePr>
        <p:xfrm>
          <a:off x="821576" y="4410279"/>
          <a:ext cx="26749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4" name="Equation" r:id="rId7" imgW="1219200" imgH="215900" progId="Equation.3">
                  <p:embed/>
                </p:oleObj>
              </mc:Choice>
              <mc:Fallback>
                <p:oleObj name="Equation" r:id="rId7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576" y="4410279"/>
                        <a:ext cx="26749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nlinear SV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Nonlinear SVMs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3945" y="992915"/>
            <a:ext cx="8031405" cy="53824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We can create a nonlinear classifier by creating new “pseudo” attributes from the original attributes in the data</a:t>
            </a:r>
          </a:p>
          <a:p>
            <a:pPr lvl="1">
              <a:spcBef>
                <a:spcPts val="697"/>
              </a:spcBef>
            </a:pPr>
            <a:r>
              <a:rPr lang="en-US" sz="2000" dirty="0"/>
              <a:t>“Pseudo” attributes represent attribute combinations</a:t>
            </a:r>
          </a:p>
          <a:p>
            <a:pPr lvl="1">
              <a:spcBef>
                <a:spcPts val="697"/>
              </a:spcBef>
            </a:pPr>
            <a:r>
              <a:rPr lang="en-US" sz="2000" dirty="0"/>
              <a:t>E.g.: all polynomials of degree 2 that can be formed from the original attributes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We can learn a linear SVM from this extended data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The linear SVM in the extended space is a non-linear classifier in the original attribute space</a:t>
            </a:r>
          </a:p>
          <a:p>
            <a:pPr lvl="0">
              <a:spcBef>
                <a:spcPts val="697"/>
              </a:spcBef>
            </a:pPr>
            <a:r>
              <a:rPr lang="en-US" sz="2400" dirty="0" err="1"/>
              <a:t>Overfitting</a:t>
            </a:r>
            <a:r>
              <a:rPr lang="en-US" sz="2400" dirty="0"/>
              <a:t> often not a significant problem with this approach because the maximum margin </a:t>
            </a:r>
            <a:r>
              <a:rPr lang="en-US" sz="2400" dirty="0" err="1"/>
              <a:t>hyperplane</a:t>
            </a:r>
            <a:r>
              <a:rPr lang="en-US" sz="2400" dirty="0"/>
              <a:t> is stable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There are often comparatively few support vectors relative to the size of the training set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Computation time still an issue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Each time the dot product is computed, all the “pseudo attributes” must be included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athematical t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 mathematical trick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6" y="1949526"/>
            <a:ext cx="7540284" cy="277990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Avoid computing the “pseudo attributes”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Compute the dot product before doing the nonlinear mapping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</a:t>
            </a:r>
          </a:p>
          <a:p>
            <a:pPr marL="457200" lvl="0" indent="-457200">
              <a:spcBef>
                <a:spcPts val="697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Corresponds to a map into the instance space spanned by all products of </a:t>
            </a:r>
            <a:r>
              <a:rPr lang="en-US" sz="2400" i="1" dirty="0"/>
              <a:t>n</a:t>
            </a:r>
            <a:r>
              <a:rPr lang="en-US" sz="2400" dirty="0"/>
              <a:t>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91547"/>
              </p:ext>
            </p:extLst>
          </p:nvPr>
        </p:nvGraphicFramePr>
        <p:xfrm>
          <a:off x="2594025" y="3009958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0" name="Equation" r:id="rId4" imgW="1905000" imgH="393700" progId="Equation.3">
                  <p:embed/>
                </p:oleObj>
              </mc:Choice>
              <mc:Fallback>
                <p:oleObj name="Equation" r:id="rId4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4025" y="3009958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kernel fu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Other kernel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4392" y="982111"/>
            <a:ext cx="7543800" cy="33804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Mapping is called a “kernel function”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Polynomial kernel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We can use others: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Only requirement: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485" y="5669712"/>
            <a:ext cx="333000" cy="43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*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84861"/>
              </p:ext>
            </p:extLst>
          </p:nvPr>
        </p:nvGraphicFramePr>
        <p:xfrm>
          <a:off x="3611705" y="2402050"/>
          <a:ext cx="42941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5" name="Equation" r:id="rId4" imgW="1955800" imgH="393700" progId="Equation.3">
                  <p:embed/>
                </p:oleObj>
              </mc:Choice>
              <mc:Fallback>
                <p:oleObj name="Equation" r:id="rId4" imgW="195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705" y="2402050"/>
                        <a:ext cx="4294188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87623"/>
              </p:ext>
            </p:extLst>
          </p:nvPr>
        </p:nvGraphicFramePr>
        <p:xfrm>
          <a:off x="3652232" y="1409360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6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2232" y="1409360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15802"/>
              </p:ext>
            </p:extLst>
          </p:nvPr>
        </p:nvGraphicFramePr>
        <p:xfrm>
          <a:off x="3363913" y="3485791"/>
          <a:ext cx="3094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7" name="Equation" r:id="rId8" imgW="1409700" imgH="228600" progId="Equation.3">
                  <p:embed/>
                </p:oleObj>
              </mc:Choice>
              <mc:Fallback>
                <p:oleObj name="Equation" r:id="rId8" imgW="140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3913" y="3485791"/>
                        <a:ext cx="3094037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90038"/>
              </p:ext>
            </p:extLst>
          </p:nvPr>
        </p:nvGraphicFramePr>
        <p:xfrm>
          <a:off x="2610698" y="3955637"/>
          <a:ext cx="3760787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8" name="Equation" r:id="rId10" imgW="1714500" imgH="1003300" progId="Equation.3">
                  <p:embed/>
                </p:oleObj>
              </mc:Choice>
              <mc:Fallback>
                <p:oleObj name="Equation" r:id="rId10" imgW="17145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0698" y="3955637"/>
                        <a:ext cx="3760787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24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619053" y="3133213"/>
            <a:ext cx="2429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() can be written as a</a:t>
            </a:r>
          </a:p>
          <a:p>
            <a:r>
              <a:rPr lang="en-US" dirty="0"/>
              <a:t>dot product in a feature</a:t>
            </a:r>
          </a:p>
          <a:p>
            <a:r>
              <a:rPr lang="en-US" dirty="0"/>
              <a:t>space create by the</a:t>
            </a:r>
          </a:p>
          <a:p>
            <a:r>
              <a:rPr lang="en-US" dirty="0"/>
              <a:t>implicit feature</a:t>
            </a:r>
          </a:p>
          <a:p>
            <a:r>
              <a:rPr lang="en-US" dirty="0"/>
              <a:t>mapping </a:t>
            </a:r>
            <a:r>
              <a:rPr lang="en-US" i="1" dirty="0" err="1"/>
              <a:t>Φ</a:t>
            </a:r>
            <a:r>
              <a:rPr lang="en-US" dirty="0"/>
              <a:t>()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57950" y="3683000"/>
            <a:ext cx="161103" cy="9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1713" y="1365250"/>
            <a:ext cx="7684981" cy="42541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Have assumed that the data is separable (in original or transformed space)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apply SVMs to noisy data by introducing a “noise” parameter </a:t>
            </a:r>
            <a:r>
              <a:rPr lang="en-US" sz="2400" i="1" dirty="0"/>
              <a:t>C</a:t>
            </a:r>
          </a:p>
          <a:p>
            <a:pPr lvl="1">
              <a:spcBef>
                <a:spcPts val="697"/>
              </a:spcBef>
            </a:pPr>
            <a:r>
              <a:rPr lang="en-US" sz="2000" dirty="0"/>
              <a:t>Also known as </a:t>
            </a:r>
            <a:r>
              <a:rPr lang="en-US" sz="2000" i="1" dirty="0"/>
              <a:t>regularization </a:t>
            </a:r>
            <a:r>
              <a:rPr lang="en-US" sz="2000" dirty="0"/>
              <a:t>parameter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C  </a:t>
            </a:r>
            <a:r>
              <a:rPr lang="en-US" sz="2400" dirty="0"/>
              <a:t>bounds the influence of any one training instance on the decision boundary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Based on the following constraint: 0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</a:t>
            </a:r>
            <a:r>
              <a:rPr lang="en-US" sz="2000" i="1" baseline="-25000" dirty="0" err="1"/>
              <a:t>i</a:t>
            </a:r>
            <a:r>
              <a:rPr lang="en-US" sz="2000" dirty="0"/>
              <a:t> 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 “soft” margin is maximized based on this constraint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Still a quadratic optimization problem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Have to determine</a:t>
            </a:r>
            <a:r>
              <a:rPr lang="en-US" sz="2400" i="1" dirty="0"/>
              <a:t> C</a:t>
            </a:r>
            <a:r>
              <a:rPr lang="en-US" sz="2400" dirty="0"/>
              <a:t>  by experimentation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ars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Sparse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7720" y="1587500"/>
            <a:ext cx="7987630" cy="24348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 algorithms speed up dramatically if the data is </a:t>
            </a:r>
            <a:r>
              <a:rPr lang="en-US" sz="2400" i="1" dirty="0"/>
              <a:t>sparse </a:t>
            </a:r>
            <a:r>
              <a:rPr lang="en-US" sz="2400" dirty="0"/>
              <a:t>(i.e., many values are 0)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Why? Because they compute lots and lots of dot products</a:t>
            </a:r>
          </a:p>
          <a:p>
            <a:pPr lvl="0"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/>
              <a:t>Sparse data </a:t>
            </a:r>
            <a:r>
              <a:rPr lang="en-US" sz="2400" b="1" dirty="0">
                <a:latin typeface="Symbol" pitchFamily="34"/>
              </a:rPr>
              <a:t></a:t>
            </a:r>
            <a:r>
              <a:rPr lang="en-US" sz="2400" dirty="0"/>
              <a:t>  can compute dot products very efficiently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Iterate only over non-zero values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SVMs can process sparse datasets with 10,000s of attributes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958" y="1079500"/>
            <a:ext cx="7668091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Maximum margin </a:t>
            </a:r>
            <a:r>
              <a:rPr lang="en-US" sz="2400" dirty="0" err="1"/>
              <a:t>hyperplane</a:t>
            </a:r>
            <a:r>
              <a:rPr lang="en-US" sz="2400" dirty="0"/>
              <a:t> only applies to classification</a:t>
            </a:r>
          </a:p>
          <a:p>
            <a:pPr lvl="0"/>
            <a:r>
              <a:rPr lang="en-US" sz="2400" dirty="0"/>
              <a:t>However, idea of support vectors and kernel functions can be used for regression</a:t>
            </a:r>
          </a:p>
          <a:p>
            <a:pPr lvl="0"/>
            <a:r>
              <a:rPr lang="en-US" sz="2400" dirty="0"/>
              <a:t>Basic method is the same as in linear regression: want to minimize error</a:t>
            </a:r>
          </a:p>
          <a:p>
            <a:r>
              <a:rPr lang="en-US" sz="2400" dirty="0"/>
              <a:t>Difference A: ignore errors smaller than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/>
              <a:t> and use absolute error instead of squared error</a:t>
            </a:r>
          </a:p>
          <a:p>
            <a:r>
              <a:rPr lang="en-US" sz="2400" dirty="0"/>
              <a:t>Difference B: simultaneously aim to maximize flatness of function</a:t>
            </a:r>
          </a:p>
          <a:p>
            <a:pPr lvl="0"/>
            <a:r>
              <a:rPr lang="en-US" sz="2400" dirty="0"/>
              <a:t>User-specified parameter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/>
              <a:t> defines “tube”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27</a:t>
            </a:fld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Perceptrons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Neural network proponents connect many simple perceptron-like models into a hierarchical structure.</a:t>
            </a:r>
          </a:p>
          <a:p>
            <a:r>
              <a:rPr lang="en-US" dirty="0"/>
              <a:t>Internal hidden layer(s) combine(s) weighted attribute values.</a:t>
            </a:r>
          </a:p>
          <a:p>
            <a:r>
              <a:rPr lang="en-US" dirty="0"/>
              <a:t>Nodes in an output layer combine hidden layer nodes. One or more hidden layers achieve nonlinearity.</a:t>
            </a:r>
          </a:p>
          <a:p>
            <a:r>
              <a:rPr lang="en-US" dirty="0"/>
              <a:t>Very expensive computations to find weights.</a:t>
            </a:r>
          </a:p>
          <a:p>
            <a:pPr lvl="2"/>
            <a:r>
              <a:rPr lang="en-US" dirty="0"/>
              <a:t>Backpropagation, gradient descent, multilayer </a:t>
            </a:r>
            <a:r>
              <a:rPr lang="en-US" dirty="0" err="1"/>
              <a:t>perceptrons</a:t>
            </a:r>
            <a:r>
              <a:rPr lang="en-US" dirty="0"/>
              <a:t> usually train / adjust weights to minimize squared error.</a:t>
            </a:r>
          </a:p>
        </p:txBody>
      </p:sp>
    </p:spTree>
    <p:extLst>
      <p:ext uri="{BB962C8B-B14F-4D97-AF65-F5344CB8AC3E}">
        <p14:creationId xmlns:p14="http://schemas.microsoft.com/office/powerpoint/2010/main" val="171035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6.4 from Weka textbook</a:t>
            </a:r>
          </a:p>
        </p:txBody>
      </p:sp>
      <p:pic>
        <p:nvPicPr>
          <p:cNvPr id="4" name="Content Placeholder 3" descr="MLPerceptr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39" r="-4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21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427" y="-77788"/>
            <a:ext cx="8877573" cy="977901"/>
          </a:xfrm>
        </p:spPr>
        <p:txBody>
          <a:bodyPr wrap="square" lIns="90360" tIns="44280" rIns="90360" bIns="44280" anchorCtr="0">
            <a:normAutofit fontScale="90000"/>
          </a:bodyPr>
          <a:lstStyle/>
          <a:p>
            <a:pPr lvl="0"/>
            <a:r>
              <a:rPr lang="en-US" sz="3600" dirty="0">
                <a:latin typeface="+mj-lt"/>
              </a:rPr>
              <a:t>Extending instance-based learning and linear models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440009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598"/>
              </a:spcBef>
            </a:pPr>
            <a:r>
              <a:rPr lang="en-US" sz="2400" dirty="0"/>
              <a:t>Instance-based learning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Pruning and reducing the number of exemplars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Weighted attributes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Generalized exemplars and distance functions</a:t>
            </a:r>
          </a:p>
          <a:p>
            <a:pPr>
              <a:spcBef>
                <a:spcPts val="598"/>
              </a:spcBef>
            </a:pPr>
            <a:r>
              <a:rPr lang="en-US" sz="2400" dirty="0"/>
              <a:t>Extending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Support vector machines, kernel ridge regression, kernel </a:t>
            </a:r>
            <a:r>
              <a:rPr lang="en-US" sz="2000" dirty="0" err="1"/>
              <a:t>perceptrons</a:t>
            </a: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Multilayer </a:t>
            </a:r>
            <a:r>
              <a:rPr lang="en-US" sz="2000" dirty="0" err="1"/>
              <a:t>perceptrons</a:t>
            </a:r>
            <a:r>
              <a:rPr lang="en-US" sz="2000" dirty="0"/>
              <a:t> and radial basis function networks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Gradient descent</a:t>
            </a:r>
          </a:p>
          <a:p>
            <a:pPr>
              <a:spcBef>
                <a:spcPts val="598"/>
              </a:spcBef>
            </a:pPr>
            <a:r>
              <a:rPr lang="en-US" sz="2400" dirty="0"/>
              <a:t>Numeric prediction with local linear models</a:t>
            </a:r>
            <a:endParaRPr lang="en-US" dirty="0"/>
          </a:p>
          <a:p>
            <a:pPr lvl="1">
              <a:spcBef>
                <a:spcPts val="598"/>
              </a:spcBef>
            </a:pPr>
            <a:r>
              <a:rPr lang="en-US" sz="2000" dirty="0"/>
              <a:t>Model Trees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Learning rule sets with model trees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Locally weighted linear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8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fragment of an assn3 MLP – nominal-to-nominal</a:t>
            </a:r>
          </a:p>
        </p:txBody>
      </p:sp>
      <p:pic>
        <p:nvPicPr>
          <p:cNvPr id="4" name="Content Placeholder 3" descr="IonianML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4" r="-2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56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fragment of an assn3 MLP – numeric-to-nominal</a:t>
            </a:r>
          </a:p>
        </p:txBody>
      </p:sp>
      <p:pic>
        <p:nvPicPr>
          <p:cNvPr id="5" name="Content Placeholder 4" descr="ModeML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2" r="-7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020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Weka algorithms (function)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SMO: Implements John Platt's sequential minimal optimization algorithm for training a support vector classifier. Nominal target.</a:t>
            </a:r>
          </a:p>
          <a:p>
            <a:r>
              <a:rPr lang="en-US" dirty="0"/>
              <a:t>SMOreg: implements the support vector machine for regression. Numeric target.</a:t>
            </a:r>
          </a:p>
          <a:p>
            <a:r>
              <a:rPr lang="en-US" dirty="0"/>
              <a:t>Multilayer Perceptron: A Classifier that uses backpropagation to classify instances. Numeric or Nominal target.</a:t>
            </a:r>
          </a:p>
        </p:txBody>
      </p:sp>
    </p:spTree>
    <p:extLst>
      <p:ext uri="{BB962C8B-B14F-4D97-AF65-F5344CB8AC3E}">
        <p14:creationId xmlns:p14="http://schemas.microsoft.com/office/powerpoint/2010/main" val="1765554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Multilayer </a:t>
            </a:r>
            <a:r>
              <a:rPr lang="en-US" sz="3600" dirty="0" err="1">
                <a:latin typeface="+mj-lt"/>
              </a:rPr>
              <a:t>perceptrons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328" y="1265991"/>
            <a:ext cx="7620670" cy="357097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Using kernels is only one way to build nonlinear classifier based on </a:t>
            </a:r>
            <a:r>
              <a:rPr lang="en-US" sz="2400" dirty="0" err="1"/>
              <a:t>perceptrons</a:t>
            </a:r>
            <a:endParaRPr lang="en-US" sz="2400" dirty="0"/>
          </a:p>
          <a:p>
            <a:pPr lvl="0"/>
            <a:r>
              <a:rPr lang="en-US" sz="2400" dirty="0"/>
              <a:t>Can create network of </a:t>
            </a:r>
            <a:r>
              <a:rPr lang="en-US" sz="2400" dirty="0" err="1"/>
              <a:t>perceptrons</a:t>
            </a:r>
            <a:r>
              <a:rPr lang="en-US" sz="2400" dirty="0"/>
              <a:t> to approximate arbitrary target concepts</a:t>
            </a:r>
          </a:p>
          <a:p>
            <a:pPr lvl="0"/>
            <a:r>
              <a:rPr lang="en-US" sz="2400" dirty="0"/>
              <a:t>A </a:t>
            </a:r>
            <a:r>
              <a:rPr lang="en-US" sz="2400" i="1" dirty="0"/>
              <a:t>multilayer perceptron</a:t>
            </a:r>
            <a:r>
              <a:rPr lang="en-US" sz="2400" dirty="0"/>
              <a:t> is an example of an artificial neural network build from </a:t>
            </a:r>
            <a:r>
              <a:rPr lang="en-US" sz="2400" dirty="0" err="1"/>
              <a:t>perceptrons</a:t>
            </a:r>
            <a:endParaRPr lang="en-US" sz="2400" dirty="0"/>
          </a:p>
          <a:p>
            <a:r>
              <a:rPr lang="en-US" sz="2400" dirty="0"/>
              <a:t>Consists of: input layer, hidden layer(s), and output layer</a:t>
            </a:r>
          </a:p>
          <a:p>
            <a:pPr lvl="0"/>
            <a:r>
              <a:rPr lang="en-US" sz="2400" dirty="0"/>
              <a:t>Structure of MLP is usually found by experimentation</a:t>
            </a:r>
          </a:p>
          <a:p>
            <a:pPr lvl="0"/>
            <a:r>
              <a:rPr lang="en-US" sz="2400" dirty="0"/>
              <a:t>Parameters can be found using </a:t>
            </a:r>
            <a:r>
              <a:rPr lang="en-US" sz="2400" i="1" dirty="0" err="1"/>
              <a:t>backpropagation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014413"/>
            <a:ext cx="7258050" cy="1146175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75839" y="0"/>
            <a:ext cx="174204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88800" y="0"/>
            <a:ext cx="180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51440" y="-720"/>
            <a:ext cx="1800000" cy="19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51440" y="-12960"/>
            <a:ext cx="55116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0" y="2520000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00000" y="4372200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780000" y="2086920"/>
            <a:ext cx="2160000" cy="223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486560" y="2107800"/>
            <a:ext cx="165743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407800" y="3328919"/>
            <a:ext cx="180000" cy="180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4839" y="5102640"/>
            <a:ext cx="180000" cy="10152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860759" y="5154840"/>
            <a:ext cx="3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>
                <a:latin typeface="+mj-lt"/>
              </a:rPr>
              <a:t>Backpropagation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7988146" cy="446468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How to learn the weights given a network structure?</a:t>
            </a:r>
          </a:p>
          <a:p>
            <a:r>
              <a:rPr lang="en-US" sz="2400" dirty="0"/>
              <a:t>Cannot simply use perceptron learning rule because we have hidden layer(s)</a:t>
            </a:r>
          </a:p>
          <a:p>
            <a:r>
              <a:rPr lang="en-US" sz="2400" dirty="0"/>
              <a:t>Function we are trying to minimize: error</a:t>
            </a:r>
          </a:p>
          <a:p>
            <a:r>
              <a:rPr lang="en-US" sz="2400" dirty="0"/>
              <a:t>Can use a general function minimization technique called </a:t>
            </a:r>
            <a:r>
              <a:rPr lang="en-US" sz="2400" i="1" dirty="0"/>
              <a:t>gradient descent</a:t>
            </a:r>
          </a:p>
          <a:p>
            <a:pPr lvl="1"/>
            <a:r>
              <a:rPr lang="en-US" sz="2400" i="1" dirty="0"/>
              <a:t>Activation function </a:t>
            </a:r>
            <a:r>
              <a:rPr lang="en-US" sz="2400" dirty="0"/>
              <a:t>needs to provide gradient information: can use </a:t>
            </a:r>
            <a:r>
              <a:rPr lang="en-US" sz="2400" i="1" dirty="0"/>
              <a:t>sigmoid function</a:t>
            </a:r>
            <a:r>
              <a:rPr lang="en-US" sz="2400" dirty="0"/>
              <a:t> instead of threshold function</a:t>
            </a:r>
            <a:br>
              <a:rPr lang="en-US" sz="2400" dirty="0"/>
            </a:br>
            <a:endParaRPr lang="en-US" sz="2400" dirty="0"/>
          </a:p>
          <a:p>
            <a:pPr marL="685800" lvl="2" indent="0">
              <a:buNone/>
            </a:pPr>
            <a:endParaRPr lang="en-US" sz="2000" dirty="0"/>
          </a:p>
          <a:p>
            <a:pPr lvl="1"/>
            <a:r>
              <a:rPr lang="en-US" sz="2400" dirty="0"/>
              <a:t>Loss function also needs to provide gradient information: cannot use zero-one loss, but can use squared error</a:t>
            </a:r>
            <a:endParaRPr lang="en-US" sz="25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4357"/>
              </p:ext>
            </p:extLst>
          </p:nvPr>
        </p:nvGraphicFramePr>
        <p:xfrm>
          <a:off x="3308270" y="4100894"/>
          <a:ext cx="19367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4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8270" y="4100894"/>
                        <a:ext cx="193675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51232"/>
              </p:ext>
            </p:extLst>
          </p:nvPr>
        </p:nvGraphicFramePr>
        <p:xfrm>
          <a:off x="3544888" y="5544183"/>
          <a:ext cx="17668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5" name="Equation" r:id="rId6" imgW="1054100" imgH="393700" progId="Equation.3">
                  <p:embed/>
                </p:oleObj>
              </mc:Choice>
              <mc:Fallback>
                <p:oleObj name="Equation" r:id="rId6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4888" y="5544183"/>
                        <a:ext cx="1766887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092" y="-117224"/>
            <a:ext cx="800025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Threshold vs. sigmoid activation 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2160000"/>
            <a:ext cx="4320000" cy="30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2160000"/>
            <a:ext cx="4247640" cy="30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Gradient descent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9640" y="1093335"/>
            <a:ext cx="8229600" cy="5092932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Function: 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+1</a:t>
            </a:r>
          </a:p>
          <a:p>
            <a:pPr lvl="0"/>
            <a:r>
              <a:rPr lang="en-US" sz="2400" dirty="0"/>
              <a:t>Derivative: 2</a:t>
            </a:r>
            <a:r>
              <a:rPr lang="en-US" sz="2400" i="1" dirty="0"/>
              <a:t>x</a:t>
            </a:r>
          </a:p>
          <a:p>
            <a:pPr lvl="0"/>
            <a:r>
              <a:rPr lang="en-US" sz="2400" dirty="0"/>
              <a:t>Learning rate: 0.1</a:t>
            </a:r>
          </a:p>
          <a:p>
            <a:pPr lvl="0"/>
            <a:r>
              <a:rPr lang="en-US" sz="2400" dirty="0"/>
              <a:t>Start value: 4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0"/>
            <a:endParaRPr lang="en-US" sz="2400" i="1" dirty="0"/>
          </a:p>
          <a:p>
            <a:pPr lvl="0"/>
            <a:endParaRPr lang="en-US" sz="2400" i="1" dirty="0"/>
          </a:p>
          <a:p>
            <a:pPr lvl="0"/>
            <a:endParaRPr lang="en-US" sz="2400" i="1" dirty="0"/>
          </a:p>
          <a:p>
            <a:pPr lvl="0"/>
            <a:r>
              <a:rPr lang="en-US" sz="2400" i="1" dirty="0"/>
              <a:t>Can only find a local minimum!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000" y="1980000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034" y="1079500"/>
            <a:ext cx="8229600" cy="76328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Need to find partial derivative of error function with respect to each parameter (i.e., weight):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47002" y="2002636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32570"/>
              </p:ext>
            </p:extLst>
          </p:nvPr>
        </p:nvGraphicFramePr>
        <p:xfrm>
          <a:off x="850900" y="2300288"/>
          <a:ext cx="27670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4" name="Equation" r:id="rId5" imgW="1651000" imgH="2019300" progId="Equation.3">
                  <p:embed/>
                </p:oleObj>
              </mc:Choice>
              <mc:Fallback>
                <p:oleObj name="Equation" r:id="rId5" imgW="16510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00" y="2300288"/>
                        <a:ext cx="27670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9267" y="1079500"/>
            <a:ext cx="8044090" cy="76328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What about the weights for the connections from the input to the hidden layer? More application of the chain rule</a:t>
            </a:r>
            <a:r>
              <a:rPr lang="is-IS" sz="2400" dirty="0"/>
              <a:t>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05679" y="2189160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21384"/>
              </p:ext>
            </p:extLst>
          </p:nvPr>
        </p:nvGraphicFramePr>
        <p:xfrm>
          <a:off x="603509" y="2333638"/>
          <a:ext cx="38100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6" name="Equation" r:id="rId5" imgW="2273300" imgH="2133600" progId="Equation.3">
                  <p:embed/>
                </p:oleObj>
              </mc:Choice>
              <mc:Fallback>
                <p:oleObj name="Equation" r:id="rId5" imgW="2273300" imgH="213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509" y="2333638"/>
                        <a:ext cx="3810000" cy="357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Instance Based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94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Remarks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1131008"/>
            <a:ext cx="8231611" cy="4608954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The same process works for multiple hidden layers and multiple output units (e.g., for multiple classes)</a:t>
            </a:r>
          </a:p>
          <a:p>
            <a:pPr lvl="0"/>
            <a:r>
              <a:rPr lang="en-US" sz="2600" dirty="0"/>
              <a:t>Can update weights after all training instances have been processed or incrementally:</a:t>
            </a:r>
          </a:p>
          <a:p>
            <a:pPr lvl="1"/>
            <a:r>
              <a:rPr lang="en-US" sz="2000" i="1" dirty="0"/>
              <a:t>batch</a:t>
            </a:r>
            <a:r>
              <a:rPr lang="en-US" sz="2000" dirty="0"/>
              <a:t> </a:t>
            </a:r>
            <a:r>
              <a:rPr lang="en-US" sz="2000" i="1" dirty="0"/>
              <a:t>learning</a:t>
            </a:r>
            <a:r>
              <a:rPr lang="en-US" sz="2000" dirty="0"/>
              <a:t> vs. </a:t>
            </a:r>
            <a:r>
              <a:rPr lang="en-US" sz="2000" i="1" dirty="0"/>
              <a:t>stochastic </a:t>
            </a:r>
            <a:r>
              <a:rPr lang="en-US" sz="2000" i="1" dirty="0" err="1"/>
              <a:t>backpropagation</a:t>
            </a:r>
            <a:endParaRPr lang="en-US" sz="2000" i="1" dirty="0"/>
          </a:p>
          <a:p>
            <a:pPr lvl="1"/>
            <a:r>
              <a:rPr lang="en-US" sz="2000" dirty="0"/>
              <a:t>Weights are initialized to small random values</a:t>
            </a:r>
            <a:endParaRPr lang="en-US" sz="2400" dirty="0"/>
          </a:p>
          <a:p>
            <a:pPr lvl="0"/>
            <a:r>
              <a:rPr lang="en-US" sz="2600" dirty="0"/>
              <a:t>How to avoid </a:t>
            </a:r>
            <a:r>
              <a:rPr lang="en-US" sz="2600" dirty="0" err="1"/>
              <a:t>overfitting</a:t>
            </a:r>
            <a:r>
              <a:rPr lang="en-US" sz="2600" dirty="0"/>
              <a:t>?</a:t>
            </a:r>
          </a:p>
          <a:p>
            <a:pPr lvl="1"/>
            <a:r>
              <a:rPr lang="en-US" sz="2000" i="1" dirty="0"/>
              <a:t>Early stopping</a:t>
            </a:r>
            <a:r>
              <a:rPr lang="en-US" sz="2000" dirty="0"/>
              <a:t>: use validation set to check when to stop</a:t>
            </a:r>
          </a:p>
          <a:p>
            <a:pPr lvl="1"/>
            <a:r>
              <a:rPr lang="en-US" sz="2000" i="1" dirty="0"/>
              <a:t>Weight decay</a:t>
            </a:r>
            <a:r>
              <a:rPr lang="en-US" sz="2000" dirty="0"/>
              <a:t>: add penalty term to error function</a:t>
            </a:r>
            <a:endParaRPr lang="en-US" sz="2400" dirty="0"/>
          </a:p>
          <a:p>
            <a:pPr lvl="0"/>
            <a:r>
              <a:rPr lang="en-US" sz="2600" dirty="0"/>
              <a:t>How to speed up learning?</a:t>
            </a:r>
          </a:p>
          <a:p>
            <a:pPr lvl="1"/>
            <a:r>
              <a:rPr lang="en-US" sz="2000" i="1" dirty="0"/>
              <a:t>Momentum</a:t>
            </a:r>
            <a:r>
              <a:rPr lang="en-US" sz="2000" dirty="0"/>
              <a:t>: re-use proportion of old weight change</a:t>
            </a:r>
          </a:p>
          <a:p>
            <a:pPr lvl="1"/>
            <a:r>
              <a:rPr lang="en-US" sz="2000" dirty="0"/>
              <a:t>Use optimization method that employs 2nd derivative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7285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Radial basis function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63" y="1320407"/>
            <a:ext cx="7984797" cy="3482107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RBF network</a:t>
            </a:r>
            <a:r>
              <a:rPr lang="en-US" sz="2400" dirty="0"/>
              <a:t>: another type of </a:t>
            </a:r>
            <a:r>
              <a:rPr lang="en-US" sz="2400" i="1" dirty="0" err="1"/>
              <a:t>feedforward</a:t>
            </a:r>
            <a:r>
              <a:rPr lang="en-US" sz="2400" i="1" dirty="0"/>
              <a:t> network,</a:t>
            </a:r>
            <a:r>
              <a:rPr lang="en-US" sz="2400" dirty="0"/>
              <a:t> with two layers (plus the input layer)</a:t>
            </a:r>
          </a:p>
          <a:p>
            <a:pPr lvl="0"/>
            <a:r>
              <a:rPr lang="en-US" sz="2400" dirty="0"/>
              <a:t>Hidden units represent points in instance space and activation depends on distance to these points</a:t>
            </a:r>
            <a:endParaRPr lang="en-US" sz="2800" dirty="0"/>
          </a:p>
          <a:p>
            <a:pPr lvl="1"/>
            <a:r>
              <a:rPr lang="en-US" sz="2000" dirty="0"/>
              <a:t>To this end, distance is converted into a similarity score using a Gaussian activation function</a:t>
            </a:r>
          </a:p>
          <a:p>
            <a:pPr lvl="1"/>
            <a:r>
              <a:rPr lang="en-US" sz="2000" dirty="0"/>
              <a:t>Width of Gaussian may be different for each hidden unit</a:t>
            </a:r>
          </a:p>
          <a:p>
            <a:pPr lvl="1"/>
            <a:r>
              <a:rPr lang="en-US" sz="2000" dirty="0"/>
              <a:t>Points of equal activation of units in hidden layer form </a:t>
            </a:r>
            <a:r>
              <a:rPr lang="en-US" sz="2000" dirty="0" err="1"/>
              <a:t>hypersphere</a:t>
            </a:r>
            <a:r>
              <a:rPr lang="en-US" sz="2000" dirty="0"/>
              <a:t> (or </a:t>
            </a:r>
            <a:r>
              <a:rPr lang="en-US" sz="2000" dirty="0" err="1"/>
              <a:t>hyperellipsoid</a:t>
            </a:r>
            <a:r>
              <a:rPr lang="en-US" sz="2000" dirty="0"/>
              <a:t>) as opposed to </a:t>
            </a:r>
            <a:r>
              <a:rPr lang="en-US" sz="2000" dirty="0" err="1"/>
              <a:t>hyperplane</a:t>
            </a:r>
            <a:endParaRPr lang="en-US" sz="2800" dirty="0"/>
          </a:p>
          <a:p>
            <a:pPr lvl="0"/>
            <a:r>
              <a:rPr lang="en-US" sz="2400" dirty="0"/>
              <a:t>Output layer is the same as in a multi-layer perceptron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RBF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3070" y="994516"/>
            <a:ext cx="8605595" cy="53845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Parameters to be learned: centers and widths of the RBFs + weights in output layer</a:t>
            </a:r>
          </a:p>
          <a:p>
            <a:pPr lvl="0"/>
            <a:r>
              <a:rPr lang="en-US" sz="2400" dirty="0"/>
              <a:t>Can learn the two sets of parameters independently and still get fairly accurate models</a:t>
            </a:r>
          </a:p>
          <a:p>
            <a:pPr lvl="1"/>
            <a:r>
              <a:rPr lang="en-US" sz="2000" dirty="0"/>
              <a:t>E.g.: clusters from </a:t>
            </a:r>
            <a:r>
              <a:rPr lang="en-US" sz="2000" i="1" dirty="0"/>
              <a:t>k</a:t>
            </a:r>
            <a:r>
              <a:rPr lang="en-US" sz="2000" dirty="0"/>
              <a:t>-means can be used to form basis functions</a:t>
            </a:r>
          </a:p>
          <a:p>
            <a:pPr lvl="1"/>
            <a:r>
              <a:rPr lang="en-US" sz="2000" dirty="0"/>
              <a:t>Linear model for output layer can be based on fixed RBFs found using clustering, which makes learning very efficient</a:t>
            </a:r>
            <a:endParaRPr lang="en-US" sz="2400" dirty="0"/>
          </a:p>
          <a:p>
            <a:pPr lvl="0"/>
            <a:r>
              <a:rPr lang="en-US" sz="2400" dirty="0"/>
              <a:t>However, for best accuracy it is best to train the entire network in a fully supervised manner</a:t>
            </a:r>
          </a:p>
          <a:p>
            <a:pPr lvl="1"/>
            <a:r>
              <a:rPr lang="en-US" sz="2000" dirty="0"/>
              <a:t>Can use the same methods that are used for training multilayer </a:t>
            </a:r>
            <a:r>
              <a:rPr lang="en-US" sz="2000" dirty="0" err="1"/>
              <a:t>perceptrons</a:t>
            </a:r>
            <a:endParaRPr lang="en-US" sz="2000" dirty="0"/>
          </a:p>
          <a:p>
            <a:pPr lvl="0"/>
            <a:r>
              <a:rPr lang="en-US" sz="2400" dirty="0"/>
              <a:t>Disadvantage of standard RBF networks: no built-in attribute weighting based on relevance</a:t>
            </a:r>
          </a:p>
          <a:p>
            <a:pPr lvl="1"/>
            <a:r>
              <a:rPr lang="en-US" sz="2000" dirty="0"/>
              <a:t>But: can introduce attribute weights into the distance function</a:t>
            </a:r>
          </a:p>
          <a:p>
            <a:pPr lvl="0"/>
            <a:r>
              <a:rPr lang="en-US" sz="2400" dirty="0"/>
              <a:t>RBF networks are related to RBF SVMs, which have a basis function centered on each support vector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1663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Stochastic gradient descent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4380" y="1068736"/>
            <a:ext cx="7550484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We have have seen gradient descent + stochastic gradient descent for learning weights in a neural network</a:t>
            </a:r>
          </a:p>
          <a:p>
            <a:pPr lvl="0"/>
            <a:r>
              <a:rPr lang="en-US" sz="2400" dirty="0"/>
              <a:t>Gradient descent is a general-purpose optimization technique</a:t>
            </a:r>
          </a:p>
          <a:p>
            <a:pPr lvl="1"/>
            <a:r>
              <a:rPr lang="en-US" sz="2000" dirty="0"/>
              <a:t>Can be applied whenever the objective function is </a:t>
            </a:r>
            <a:r>
              <a:rPr lang="en-US" sz="2000" i="1" dirty="0"/>
              <a:t>differentiable</a:t>
            </a:r>
          </a:p>
          <a:p>
            <a:pPr lvl="1"/>
            <a:r>
              <a:rPr lang="en-US" sz="2000" dirty="0"/>
              <a:t>Actually, can be used even when the objective function is not completely differentiable!</a:t>
            </a:r>
          </a:p>
          <a:p>
            <a:pPr lvl="1"/>
            <a:r>
              <a:rPr lang="en-US" sz="2000" dirty="0"/>
              <a:t>This based on the concept of </a:t>
            </a:r>
            <a:r>
              <a:rPr lang="en-US" sz="2000" i="1" dirty="0" err="1"/>
              <a:t>subgradients</a:t>
            </a:r>
            <a:r>
              <a:rPr lang="en-US" sz="2000" dirty="0"/>
              <a:t>, which we will not get into here</a:t>
            </a:r>
            <a:endParaRPr lang="en-US" sz="2700" i="1" dirty="0"/>
          </a:p>
          <a:p>
            <a:pPr lvl="0"/>
            <a:r>
              <a:rPr lang="en-US" sz="2400" dirty="0"/>
              <a:t>One application: learning linear models – e.g. linear SVMs or logistic regression</a:t>
            </a:r>
          </a:p>
          <a:p>
            <a:pPr lvl="0"/>
            <a:r>
              <a:rPr lang="en-US" sz="2400" dirty="0"/>
              <a:t>Very fast, simple method for learning from large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43</a:t>
            </a:fld>
            <a:endParaRPr 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88637" y="-179388"/>
            <a:ext cx="7059612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Stochastic gradient descent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6630" y="1365250"/>
            <a:ext cx="7968720" cy="4651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Learning linear models using gradient descent is easier than optimizing non-linear neural networks</a:t>
            </a:r>
          </a:p>
          <a:p>
            <a:r>
              <a:rPr lang="en-US" sz="2400" dirty="0"/>
              <a:t>Objective function has a single global minimum rather than several local minima</a:t>
            </a:r>
          </a:p>
          <a:p>
            <a:pPr lvl="0"/>
            <a:r>
              <a:rPr lang="en-US" sz="2400" dirty="0"/>
              <a:t>Stochastic gradient descent is fast, uses little memory and is suitable for incremental online learning</a:t>
            </a:r>
          </a:p>
          <a:p>
            <a:pPr lvl="0"/>
            <a:r>
              <a:rPr lang="en-US" sz="2400" dirty="0"/>
              <a:t>Let us look at how to apply stochastic gradient descent to learn a linear support vector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44</a:t>
            </a:fld>
            <a:endParaRPr lang="uk-U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15366" y="-179388"/>
            <a:ext cx="7069137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Loss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2100" y="965200"/>
            <a:ext cx="7377500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SVMs, the error function (to be minimized) is called the </a:t>
            </a:r>
            <a:r>
              <a:rPr lang="en-US" sz="2400" i="1" dirty="0"/>
              <a:t>hinge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1774" y="1725222"/>
            <a:ext cx="6106319" cy="4290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45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758" y="6198134"/>
            <a:ext cx="4812417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96252" y="-108344"/>
            <a:ext cx="5808111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Optimizing the hinge loss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5" y="1163350"/>
            <a:ext cx="7536985" cy="540889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 the linearly separable case, the hinge loss is 0 for a function that successfully separates the data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dirty="0" err="1"/>
              <a:t>hyperplane</a:t>
            </a:r>
            <a:r>
              <a:rPr lang="en-US" sz="2000" dirty="0"/>
              <a:t> is given by the smallest</a:t>
            </a:r>
            <a:r>
              <a:rPr lang="en-US" sz="2000" b="1" dirty="0"/>
              <a:t> </a:t>
            </a:r>
            <a:r>
              <a:rPr lang="en-US" sz="2000" dirty="0"/>
              <a:t>weight vector that achieves 0 hinge loss</a:t>
            </a:r>
          </a:p>
          <a:p>
            <a:pPr lvl="1"/>
            <a:r>
              <a:rPr lang="en-US" sz="2000" dirty="0"/>
              <a:t>Corresponding optimization problem that needs to be solved: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0"/>
            <a:r>
              <a:rPr lang="en-US" sz="2400" dirty="0"/>
              <a:t>But: hinge loss is not differentiable at </a:t>
            </a:r>
            <a:r>
              <a:rPr lang="en-US" sz="2400" i="1" dirty="0"/>
              <a:t>z </a:t>
            </a:r>
            <a:r>
              <a:rPr lang="en-US" sz="2400" dirty="0"/>
              <a:t>= 1; cannot compute gradient for all values of </a:t>
            </a:r>
            <a:r>
              <a:rPr lang="en-US" sz="2400" i="1" dirty="0"/>
              <a:t>z</a:t>
            </a:r>
          </a:p>
          <a:p>
            <a:pPr lvl="1"/>
            <a:r>
              <a:rPr lang="en-US" sz="2000" dirty="0"/>
              <a:t>Can use </a:t>
            </a:r>
            <a:r>
              <a:rPr lang="en-US" sz="2000" i="1" dirty="0" err="1"/>
              <a:t>subgradient</a:t>
            </a:r>
            <a:r>
              <a:rPr lang="en-US" sz="2000" i="1" dirty="0"/>
              <a:t> – </a:t>
            </a:r>
            <a:r>
              <a:rPr lang="en-US" sz="2000" dirty="0"/>
              <a:t>something that resembles a gradient</a:t>
            </a:r>
          </a:p>
          <a:p>
            <a:pPr lvl="1"/>
            <a:r>
              <a:rPr lang="en-US" sz="2000" dirty="0"/>
              <a:t>Can use 0 at </a:t>
            </a:r>
            <a:r>
              <a:rPr lang="en-US" sz="2000" i="1" dirty="0"/>
              <a:t>z = </a:t>
            </a:r>
            <a:r>
              <a:rPr lang="en-US" sz="2000" dirty="0"/>
              <a:t>1</a:t>
            </a:r>
          </a:p>
          <a:p>
            <a:pPr lvl="1"/>
            <a:r>
              <a:rPr lang="en-US" sz="2000" dirty="0"/>
              <a:t>In fact, loss is 0 for </a:t>
            </a:r>
            <a:r>
              <a:rPr lang="en-US" sz="2000" i="1" dirty="0"/>
              <a:t>z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1, so we can focus on  z </a:t>
            </a:r>
            <a:r>
              <a:rPr lang="en-US" sz="2000" dirty="0">
                <a:latin typeface="Symbol" pitchFamily="34"/>
              </a:rPr>
              <a:t></a:t>
            </a:r>
            <a:r>
              <a:rPr lang="en-US" sz="2000" dirty="0"/>
              <a:t> 1 and proceed as usual with stochastic gradient descent</a:t>
            </a:r>
          </a:p>
          <a:p>
            <a:r>
              <a:rPr lang="en-US" sz="2400" dirty="0"/>
              <a:t>Also yields a solution if the data is not separable</a:t>
            </a:r>
            <a:endParaRPr lang="en-US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46</a:t>
            </a:fld>
            <a:endParaRPr lang="uk-UA"/>
          </a:p>
        </p:txBody>
      </p:sp>
      <p:sp>
        <p:nvSpPr>
          <p:cNvPr id="8" name="Left Brace 7"/>
          <p:cNvSpPr/>
          <p:nvPr/>
        </p:nvSpPr>
        <p:spPr>
          <a:xfrm rot="16200000">
            <a:off x="5355533" y="3263430"/>
            <a:ext cx="184168" cy="383521"/>
          </a:xfrm>
          <a:prstGeom prst="leftBrace">
            <a:avLst>
              <a:gd name="adj1" fmla="val 8333"/>
              <a:gd name="adj2" fmla="val 4598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88963" y="3214757"/>
            <a:ext cx="701591" cy="13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8682" y="2886300"/>
            <a:ext cx="15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user-specified</a:t>
            </a:r>
          </a:p>
          <a:p>
            <a:r>
              <a:rPr lang="en-US" dirty="0"/>
              <a:t>regularization</a:t>
            </a:r>
          </a:p>
          <a:p>
            <a:r>
              <a:rPr lang="en-US" dirty="0"/>
              <a:t>parameter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33450"/>
              </p:ext>
            </p:extLst>
          </p:nvPr>
        </p:nvGraphicFramePr>
        <p:xfrm>
          <a:off x="3151927" y="2932196"/>
          <a:ext cx="2851563" cy="5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1651000" imgH="292100" progId="Equation.3">
                  <p:embed/>
                </p:oleObj>
              </mc:Choice>
              <mc:Fallback>
                <p:oleObj name="Equation" r:id="rId4" imgW="1651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1927" y="2932196"/>
                        <a:ext cx="2851563" cy="50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55856" y="3408527"/>
            <a:ext cx="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21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3" y="1228819"/>
            <a:ext cx="8960830" cy="5352885"/>
          </a:xfrm>
        </p:spPr>
        <p:txBody>
          <a:bodyPr>
            <a:noAutofit/>
          </a:bodyPr>
          <a:lstStyle/>
          <a:p>
            <a:r>
              <a:rPr lang="en-US" sz="2400" dirty="0"/>
              <a:t>SVMs stem from statistical learning theory (</a:t>
            </a:r>
            <a:r>
              <a:rPr lang="en-US" sz="2400" dirty="0" err="1"/>
              <a:t>Vapnik</a:t>
            </a:r>
            <a:r>
              <a:rPr lang="en-US" sz="2400" dirty="0"/>
              <a:t> 1999)</a:t>
            </a:r>
          </a:p>
          <a:p>
            <a:r>
              <a:rPr lang="en-US" sz="2400" dirty="0"/>
              <a:t>A good starting point for exploration is a tutorial by Burges (1998) </a:t>
            </a:r>
          </a:p>
          <a:p>
            <a:r>
              <a:rPr lang="en-US" sz="2400" dirty="0"/>
              <a:t>Soft-margin SVMs were discussed by Cortes and </a:t>
            </a:r>
            <a:r>
              <a:rPr lang="en-US" sz="2400" dirty="0" err="1"/>
              <a:t>Vapnik</a:t>
            </a:r>
            <a:r>
              <a:rPr lang="en-US" sz="2400" dirty="0"/>
              <a:t> (1995)</a:t>
            </a:r>
          </a:p>
          <a:p>
            <a:r>
              <a:rPr lang="en-US" sz="2400" dirty="0"/>
              <a:t>Tutorial on support vector regression: </a:t>
            </a:r>
            <a:r>
              <a:rPr lang="en-US" sz="2400" dirty="0" err="1"/>
              <a:t>Smola</a:t>
            </a:r>
            <a:r>
              <a:rPr lang="en-US" sz="2400" dirty="0"/>
              <a:t> and </a:t>
            </a:r>
            <a:r>
              <a:rPr lang="en-US" sz="2400" dirty="0" err="1"/>
              <a:t>Schölkopf</a:t>
            </a:r>
            <a:r>
              <a:rPr lang="en-US" sz="2400" dirty="0"/>
              <a:t> (2004) </a:t>
            </a:r>
          </a:p>
          <a:p>
            <a:r>
              <a:rPr lang="en-US" sz="2400" dirty="0" err="1"/>
              <a:t>Schölkopf</a:t>
            </a:r>
            <a:r>
              <a:rPr lang="en-US" sz="2400" dirty="0"/>
              <a:t> et al. (1999) present support vector regression with just one parameter instead of two (</a:t>
            </a:r>
            <a:r>
              <a:rPr lang="en-US" sz="2400" i="1" dirty="0"/>
              <a:t>C </a:t>
            </a:r>
            <a:r>
              <a:rPr lang="en-US" sz="2400" dirty="0"/>
              <a:t>and </a:t>
            </a:r>
            <a:r>
              <a:rPr lang="en-US" sz="2400" i="1" dirty="0" err="1"/>
              <a:t>ε</a:t>
            </a:r>
            <a:r>
              <a:rPr lang="en-US" sz="2400" dirty="0"/>
              <a:t>)</a:t>
            </a:r>
          </a:p>
          <a:p>
            <a:r>
              <a:rPr lang="en-US" sz="2400" dirty="0"/>
              <a:t>Fletcher (1987) covers constrained quadratic optimization</a:t>
            </a:r>
          </a:p>
          <a:p>
            <a:r>
              <a:rPr lang="en-US" sz="2400" dirty="0"/>
              <a:t>The SMO algorithm for training SVMs is due to Platt (1998)</a:t>
            </a:r>
          </a:p>
          <a:p>
            <a:r>
              <a:rPr lang="en-US" sz="2400" dirty="0"/>
              <a:t>Ridge regression was introduced by </a:t>
            </a:r>
            <a:r>
              <a:rPr lang="en-AU" sz="2400" dirty="0" err="1"/>
              <a:t>Hoerl</a:t>
            </a:r>
            <a:r>
              <a:rPr lang="en-AU" sz="2400" dirty="0"/>
              <a:t> and Kennard (1970) </a:t>
            </a:r>
          </a:p>
          <a:p>
            <a:r>
              <a:rPr lang="en-AU" sz="2400" dirty="0"/>
              <a:t>Hastie et al. (2009) give a good description of kernel ridge regression</a:t>
            </a:r>
          </a:p>
          <a:p>
            <a:r>
              <a:rPr lang="en-AU" sz="2400" dirty="0"/>
              <a:t>Kernel ridge regression is equivalent to Gaussian process regression, a Bayesian approach that also provides estimates of 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02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96" y="2225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788"/>
            <a:ext cx="7886700" cy="4849175"/>
          </a:xfrm>
        </p:spPr>
        <p:txBody>
          <a:bodyPr>
            <a:normAutofit/>
          </a:bodyPr>
          <a:lstStyle/>
          <a:p>
            <a:r>
              <a:rPr lang="en-US" sz="2400" dirty="0"/>
              <a:t>The kernel perceptron is due to Freund and </a:t>
            </a:r>
            <a:r>
              <a:rPr lang="en-US" sz="2400" dirty="0" err="1"/>
              <a:t>Schapire</a:t>
            </a:r>
            <a:r>
              <a:rPr lang="en-US" sz="2400" dirty="0"/>
              <a:t> (1999) </a:t>
            </a:r>
          </a:p>
          <a:p>
            <a:r>
              <a:rPr lang="en-US" sz="2400" dirty="0" err="1"/>
              <a:t>Cristianini</a:t>
            </a:r>
            <a:r>
              <a:rPr lang="en-US" sz="2400" dirty="0"/>
              <a:t> and </a:t>
            </a:r>
            <a:r>
              <a:rPr lang="en-US" sz="2400" dirty="0" err="1"/>
              <a:t>Shawe</a:t>
            </a:r>
            <a:r>
              <a:rPr lang="en-US" sz="2400" dirty="0"/>
              <a:t>-Taylor (2000) provide an introduction to support vector machines and kernel-based methods</a:t>
            </a:r>
          </a:p>
          <a:p>
            <a:r>
              <a:rPr lang="en-US" sz="2400" dirty="0" err="1"/>
              <a:t>Shawe</a:t>
            </a:r>
            <a:r>
              <a:rPr lang="en-US" sz="2400" dirty="0"/>
              <a:t>-Taylor and </a:t>
            </a:r>
            <a:r>
              <a:rPr lang="en-US" sz="2400" dirty="0" err="1"/>
              <a:t>Cristianini</a:t>
            </a:r>
            <a:r>
              <a:rPr lang="en-US" sz="2400" dirty="0"/>
              <a:t> (2004) and </a:t>
            </a:r>
            <a:r>
              <a:rPr lang="en-US" sz="2400" dirty="0" err="1"/>
              <a:t>Schölkopf</a:t>
            </a:r>
            <a:r>
              <a:rPr lang="en-US" sz="2400" dirty="0"/>
              <a:t> and </a:t>
            </a:r>
            <a:r>
              <a:rPr lang="en-US" sz="2400" dirty="0" err="1"/>
              <a:t>Smola</a:t>
            </a:r>
            <a:r>
              <a:rPr lang="en-US" sz="2400" dirty="0"/>
              <a:t> (2002) cover kernel-based learning in detail</a:t>
            </a:r>
          </a:p>
          <a:p>
            <a:r>
              <a:rPr lang="en-US" sz="2400" dirty="0"/>
              <a:t>Bishop (1995) provides an excellent introduction to both multilayer </a:t>
            </a:r>
            <a:r>
              <a:rPr lang="en-US" sz="2400" dirty="0" err="1"/>
              <a:t>perceptrons</a:t>
            </a:r>
            <a:r>
              <a:rPr lang="en-US" sz="2400" dirty="0"/>
              <a:t> and RBF networks </a:t>
            </a:r>
          </a:p>
          <a:p>
            <a:r>
              <a:rPr lang="en-US" sz="2400" dirty="0" err="1"/>
              <a:t>Kivinen</a:t>
            </a:r>
            <a:r>
              <a:rPr lang="en-US" sz="2400" dirty="0"/>
              <a:t> et al. (2002), Zhang (2004) and </a:t>
            </a:r>
            <a:r>
              <a:rPr lang="en-US" sz="2400" dirty="0" err="1"/>
              <a:t>Shalev-Shwartz</a:t>
            </a:r>
            <a:r>
              <a:rPr lang="en-US" sz="2400" dirty="0"/>
              <a:t> et al. (2007) explore gradient methods for SVMs</a:t>
            </a:r>
          </a:p>
          <a:p>
            <a:r>
              <a:rPr lang="en-US" sz="2400" dirty="0" err="1"/>
              <a:t>Kivinen</a:t>
            </a:r>
            <a:r>
              <a:rPr lang="en-US" sz="2400" dirty="0"/>
              <a:t> et al. and </a:t>
            </a:r>
            <a:r>
              <a:rPr lang="en-US" sz="2400" dirty="0" err="1"/>
              <a:t>Shalev-Shwartz</a:t>
            </a:r>
            <a:r>
              <a:rPr lang="en-US" sz="2400" dirty="0"/>
              <a:t> et al. provide heuristics for setting the learning rate for gradient descent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514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Numeric Prediction with Local Linear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Instance-based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364988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0" lvl="0" indent="0">
              <a:spcBef>
                <a:spcPts val="697"/>
              </a:spcBef>
              <a:buNone/>
            </a:pPr>
            <a:r>
              <a:rPr lang="en-US" sz="2400" dirty="0"/>
              <a:t>Practical problems of 1-nearest-neighbour scheme: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Slow (but: fast tree-based approaches exist)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remove irrelevant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Noise (but: </a:t>
            </a:r>
            <a:r>
              <a:rPr lang="en-US" sz="2400" i="1" dirty="0"/>
              <a:t>k </a:t>
            </a:r>
            <a:r>
              <a:rPr lang="en-US" sz="2400" dirty="0"/>
              <a:t>-NN copes quite well with noise)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remove noisy instances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All attributes deemed equally important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weight attributes (or simply select)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Doesn’t perform explicit generalization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rule-based NN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024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65036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>
                <a:latin typeface="+mj-lt"/>
              </a:rPr>
              <a:t>Numeric prediction (aka regression)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381" y="1333500"/>
            <a:ext cx="8459787" cy="47990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Counterparts exist for all classification schemes previously discussed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Decision trees, rule learners, SVMs, etc.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(Almost) all classification schemes can be applied to regression problems using discretization: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Discretize the class into intervals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Predict weighted average of interval representatives (e.g., midpoints)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Weight according to class probabilities</a:t>
            </a:r>
          </a:p>
          <a:p>
            <a:pPr>
              <a:spcBef>
                <a:spcPts val="598"/>
              </a:spcBef>
            </a:pPr>
            <a:r>
              <a:rPr lang="en-US" sz="2400" dirty="0"/>
              <a:t>We will cover a couple of approaches to regression that are based on building local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Model trees (+ a rule learning algorithm based on them) and locally weighted linear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02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Regression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932" y="1343960"/>
            <a:ext cx="8094522" cy="332967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Like decision trees,  but: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Splitting criterion:	minimize intra-subset variation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Termination criterion:	std. dev. becomes small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Pruning criterion:	based on numeric error measure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Prediction: Leaf predicts average class value of instances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Yields piecewise constant functions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Easy to interpret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More sophisticated version: </a:t>
            </a:r>
            <a:r>
              <a:rPr lang="en-US" sz="2400" i="1" dirty="0"/>
              <a:t>model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245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3091" y="1102738"/>
            <a:ext cx="8167304" cy="52263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600" dirty="0"/>
              <a:t>Build a regression tree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Each leaf </a:t>
            </a:r>
            <a:r>
              <a:rPr lang="en-US" sz="2800" b="1" dirty="0">
                <a:latin typeface="Symbol" pitchFamily="34"/>
              </a:rPr>
              <a:t></a:t>
            </a:r>
            <a:r>
              <a:rPr lang="en-US" sz="2800" b="1" dirty="0"/>
              <a:t>   </a:t>
            </a:r>
            <a:r>
              <a:rPr lang="en-US" sz="2600" dirty="0"/>
              <a:t>linear regression function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Smoothing: factor in ancestor’s predictions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Smoothing formula:</a:t>
            </a:r>
            <a:br>
              <a:rPr lang="en-US" sz="2200" dirty="0"/>
            </a:b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Same effect can be achieved by incorporating ancestor models into the leaves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Need linear regression function at each </a:t>
            </a:r>
            <a:r>
              <a:rPr lang="en-US" sz="2600" i="1" dirty="0"/>
              <a:t>node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At each node, use only a subset of attributes to build linear regression model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Those occurring in </a:t>
            </a:r>
            <a:r>
              <a:rPr lang="en-US" sz="2200" dirty="0" err="1"/>
              <a:t>subtree</a:t>
            </a: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(+maybe those occurring in path to the root)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Fast: tree usually uses only a small subset of the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42798"/>
              </p:ext>
            </p:extLst>
          </p:nvPr>
        </p:nvGraphicFramePr>
        <p:xfrm>
          <a:off x="3797300" y="2460550"/>
          <a:ext cx="1326408" cy="67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8" name="Equation" r:id="rId4" imgW="774700" imgH="393700" progId="Equation.3">
                  <p:embed/>
                </p:oleObj>
              </mc:Choice>
              <mc:Fallback>
                <p:oleObj name="Equation" r:id="rId4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300" y="2460550"/>
                        <a:ext cx="1326408" cy="67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43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6211" y="1139777"/>
            <a:ext cx="8117146" cy="48797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Splitting: standard deviation reduction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i="1" dirty="0"/>
          </a:p>
          <a:p>
            <a:pPr lvl="0">
              <a:spcBef>
                <a:spcPts val="598"/>
              </a:spcBef>
            </a:pPr>
            <a:r>
              <a:rPr lang="en-US" sz="2400" dirty="0"/>
              <a:t>Termination of splitting process: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Standard deviation &lt; 5% of its value on full training set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Too few instances remain (e.g., &lt; 4)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r>
              <a:rPr lang="en-US" sz="2400" dirty="0"/>
              <a:t>Pruning: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Heuristic estimate of absolute error of linear regression models:</a:t>
            </a:r>
            <a:br>
              <a:rPr lang="en-US" sz="2000" dirty="0"/>
            </a:b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000" dirty="0"/>
          </a:p>
          <a:p>
            <a:pPr lvl="1">
              <a:spcBef>
                <a:spcPts val="499"/>
              </a:spcBef>
            </a:pPr>
            <a:r>
              <a:rPr lang="en-US" sz="2000" dirty="0"/>
              <a:t>Greedily remove terms from LR models to minimize estimated error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Proceed bottom up: compare error of LR model at internal node to error of </a:t>
            </a:r>
            <a:r>
              <a:rPr lang="en-US" sz="2000" dirty="0" err="1"/>
              <a:t>subtree</a:t>
            </a:r>
            <a:r>
              <a:rPr lang="en-US" sz="2000" dirty="0"/>
              <a:t> (this happens before smoothing is applied)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Heavy pruning: single model may replace whole </a:t>
            </a:r>
            <a:r>
              <a:rPr lang="en-US" sz="2000" dirty="0" err="1"/>
              <a:t>subtree</a:t>
            </a: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Building the tree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61439"/>
              </p:ext>
            </p:extLst>
          </p:nvPr>
        </p:nvGraphicFramePr>
        <p:xfrm>
          <a:off x="5678446" y="1006569"/>
          <a:ext cx="2836904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3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446" y="1006569"/>
                        <a:ext cx="2836904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74177"/>
              </p:ext>
            </p:extLst>
          </p:nvPr>
        </p:nvGraphicFramePr>
        <p:xfrm>
          <a:off x="2991478" y="3742636"/>
          <a:ext cx="3263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4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1478" y="3742636"/>
                        <a:ext cx="3263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462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Nominal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040949"/>
            <a:ext cx="8038682" cy="493523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Convert nominal attributes to binary ones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Sort attribute values by their average class values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If attribute has </a:t>
            </a:r>
            <a:r>
              <a:rPr lang="en-US" sz="2000" i="1" dirty="0"/>
              <a:t>k</a:t>
            </a:r>
            <a:r>
              <a:rPr lang="en-US" sz="2000" dirty="0"/>
              <a:t> values,</a:t>
            </a:r>
            <a:br>
              <a:rPr lang="en-US" sz="2000" dirty="0"/>
            </a:br>
            <a:r>
              <a:rPr lang="en-US" sz="2000" dirty="0"/>
              <a:t>generate </a:t>
            </a:r>
            <a:r>
              <a:rPr lang="en-US" sz="2000" i="1" dirty="0"/>
              <a:t>k </a:t>
            </a:r>
            <a:r>
              <a:rPr lang="en-US" sz="2000" i="1" dirty="0">
                <a:ea typeface="Tahoma" pitchFamily="2"/>
                <a:cs typeface="Tahoma" pitchFamily="2"/>
              </a:rPr>
              <a:t>– </a:t>
            </a:r>
            <a:r>
              <a:rPr lang="en-US" sz="2000" dirty="0"/>
              <a:t>1 binary attributes</a:t>
            </a:r>
          </a:p>
          <a:p>
            <a:pPr lvl="2">
              <a:spcBef>
                <a:spcPts val="499"/>
              </a:spcBef>
              <a:buSzPct val="100000"/>
            </a:pP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attribute is 0 if original nominal value is part of the first </a:t>
            </a:r>
            <a:r>
              <a:rPr lang="en-US" sz="2000" i="1" dirty="0" err="1"/>
              <a:t>i</a:t>
            </a:r>
            <a:r>
              <a:rPr lang="en-US" sz="2000" dirty="0"/>
              <a:t> nominal values in the sorted list, and 1 otherwise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Treat binary attributes as numeric in linear regression models and when selecting splits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Can prove: best SDR split on one of the new binary attributes is the best (binary) SDR split on original nominal attribute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In practice this process is not applied at every node of the tree but globally at the root node of the tree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/>
              <a:t>Splits are no longer optimal but runtime and potential for </a:t>
            </a:r>
            <a:r>
              <a:rPr lang="en-US" sz="2000" dirty="0" err="1"/>
              <a:t>overfitting</a:t>
            </a:r>
            <a:r>
              <a:rPr lang="en-US" sz="2000" dirty="0"/>
              <a:t> are reduced this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144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7404" y="1361797"/>
            <a:ext cx="8108950" cy="401588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Modify splitting criterion:</a:t>
            </a:r>
            <a:br>
              <a:rPr lang="en-US" sz="2400" i="1" dirty="0"/>
            </a:br>
            <a:br>
              <a:rPr lang="en-US" sz="2400" i="1" dirty="0"/>
            </a:br>
            <a:endParaRPr lang="en-US" sz="2400" i="1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To determine which subset an instance goes into, use </a:t>
            </a:r>
            <a:r>
              <a:rPr lang="en-US" sz="2400" i="1" dirty="0"/>
              <a:t>surrogate splitting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Split on the attribute whose correlation with attribute whose value is missing is greatest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Problem: complex and time-consuming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Simple solution: always use the class as surrogate attribute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Class can only be used at training time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Test set: replace missing value with average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12187"/>
              </p:ext>
            </p:extLst>
          </p:nvPr>
        </p:nvGraphicFramePr>
        <p:xfrm>
          <a:off x="4291725" y="1231838"/>
          <a:ext cx="37639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6" name="Equation" r:id="rId4" imgW="2197100" imgH="469900" progId="Equation.3">
                  <p:embed/>
                </p:oleObj>
              </mc:Choice>
              <mc:Fallback>
                <p:oleObj name="Equation" r:id="rId4" imgW="2197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1725" y="1231838"/>
                        <a:ext cx="3763962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1424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Surrogate splitting based on class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171575"/>
            <a:ext cx="7926140" cy="450460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Choose split point based on instances with known values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Split point divides instances into 2 subsets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 (smaller class average)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R </a:t>
            </a:r>
            <a:r>
              <a:rPr lang="en-US" sz="2000" dirty="0"/>
              <a:t>(larger)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i="1" dirty="0"/>
              <a:t>m  </a:t>
            </a:r>
            <a:r>
              <a:rPr lang="en-US" sz="2400" dirty="0"/>
              <a:t>is the average of the two averages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For an instance with a missing value: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Choose </a:t>
            </a:r>
            <a:r>
              <a:rPr lang="en-US" sz="2000" i="1" dirty="0"/>
              <a:t>L</a:t>
            </a:r>
            <a:r>
              <a:rPr lang="en-US" sz="2000" dirty="0"/>
              <a:t> if class value &lt; </a:t>
            </a:r>
            <a:r>
              <a:rPr lang="en-US" sz="2000" i="1" dirty="0"/>
              <a:t>m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Otherwise </a:t>
            </a:r>
            <a:r>
              <a:rPr lang="en-US" sz="2000" i="1" dirty="0"/>
              <a:t>R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Once full tree is built, replace missing values with averages of corresponding leaf nodes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/>
              <a:t>Linear regression models can then be built on the completed (“imputed”) dataset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780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Pseudo-code for M5'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2997" y="1169550"/>
            <a:ext cx="8427977" cy="38622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Let us consider the pseudo code for the model tree inducer M5’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Four methods: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Main method: </a:t>
            </a:r>
            <a:r>
              <a:rPr lang="en-US" sz="2000" i="1" dirty="0" err="1"/>
              <a:t>MakeModelTree</a:t>
            </a:r>
            <a:endParaRPr lang="en-US" sz="20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Method for splitting: </a:t>
            </a:r>
            <a:r>
              <a:rPr lang="en-US" sz="2000" i="1" dirty="0"/>
              <a:t>split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for pruning: </a:t>
            </a:r>
            <a:r>
              <a:rPr lang="en-US" sz="2000" i="1" dirty="0"/>
              <a:t>prune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that computes error: </a:t>
            </a:r>
            <a:r>
              <a:rPr lang="en-US" sz="2000" i="1" dirty="0" err="1"/>
              <a:t>subtreeError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We will briefly look at each method in turn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We will assume that the linear regression method performs attribute subset selection based on error (discussed previously)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Nominal attributes are replaced globally at the root node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598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 err="1">
                <a:latin typeface="+mj-lt"/>
              </a:rPr>
              <a:t>MakeModelTree</a:t>
            </a:r>
            <a:endParaRPr lang="en-US" sz="3600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73834" y="1587500"/>
            <a:ext cx="7620000" cy="3594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MakeModelTree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SD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for each k-valued nominal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convert into k-1 synthetic binary attributes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root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newNode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root.instances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instances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split(root)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prune(root)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printTree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96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>
                <a:latin typeface="+mj-lt"/>
              </a:rPr>
              <a:t>split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6597" y="1435100"/>
            <a:ext cx="7620000" cy="44958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split(node)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4 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0.05*SD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INTERIOR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for each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for all possible split positions of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calculate the attribute's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node.attribute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attribute with maximum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10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prototypes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5199" y="4307191"/>
            <a:ext cx="7543800" cy="160394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Only those instances involved in a decision need to be stored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Noisy instances should be filtered out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Idea: only use </a:t>
            </a:r>
            <a:r>
              <a:rPr lang="en-US" sz="2400" i="1" dirty="0"/>
              <a:t>prototypical</a:t>
            </a:r>
            <a:r>
              <a:rPr lang="en-US" sz="2400" dirty="0"/>
              <a:t> examples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740390" y="1828800"/>
            <a:ext cx="274319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4" y="1121708"/>
            <a:ext cx="4324350" cy="300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98" y="1118304"/>
            <a:ext cx="4324350" cy="300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410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>
                <a:latin typeface="+mj-lt"/>
              </a:rPr>
              <a:t>prune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8750" y="1587500"/>
            <a:ext cx="7620000" cy="2832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prune(node)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node.model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linearRegression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 &gt; error(node)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AU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927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 err="1">
                <a:latin typeface="+mj-lt"/>
              </a:rPr>
              <a:t>subtreeError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57105" y="1647874"/>
            <a:ext cx="7543800" cy="27559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l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; r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return 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(l)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    +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(r))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			/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 return error(node)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138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 for servo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22280" y="900000"/>
            <a:ext cx="6869519" cy="547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3072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Rules from 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5" y="1079500"/>
            <a:ext cx="7685853" cy="469910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PART algorithm generates classification rules by building partial decision trees</a:t>
            </a:r>
          </a:p>
          <a:p>
            <a:pPr lvl="0"/>
            <a:r>
              <a:rPr lang="en-US" sz="2400" dirty="0"/>
              <a:t>Can use the same method to build rule sets for regression</a:t>
            </a:r>
          </a:p>
          <a:p>
            <a:pPr lvl="1"/>
            <a:r>
              <a:rPr lang="en-US" sz="2000" dirty="0"/>
              <a:t>Use model trees instead of decision trees</a:t>
            </a:r>
          </a:p>
          <a:p>
            <a:pPr lvl="1"/>
            <a:r>
              <a:rPr lang="en-US" sz="2000" dirty="0"/>
              <a:t>Use variance instead of entropy to choose node to expand when building a partial tree</a:t>
            </a:r>
          </a:p>
          <a:p>
            <a:pPr lvl="0"/>
            <a:r>
              <a:rPr lang="en-US" sz="2400" dirty="0"/>
              <a:t>Rules that are generated will have linear models on right-hand side</a:t>
            </a:r>
          </a:p>
          <a:p>
            <a:pPr lvl="0"/>
            <a:r>
              <a:rPr lang="en-US" sz="2400" dirty="0"/>
              <a:t>Caveat: using smoothed trees may not be appropriate due to the separate-and-conquer strategy used in rule learning</a:t>
            </a:r>
          </a:p>
          <a:p>
            <a:pPr lvl="1"/>
            <a:r>
              <a:rPr lang="en-US" sz="2000" dirty="0"/>
              <a:t>Empirical evidence shows that smoothing does not help</a:t>
            </a:r>
          </a:p>
          <a:p>
            <a:r>
              <a:rPr lang="en-US" sz="2300" dirty="0"/>
              <a:t>Full trees can be used instead of partial trees at the expense of runtime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920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Locally weighted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6900" y="900113"/>
            <a:ext cx="7918450" cy="55327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Locally weighted regression is a numeric prediction method that combines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instance-based learning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linear regression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It is a “lazy” learning method: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Computes new regression function for each test instance at prediction time 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Works incrementally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Weights training instances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according to distance to test instance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builds linear regression model from weighted data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requires weighted version of linear regression (straightforward)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Advantage: nonlinear approximation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Slow if implemented using brute-force search; however, fast data structures can be used for the nearest-neighbor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351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Design decisions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513" y="1096507"/>
            <a:ext cx="8123249" cy="507591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Weighting functions: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Inverse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Gaussian kernel applied to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Triangular kernel used the same way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dirty="0"/>
              <a:t>etc.</a:t>
            </a:r>
          </a:p>
          <a:p>
            <a:pPr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Empirically, performance does not appear to depend much on the weighting method that is used		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Ideally, weighting function has </a:t>
            </a:r>
            <a:r>
              <a:rPr lang="en-US" sz="2400" i="1" dirty="0"/>
              <a:t>bounded support </a:t>
            </a:r>
            <a:r>
              <a:rPr lang="en-US" sz="2400" dirty="0"/>
              <a:t>so that most training instances receive weight 0 and can be ignored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Smoothing parameter</a:t>
            </a:r>
            <a:r>
              <a:rPr lang="en-US" sz="2400" dirty="0"/>
              <a:t> is used to scale the distance function for computation of the weights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Multiply distance by inverse of this parameter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Possible choice: distance to the </a:t>
            </a:r>
            <a:r>
              <a:rPr lang="en-US" sz="2000" i="1" dirty="0" err="1"/>
              <a:t>k</a:t>
            </a:r>
            <a:r>
              <a:rPr lang="en-US" sz="2000" dirty="0" err="1"/>
              <a:t>th</a:t>
            </a:r>
            <a:r>
              <a:rPr lang="en-US" sz="2000" dirty="0"/>
              <a:t> nearest training instance (renders choice of smoothing parameter data dependent)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46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20" y="-137886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22" y="951718"/>
            <a:ext cx="8189298" cy="5196080"/>
          </a:xfrm>
        </p:spPr>
        <p:txBody>
          <a:bodyPr>
            <a:noAutofit/>
          </a:bodyPr>
          <a:lstStyle/>
          <a:p>
            <a:r>
              <a:rPr lang="en-US" sz="2400" dirty="0"/>
              <a:t>Regression trees were introduced in the “</a:t>
            </a:r>
            <a:r>
              <a:rPr lang="en-US" sz="2400" i="1" dirty="0"/>
              <a:t>classification and regression trees</a:t>
            </a:r>
            <a:r>
              <a:rPr lang="en-US" sz="2400" dirty="0"/>
              <a:t>”, or CART system (</a:t>
            </a:r>
            <a:r>
              <a:rPr lang="en-US" sz="2400" dirty="0" err="1"/>
              <a:t>Breiman</a:t>
            </a:r>
            <a:r>
              <a:rPr lang="en-US" sz="2400" dirty="0"/>
              <a:t> et al., 1984) </a:t>
            </a:r>
          </a:p>
          <a:p>
            <a:r>
              <a:rPr lang="en-US" sz="2400" dirty="0"/>
              <a:t>The method of handling nominal attributes and the surrogate device for dealing with missing values were included in CART</a:t>
            </a:r>
          </a:p>
          <a:p>
            <a:r>
              <a:rPr lang="en-US" sz="2400" dirty="0"/>
              <a:t>M5 model trees were first described by Quinlan (1992)</a:t>
            </a:r>
          </a:p>
          <a:p>
            <a:r>
              <a:rPr lang="en-US" sz="2400" dirty="0"/>
              <a:t>The M5’ version is given by Wang and Witten (1997)</a:t>
            </a:r>
          </a:p>
          <a:p>
            <a:r>
              <a:rPr lang="en-US" sz="2400" dirty="0"/>
              <a:t>Using model trees (although not partial trees) for generating rule sets has been explored by Hall et al. (1999)</a:t>
            </a:r>
          </a:p>
          <a:p>
            <a:r>
              <a:rPr lang="en-US" sz="2400" dirty="0"/>
              <a:t>There are many variations of locally weighted learning.</a:t>
            </a:r>
          </a:p>
          <a:p>
            <a:pPr lvl="1"/>
            <a:r>
              <a:rPr lang="en-US" sz="2000" dirty="0"/>
              <a:t>Statisticians have considered using locally quadratic models</a:t>
            </a:r>
          </a:p>
          <a:p>
            <a:pPr lvl="1"/>
            <a:r>
              <a:rPr lang="en-US" sz="2000" dirty="0"/>
              <a:t>They have applied locally weighted logistic regression to classification</a:t>
            </a:r>
          </a:p>
          <a:p>
            <a:pPr lvl="1"/>
            <a:r>
              <a:rPr lang="en-US" sz="2000" dirty="0"/>
              <a:t>Frank et al. (2003) evaluated the use of locally weighted learning in conjunction with Naïve Bayes</a:t>
            </a:r>
            <a:endParaRPr lang="en-CA" sz="2000" dirty="0"/>
          </a:p>
          <a:p>
            <a:pPr lvl="1"/>
            <a:r>
              <a:rPr lang="en-US" sz="2000" dirty="0" err="1"/>
              <a:t>Atkeson</a:t>
            </a:r>
            <a:r>
              <a:rPr lang="en-US" sz="2000" dirty="0"/>
              <a:t> et al. (1997) provide a survey on locally weighted learning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66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3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5035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Speed up classification, combat 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35035" y="1043217"/>
            <a:ext cx="8071983" cy="46758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David </a:t>
            </a:r>
            <a:r>
              <a:rPr lang="en-US" sz="2400" dirty="0" err="1"/>
              <a:t>Aha’s</a:t>
            </a:r>
            <a:r>
              <a:rPr lang="en-US" sz="2400" dirty="0"/>
              <a:t> IB2: save memory, speed up classification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Work incrementally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Only incorporate misclassified instances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Problem: noisy data gets incorporated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David </a:t>
            </a:r>
            <a:r>
              <a:rPr lang="en-US" sz="2400" dirty="0" err="1"/>
              <a:t>Aha’s</a:t>
            </a:r>
            <a:r>
              <a:rPr lang="en-US" sz="2400" dirty="0"/>
              <a:t> IB3: deal with noise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Discard instances that do not perform well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Compute confidence intervals for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/>
              <a:t>	1. Each instance’s success rate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/>
              <a:t>	2. Default accuracy of the instance’s class</a:t>
            </a:r>
            <a:endParaRPr lang="en-US" sz="21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Accept/reject instances according to performance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100" dirty="0"/>
              <a:t>	1</a:t>
            </a:r>
            <a:r>
              <a:rPr lang="en-US" sz="2000" dirty="0"/>
              <a:t>. Accept if lower limit of 1 exceeds upper limit of 2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/>
              <a:t>	2. Reject if upper limit of 1 is below lower limit of 2</a:t>
            </a:r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99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Weight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4165" y="1354950"/>
            <a:ext cx="8459685" cy="382839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David </a:t>
            </a:r>
            <a:r>
              <a:rPr lang="en-US" sz="2400" dirty="0" err="1"/>
              <a:t>Aha’s</a:t>
            </a:r>
            <a:r>
              <a:rPr lang="en-US" sz="2400" dirty="0"/>
              <a:t> IB4: weight each attribute</a:t>
            </a:r>
            <a:br>
              <a:rPr lang="en-US" sz="2400" dirty="0"/>
            </a:br>
            <a:r>
              <a:rPr lang="en-US" sz="2400" dirty="0"/>
              <a:t>(weights can be class-specific)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Weighted Euclidean distance: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Update weights based on nearest neighbor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Class correct: increase weight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Class incorrect: decrease weight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Amount of change 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attribute depends on </a:t>
            </a:r>
            <a:br>
              <a:rPr lang="en-US" sz="2400" dirty="0"/>
            </a:br>
            <a:r>
              <a:rPr lang="en-US" sz="2400" dirty="0"/>
              <a:t>|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i="1" dirty="0"/>
              <a:t>- </a:t>
            </a:r>
            <a:r>
              <a:rPr lang="en-US" sz="2400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dirty="0"/>
              <a:t>|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39656"/>
              </p:ext>
            </p:extLst>
          </p:nvPr>
        </p:nvGraphicFramePr>
        <p:xfrm>
          <a:off x="2164451" y="2580441"/>
          <a:ext cx="4200144" cy="56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1" name="Equation" r:id="rId4" imgW="2082800" imgH="279400" progId="Equation.3">
                  <p:embed/>
                </p:oleObj>
              </mc:Choice>
              <mc:Fallback>
                <p:oleObj name="Equation" r:id="rId4" imgW="208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451" y="2580441"/>
                        <a:ext cx="4200144" cy="56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5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Generalized exemplars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9988" y="1523865"/>
            <a:ext cx="7543800" cy="32351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Generalize instances into </a:t>
            </a:r>
            <a:r>
              <a:rPr lang="en-US" sz="2400" i="1" dirty="0" err="1"/>
              <a:t>hyperrectangles</a:t>
            </a:r>
            <a:endParaRPr lang="en-US" sz="24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Online: incrementally modify rectangles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Offline version: seek small set of rectangles that cover the instances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Important design decisions: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overlapping rectangles?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Requires conflict resolution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nested rectangles?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Dealing with uncovered instances?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10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16126</TotalTime>
  <Words>4267</Words>
  <Application>Microsoft Macintosh PowerPoint</Application>
  <PresentationFormat>On-screen Show (4:3)</PresentationFormat>
  <Paragraphs>681</Paragraphs>
  <Slides>66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Utopia</vt:lpstr>
      <vt:lpstr>Office Theme</vt:lpstr>
      <vt:lpstr>Equation</vt:lpstr>
      <vt:lpstr>CSC558 March 3, 2020</vt:lpstr>
      <vt:lpstr>PowerPoint Presentation</vt:lpstr>
      <vt:lpstr>Extending instance-based learning and linear models</vt:lpstr>
      <vt:lpstr>Instance Based Learning</vt:lpstr>
      <vt:lpstr>Instance-based learning</vt:lpstr>
      <vt:lpstr>Learning prototypes</vt:lpstr>
      <vt:lpstr>Speed up classification, combat noise</vt:lpstr>
      <vt:lpstr>Weight attributes</vt:lpstr>
      <vt:lpstr>Generalized exemplars</vt:lpstr>
      <vt:lpstr>Rectangular generalizations</vt:lpstr>
      <vt:lpstr>Separating generalized exemplars</vt:lpstr>
      <vt:lpstr>Generalized distance functions</vt:lpstr>
      <vt:lpstr>Discussion and Bibliographic Notes</vt:lpstr>
      <vt:lpstr>Extending Linear Models</vt:lpstr>
      <vt:lpstr>Support vector machines</vt:lpstr>
      <vt:lpstr>What to do about non-linear correlations?</vt:lpstr>
      <vt:lpstr>Maximum-Margin Hyperplane</vt:lpstr>
      <vt:lpstr>Support Vector Machines</vt:lpstr>
      <vt:lpstr>Support Vector Regression</vt:lpstr>
      <vt:lpstr>The maximum margin hyperplane</vt:lpstr>
      <vt:lpstr>Support vectors</vt:lpstr>
      <vt:lpstr>Nonlinear SVMs</vt:lpstr>
      <vt:lpstr>A mathematical trick</vt:lpstr>
      <vt:lpstr>Other kernel functions</vt:lpstr>
      <vt:lpstr>Noise</vt:lpstr>
      <vt:lpstr>Sparse data</vt:lpstr>
      <vt:lpstr>Support vector regression</vt:lpstr>
      <vt:lpstr>Multilayer Perceptrons</vt:lpstr>
      <vt:lpstr>Figure 6.4 from Weka textbook</vt:lpstr>
      <vt:lpstr>A fragment of an assn3 MLP – nominal-to-nominal</vt:lpstr>
      <vt:lpstr>A fragment of an assn3 MLP – numeric-to-nominal</vt:lpstr>
      <vt:lpstr>Weka algorithms (function)</vt:lpstr>
      <vt:lpstr>Multilayer perceptrons</vt:lpstr>
      <vt:lpstr>Examples</vt:lpstr>
      <vt:lpstr>Backpropagation</vt:lpstr>
      <vt:lpstr>Threshold vs. sigmoid activation function</vt:lpstr>
      <vt:lpstr>Gradient descent example</vt:lpstr>
      <vt:lpstr>Minimizing the error I</vt:lpstr>
      <vt:lpstr>Minimizing the error II</vt:lpstr>
      <vt:lpstr>Remarks</vt:lpstr>
      <vt:lpstr>Radial basis function networks</vt:lpstr>
      <vt:lpstr>Learning RBF networks</vt:lpstr>
      <vt:lpstr>Stochastic gradient descent</vt:lpstr>
      <vt:lpstr>Stochastic gradient descent cont.</vt:lpstr>
      <vt:lpstr>Loss functions</vt:lpstr>
      <vt:lpstr>Optimizing the hinge loss</vt:lpstr>
      <vt:lpstr>Discussion and Bibliographic Notes</vt:lpstr>
      <vt:lpstr>Discussion and Bibliographic Notes</vt:lpstr>
      <vt:lpstr>Numeric Prediction with Local Linear Models</vt:lpstr>
      <vt:lpstr>Numeric prediction (aka regression)</vt:lpstr>
      <vt:lpstr>Regression trees</vt:lpstr>
      <vt:lpstr>Model trees</vt:lpstr>
      <vt:lpstr>Building the tree</vt:lpstr>
      <vt:lpstr>Nominal attributes</vt:lpstr>
      <vt:lpstr>Missing values</vt:lpstr>
      <vt:lpstr>Surrogate splitting based on class</vt:lpstr>
      <vt:lpstr>Pseudo-code for M5'</vt:lpstr>
      <vt:lpstr>MakeModelTree</vt:lpstr>
      <vt:lpstr>split</vt:lpstr>
      <vt:lpstr>prune</vt:lpstr>
      <vt:lpstr>subtreeError</vt:lpstr>
      <vt:lpstr>Model tree for servo data</vt:lpstr>
      <vt:lpstr>Rules from model trees</vt:lpstr>
      <vt:lpstr>Locally weighted regression</vt:lpstr>
      <vt:lpstr>Design decisions</vt:lpstr>
      <vt:lpstr>Discussion and Bibliographic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Ian H. Witten</dc:creator>
  <cp:lastModifiedBy>Parson</cp:lastModifiedBy>
  <cp:revision>578</cp:revision>
  <cp:lastPrinted>2003-03-05T10:12:08Z</cp:lastPrinted>
  <dcterms:created xsi:type="dcterms:W3CDTF">1998-04-13T16:48:28Z</dcterms:created>
  <dcterms:modified xsi:type="dcterms:W3CDTF">2020-03-03T18:38:12Z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