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303" r:id="rId1"/>
  </p:sldMasterIdLst>
  <p:sldIdLst>
    <p:sldId id="256" r:id="rId2"/>
    <p:sldId id="259" r:id="rId3"/>
    <p:sldId id="270" r:id="rId4"/>
    <p:sldId id="273" r:id="rId5"/>
    <p:sldId id="271" r:id="rId6"/>
    <p:sldId id="272" r:id="rId7"/>
    <p:sldId id="293" r:id="rId8"/>
    <p:sldId id="294" r:id="rId9"/>
    <p:sldId id="279" r:id="rId10"/>
    <p:sldId id="280" r:id="rId11"/>
    <p:sldId id="281" r:id="rId12"/>
    <p:sldId id="262" r:id="rId13"/>
    <p:sldId id="265" r:id="rId14"/>
    <p:sldId id="264" r:id="rId15"/>
    <p:sldId id="266" r:id="rId16"/>
    <p:sldId id="267" r:id="rId17"/>
    <p:sldId id="269" r:id="rId18"/>
    <p:sldId id="268" r:id="rId19"/>
    <p:sldId id="277" r:id="rId20"/>
    <p:sldId id="278" r:id="rId21"/>
    <p:sldId id="274" r:id="rId22"/>
    <p:sldId id="284" r:id="rId23"/>
    <p:sldId id="282" r:id="rId24"/>
    <p:sldId id="295" r:id="rId25"/>
    <p:sldId id="283" r:id="rId26"/>
    <p:sldId id="285" r:id="rId27"/>
    <p:sldId id="286" r:id="rId28"/>
    <p:sldId id="287" r:id="rId29"/>
    <p:sldId id="288" r:id="rId30"/>
    <p:sldId id="296" r:id="rId31"/>
    <p:sldId id="297" r:id="rId32"/>
    <p:sldId id="289" r:id="rId33"/>
    <p:sldId id="290" r:id="rId34"/>
    <p:sldId id="298" r:id="rId35"/>
    <p:sldId id="291" r:id="rId36"/>
    <p:sldId id="292" r:id="rId37"/>
    <p:sldId id="300"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639" autoAdjust="0"/>
    <p:restoredTop sz="94660"/>
  </p:normalViewPr>
  <p:slideViewPr>
    <p:cSldViewPr snapToGrid="0">
      <p:cViewPr varScale="1">
        <p:scale>
          <a:sx n="119" d="100"/>
          <a:sy n="119" d="100"/>
        </p:scale>
        <p:origin x="912"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0C4D622F-65FB-4B34-BE7F-E50B6B53E4DC}" type="datetimeFigureOut">
              <a:rPr lang="en-US" smtClean="0"/>
              <a:t>8/21/21</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D462910B-3EE0-40C7-A073-7B58CA0A9D7E}"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C4D622F-65FB-4B34-BE7F-E50B6B53E4DC}" type="datetimeFigureOut">
              <a:rPr lang="en-US" smtClean="0"/>
              <a:t>8/21/21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62910B-3EE0-40C7-A073-7B58CA0A9D7E}"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C4D622F-65FB-4B34-BE7F-E50B6B53E4DC}" type="datetimeFigureOut">
              <a:rPr lang="en-US" smtClean="0"/>
              <a:t>8/21/21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62910B-3EE0-40C7-A073-7B58CA0A9D7E}"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C4D622F-65FB-4B34-BE7F-E50B6B53E4DC}" type="datetimeFigureOut">
              <a:rPr lang="en-US" smtClean="0"/>
              <a:t>8/21/21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62910B-3EE0-40C7-A073-7B58CA0A9D7E}"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C4D622F-65FB-4B34-BE7F-E50B6B53E4DC}" type="datetimeFigureOut">
              <a:rPr lang="en-US" smtClean="0"/>
              <a:t>8/21/21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62910B-3EE0-40C7-A073-7B58CA0A9D7E}"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C4D622F-65FB-4B34-BE7F-E50B6B53E4DC}" type="datetimeFigureOut">
              <a:rPr lang="en-US" smtClean="0"/>
              <a:t>8/21/21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62910B-3EE0-40C7-A073-7B58CA0A9D7E}"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C4D622F-65FB-4B34-BE7F-E50B6B53E4DC}" type="datetimeFigureOut">
              <a:rPr lang="en-US" smtClean="0"/>
              <a:t>8/21/21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62910B-3EE0-40C7-A073-7B58CA0A9D7E}"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C4D622F-65FB-4B34-BE7F-E50B6B53E4DC}" type="datetimeFigureOut">
              <a:rPr lang="en-US" smtClean="0"/>
              <a:t>8/21/21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62910B-3EE0-40C7-A073-7B58CA0A9D7E}"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C4D622F-65FB-4B34-BE7F-E50B6B53E4DC}" type="datetimeFigureOut">
              <a:rPr lang="en-US" smtClean="0"/>
              <a:t>8/21/21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62910B-3EE0-40C7-A073-7B58CA0A9D7E}"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C4D622F-65FB-4B34-BE7F-E50B6B53E4DC}" type="datetimeFigureOut">
              <a:rPr lang="en-US" smtClean="0"/>
              <a:t>8/21/21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62910B-3EE0-40C7-A073-7B58CA0A9D7E}" type="slidenum">
              <a:rPr lang="en-US" smtClean="0"/>
              <a:t>‹#›</a:t>
            </a:fld>
            <a:endParaRPr lang="en-US"/>
          </a:p>
        </p:txBody>
      </p:sp>
    </p:spTree>
    <p:extLst>
      <p:ext uri="{BB962C8B-B14F-4D97-AF65-F5344CB8AC3E}">
        <p14:creationId xmlns:p14="http://schemas.microsoft.com/office/powerpoint/2010/main" val="10755353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C4D622F-65FB-4B34-BE7F-E50B6B53E4DC}" type="datetimeFigureOut">
              <a:rPr lang="en-US" smtClean="0"/>
              <a:t>8/21/21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62910B-3EE0-40C7-A073-7B58CA0A9D7E}" type="slidenum">
              <a:rPr lang="en-US" smtClean="0"/>
              <a:t>‹#›</a:t>
            </a:fld>
            <a:endParaRPr lang="en-US"/>
          </a:p>
        </p:txBody>
      </p:sp>
    </p:spTree>
    <p:extLst>
      <p:ext uri="{BB962C8B-B14F-4D97-AF65-F5344CB8AC3E}">
        <p14:creationId xmlns:p14="http://schemas.microsoft.com/office/powerpoint/2010/main" val="11529891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C4D622F-65FB-4B34-BE7F-E50B6B53E4DC}" type="datetimeFigureOut">
              <a:rPr lang="en-US" smtClean="0"/>
              <a:t>8/21/21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62910B-3EE0-40C7-A073-7B58CA0A9D7E}"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C4D622F-65FB-4B34-BE7F-E50B6B53E4DC}" type="datetimeFigureOut">
              <a:rPr lang="en-US" smtClean="0"/>
              <a:t>8/21/21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62910B-3EE0-40C7-A073-7B58CA0A9D7E}" type="slidenum">
              <a:rPr lang="en-US" smtClean="0"/>
              <a:t>‹#›</a:t>
            </a:fld>
            <a:endParaRPr lang="en-US"/>
          </a:p>
        </p:txBody>
      </p:sp>
    </p:spTree>
    <p:extLst>
      <p:ext uri="{BB962C8B-B14F-4D97-AF65-F5344CB8AC3E}">
        <p14:creationId xmlns:p14="http://schemas.microsoft.com/office/powerpoint/2010/main" val="154356271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C4D622F-65FB-4B34-BE7F-E50B6B53E4DC}" type="datetimeFigureOut">
              <a:rPr lang="en-US" smtClean="0"/>
              <a:t>8/21/21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62910B-3EE0-40C7-A073-7B58CA0A9D7E}" type="slidenum">
              <a:rPr lang="en-US" smtClean="0"/>
              <a:t>‹#›</a:t>
            </a:fld>
            <a:endParaRPr lang="en-US"/>
          </a:p>
        </p:txBody>
      </p:sp>
    </p:spTree>
    <p:extLst>
      <p:ext uri="{BB962C8B-B14F-4D97-AF65-F5344CB8AC3E}">
        <p14:creationId xmlns:p14="http://schemas.microsoft.com/office/powerpoint/2010/main" val="10560616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C4D622F-65FB-4B34-BE7F-E50B6B53E4DC}" type="datetimeFigureOut">
              <a:rPr lang="en-US" smtClean="0"/>
              <a:t>8/21/21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62910B-3EE0-40C7-A073-7B58CA0A9D7E}" type="slidenum">
              <a:rPr lang="en-US" smtClean="0"/>
              <a:t>‹#›</a:t>
            </a:fld>
            <a:endParaRPr lang="en-US"/>
          </a:p>
        </p:txBody>
      </p:sp>
    </p:spTree>
    <p:extLst>
      <p:ext uri="{BB962C8B-B14F-4D97-AF65-F5344CB8AC3E}">
        <p14:creationId xmlns:p14="http://schemas.microsoft.com/office/powerpoint/2010/main" val="27548976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C4D622F-65FB-4B34-BE7F-E50B6B53E4DC}" type="datetimeFigureOut">
              <a:rPr lang="en-US" smtClean="0"/>
              <a:t>8/21/21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62910B-3EE0-40C7-A073-7B58CA0A9D7E}" type="slidenum">
              <a:rPr lang="en-US" smtClean="0"/>
              <a:t>‹#›</a:t>
            </a:fld>
            <a:endParaRPr lang="en-US"/>
          </a:p>
        </p:txBody>
      </p:sp>
    </p:spTree>
    <p:extLst>
      <p:ext uri="{BB962C8B-B14F-4D97-AF65-F5344CB8AC3E}">
        <p14:creationId xmlns:p14="http://schemas.microsoft.com/office/powerpoint/2010/main" val="18168700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C4D622F-65FB-4B34-BE7F-E50B6B53E4DC}" type="datetimeFigureOut">
              <a:rPr lang="en-US" smtClean="0"/>
              <a:t>8/21/21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62910B-3EE0-40C7-A073-7B58CA0A9D7E}" type="slidenum">
              <a:rPr lang="en-US" smtClean="0"/>
              <a:t>‹#›</a:t>
            </a:fld>
            <a:endParaRPr lang="en-US"/>
          </a:p>
        </p:txBody>
      </p:sp>
    </p:spTree>
    <p:extLst>
      <p:ext uri="{BB962C8B-B14F-4D97-AF65-F5344CB8AC3E}">
        <p14:creationId xmlns:p14="http://schemas.microsoft.com/office/powerpoint/2010/main" val="203918022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C4D622F-65FB-4B34-BE7F-E50B6B53E4DC}" type="datetimeFigureOut">
              <a:rPr lang="en-US" smtClean="0"/>
              <a:t>8/21/21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62910B-3EE0-40C7-A073-7B58CA0A9D7E}" type="slidenum">
              <a:rPr lang="en-US" smtClean="0"/>
              <a:t>‹#›</a:t>
            </a:fld>
            <a:endParaRPr lang="en-US"/>
          </a:p>
        </p:txBody>
      </p:sp>
    </p:spTree>
    <p:extLst>
      <p:ext uri="{BB962C8B-B14F-4D97-AF65-F5344CB8AC3E}">
        <p14:creationId xmlns:p14="http://schemas.microsoft.com/office/powerpoint/2010/main" val="81055271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C4D622F-65FB-4B34-BE7F-E50B6B53E4DC}" type="datetimeFigureOut">
              <a:rPr lang="en-US" smtClean="0"/>
              <a:t>8/21/21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62910B-3EE0-40C7-A073-7B58CA0A9D7E}" type="slidenum">
              <a:rPr lang="en-US" smtClean="0"/>
              <a:t>‹#›</a:t>
            </a:fld>
            <a:endParaRPr lang="en-US"/>
          </a:p>
        </p:txBody>
      </p:sp>
    </p:spTree>
    <p:extLst>
      <p:ext uri="{BB962C8B-B14F-4D97-AF65-F5344CB8AC3E}">
        <p14:creationId xmlns:p14="http://schemas.microsoft.com/office/powerpoint/2010/main" val="147072489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C4D622F-65FB-4B34-BE7F-E50B6B53E4DC}" type="datetimeFigureOut">
              <a:rPr lang="en-US" smtClean="0"/>
              <a:t>8/21/21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62910B-3EE0-40C7-A073-7B58CA0A9D7E}" type="slidenum">
              <a:rPr lang="en-US" smtClean="0"/>
              <a:t>‹#›</a:t>
            </a:fld>
            <a:endParaRPr lang="en-US"/>
          </a:p>
        </p:txBody>
      </p:sp>
    </p:spTree>
    <p:extLst>
      <p:ext uri="{BB962C8B-B14F-4D97-AF65-F5344CB8AC3E}">
        <p14:creationId xmlns:p14="http://schemas.microsoft.com/office/powerpoint/2010/main" val="93646606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C4D622F-65FB-4B34-BE7F-E50B6B53E4DC}" type="datetimeFigureOut">
              <a:rPr lang="en-US" smtClean="0"/>
              <a:t>8/21/21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62910B-3EE0-40C7-A073-7B58CA0A9D7E}" type="slidenum">
              <a:rPr lang="en-US" smtClean="0"/>
              <a:t>‹#›</a:t>
            </a:fld>
            <a:endParaRPr lang="en-US"/>
          </a:p>
        </p:txBody>
      </p:sp>
    </p:spTree>
    <p:extLst>
      <p:ext uri="{BB962C8B-B14F-4D97-AF65-F5344CB8AC3E}">
        <p14:creationId xmlns:p14="http://schemas.microsoft.com/office/powerpoint/2010/main" val="27753920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C4D622F-65FB-4B34-BE7F-E50B6B53E4DC}" type="datetimeFigureOut">
              <a:rPr lang="en-US" smtClean="0"/>
              <a:t>8/21/21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62910B-3EE0-40C7-A073-7B58CA0A9D7E}" type="slidenum">
              <a:rPr lang="en-US" smtClean="0"/>
              <a:t>‹#›</a:t>
            </a:fld>
            <a:endParaRPr lang="en-US"/>
          </a:p>
        </p:txBody>
      </p:sp>
    </p:spTree>
    <p:extLst>
      <p:ext uri="{BB962C8B-B14F-4D97-AF65-F5344CB8AC3E}">
        <p14:creationId xmlns:p14="http://schemas.microsoft.com/office/powerpoint/2010/main" val="2669539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C4D622F-65FB-4B34-BE7F-E50B6B53E4DC}" type="datetimeFigureOut">
              <a:rPr lang="en-US" smtClean="0"/>
              <a:t>8/21/21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62910B-3EE0-40C7-A073-7B58CA0A9D7E}"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C4D622F-65FB-4B34-BE7F-E50B6B53E4DC}" type="datetimeFigureOut">
              <a:rPr lang="en-US" smtClean="0"/>
              <a:t>8/21/21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62910B-3EE0-40C7-A073-7B58CA0A9D7E}" type="slidenum">
              <a:rPr lang="en-US" smtClean="0"/>
              <a:t>‹#›</a:t>
            </a:fld>
            <a:endParaRPr lang="en-US"/>
          </a:p>
        </p:txBody>
      </p:sp>
    </p:spTree>
    <p:extLst>
      <p:ext uri="{BB962C8B-B14F-4D97-AF65-F5344CB8AC3E}">
        <p14:creationId xmlns:p14="http://schemas.microsoft.com/office/powerpoint/2010/main" val="60183352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C4D622F-65FB-4B34-BE7F-E50B6B53E4DC}" type="datetimeFigureOut">
              <a:rPr lang="en-US" smtClean="0"/>
              <a:t>8/21/21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62910B-3EE0-40C7-A073-7B58CA0A9D7E}" type="slidenum">
              <a:rPr lang="en-US" smtClean="0"/>
              <a:t>‹#›</a:t>
            </a:fld>
            <a:endParaRPr lang="en-US"/>
          </a:p>
        </p:txBody>
      </p:sp>
    </p:spTree>
    <p:extLst>
      <p:ext uri="{BB962C8B-B14F-4D97-AF65-F5344CB8AC3E}">
        <p14:creationId xmlns:p14="http://schemas.microsoft.com/office/powerpoint/2010/main" val="36804369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5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C4D622F-65FB-4B34-BE7F-E50B6B53E4DC}" type="datetimeFigureOut">
              <a:rPr lang="en-US" smtClean="0"/>
              <a:t>8/21/21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62910B-3EE0-40C7-A073-7B58CA0A9D7E}" type="slidenum">
              <a:rPr lang="en-US" smtClean="0"/>
              <a:t>‹#›</a:t>
            </a:fld>
            <a:endParaRPr lang="en-US"/>
          </a:p>
        </p:txBody>
      </p:sp>
    </p:spTree>
    <p:extLst>
      <p:ext uri="{BB962C8B-B14F-4D97-AF65-F5344CB8AC3E}">
        <p14:creationId xmlns:p14="http://schemas.microsoft.com/office/powerpoint/2010/main" val="95741127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16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C4D622F-65FB-4B34-BE7F-E50B6B53E4DC}" type="datetimeFigureOut">
              <a:rPr lang="en-US" smtClean="0"/>
              <a:t>8/21/21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62910B-3EE0-40C7-A073-7B58CA0A9D7E}" type="slidenum">
              <a:rPr lang="en-US" smtClean="0"/>
              <a:t>‹#›</a:t>
            </a:fld>
            <a:endParaRPr lang="en-US"/>
          </a:p>
        </p:txBody>
      </p:sp>
    </p:spTree>
    <p:extLst>
      <p:ext uri="{BB962C8B-B14F-4D97-AF65-F5344CB8AC3E}">
        <p14:creationId xmlns:p14="http://schemas.microsoft.com/office/powerpoint/2010/main" val="11636556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17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C4D622F-65FB-4B34-BE7F-E50B6B53E4DC}" type="datetimeFigureOut">
              <a:rPr lang="en-US" smtClean="0"/>
              <a:t>8/21/21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62910B-3EE0-40C7-A073-7B58CA0A9D7E}" type="slidenum">
              <a:rPr lang="en-US" smtClean="0"/>
              <a:t>‹#›</a:t>
            </a:fld>
            <a:endParaRPr lang="en-US"/>
          </a:p>
        </p:txBody>
      </p:sp>
    </p:spTree>
    <p:extLst>
      <p:ext uri="{BB962C8B-B14F-4D97-AF65-F5344CB8AC3E}">
        <p14:creationId xmlns:p14="http://schemas.microsoft.com/office/powerpoint/2010/main" val="154598260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18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C4D622F-65FB-4B34-BE7F-E50B6B53E4DC}" type="datetimeFigureOut">
              <a:rPr lang="en-US" smtClean="0"/>
              <a:t>8/21/21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62910B-3EE0-40C7-A073-7B58CA0A9D7E}" type="slidenum">
              <a:rPr lang="en-US" smtClean="0"/>
              <a:t>‹#›</a:t>
            </a:fld>
            <a:endParaRPr lang="en-US"/>
          </a:p>
        </p:txBody>
      </p:sp>
    </p:spTree>
    <p:extLst>
      <p:ext uri="{BB962C8B-B14F-4D97-AF65-F5344CB8AC3E}">
        <p14:creationId xmlns:p14="http://schemas.microsoft.com/office/powerpoint/2010/main" val="92501398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19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C4D622F-65FB-4B34-BE7F-E50B6B53E4DC}" type="datetimeFigureOut">
              <a:rPr lang="en-US" smtClean="0"/>
              <a:t>8/21/21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62910B-3EE0-40C7-A073-7B58CA0A9D7E}" type="slidenum">
              <a:rPr lang="en-US" smtClean="0"/>
              <a:t>‹#›</a:t>
            </a:fld>
            <a:endParaRPr lang="en-US"/>
          </a:p>
        </p:txBody>
      </p:sp>
    </p:spTree>
    <p:extLst>
      <p:ext uri="{BB962C8B-B14F-4D97-AF65-F5344CB8AC3E}">
        <p14:creationId xmlns:p14="http://schemas.microsoft.com/office/powerpoint/2010/main" val="107599249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20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C4D622F-65FB-4B34-BE7F-E50B6B53E4DC}" type="datetimeFigureOut">
              <a:rPr lang="en-US" smtClean="0"/>
              <a:t>8/21/21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62910B-3EE0-40C7-A073-7B58CA0A9D7E}" type="slidenum">
              <a:rPr lang="en-US" smtClean="0"/>
              <a:t>‹#›</a:t>
            </a:fld>
            <a:endParaRPr lang="en-US"/>
          </a:p>
        </p:txBody>
      </p:sp>
    </p:spTree>
    <p:extLst>
      <p:ext uri="{BB962C8B-B14F-4D97-AF65-F5344CB8AC3E}">
        <p14:creationId xmlns:p14="http://schemas.microsoft.com/office/powerpoint/2010/main" val="24598804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2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C4D622F-65FB-4B34-BE7F-E50B6B53E4DC}" type="datetimeFigureOut">
              <a:rPr lang="en-US" smtClean="0"/>
              <a:t>8/21/21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62910B-3EE0-40C7-A073-7B58CA0A9D7E}" type="slidenum">
              <a:rPr lang="en-US" smtClean="0"/>
              <a:t>‹#›</a:t>
            </a:fld>
            <a:endParaRPr lang="en-US"/>
          </a:p>
        </p:txBody>
      </p:sp>
    </p:spTree>
    <p:extLst>
      <p:ext uri="{BB962C8B-B14F-4D97-AF65-F5344CB8AC3E}">
        <p14:creationId xmlns:p14="http://schemas.microsoft.com/office/powerpoint/2010/main" val="41501822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2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C4D622F-65FB-4B34-BE7F-E50B6B53E4DC}" type="datetimeFigureOut">
              <a:rPr lang="en-US" smtClean="0"/>
              <a:t>8/21/21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62910B-3EE0-40C7-A073-7B58CA0A9D7E}" type="slidenum">
              <a:rPr lang="en-US" smtClean="0"/>
              <a:t>‹#›</a:t>
            </a:fld>
            <a:endParaRPr lang="en-US"/>
          </a:p>
        </p:txBody>
      </p:sp>
    </p:spTree>
    <p:extLst>
      <p:ext uri="{BB962C8B-B14F-4D97-AF65-F5344CB8AC3E}">
        <p14:creationId xmlns:p14="http://schemas.microsoft.com/office/powerpoint/2010/main" val="1844389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C4D622F-65FB-4B34-BE7F-E50B6B53E4DC}" type="datetimeFigureOut">
              <a:rPr lang="en-US" smtClean="0"/>
              <a:t>8/21/21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62910B-3EE0-40C7-A073-7B58CA0A9D7E}" type="slidenum">
              <a:rPr lang="en-US" smtClean="0"/>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2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C4D622F-65FB-4B34-BE7F-E50B6B53E4DC}" type="datetimeFigureOut">
              <a:rPr lang="en-US" smtClean="0"/>
              <a:t>8/21/21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62910B-3EE0-40C7-A073-7B58CA0A9D7E}" type="slidenum">
              <a:rPr lang="en-US" smtClean="0"/>
              <a:t>‹#›</a:t>
            </a:fld>
            <a:endParaRPr lang="en-US"/>
          </a:p>
        </p:txBody>
      </p:sp>
    </p:spTree>
    <p:extLst>
      <p:ext uri="{BB962C8B-B14F-4D97-AF65-F5344CB8AC3E}">
        <p14:creationId xmlns:p14="http://schemas.microsoft.com/office/powerpoint/2010/main" val="104612666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2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C4D622F-65FB-4B34-BE7F-E50B6B53E4DC}" type="datetimeFigureOut">
              <a:rPr lang="en-US" smtClean="0"/>
              <a:t>8/21/21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62910B-3EE0-40C7-A073-7B58CA0A9D7E}" type="slidenum">
              <a:rPr lang="en-US" smtClean="0"/>
              <a:t>‹#›</a:t>
            </a:fld>
            <a:endParaRPr lang="en-US"/>
          </a:p>
        </p:txBody>
      </p:sp>
    </p:spTree>
    <p:extLst>
      <p:ext uri="{BB962C8B-B14F-4D97-AF65-F5344CB8AC3E}">
        <p14:creationId xmlns:p14="http://schemas.microsoft.com/office/powerpoint/2010/main" val="80217343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25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C4D622F-65FB-4B34-BE7F-E50B6B53E4DC}" type="datetimeFigureOut">
              <a:rPr lang="en-US" smtClean="0"/>
              <a:t>8/21/21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62910B-3EE0-40C7-A073-7B58CA0A9D7E}" type="slidenum">
              <a:rPr lang="en-US" smtClean="0"/>
              <a:t>‹#›</a:t>
            </a:fld>
            <a:endParaRPr lang="en-US"/>
          </a:p>
        </p:txBody>
      </p:sp>
    </p:spTree>
    <p:extLst>
      <p:ext uri="{BB962C8B-B14F-4D97-AF65-F5344CB8AC3E}">
        <p14:creationId xmlns:p14="http://schemas.microsoft.com/office/powerpoint/2010/main" val="22663660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26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C4D622F-65FB-4B34-BE7F-E50B6B53E4DC}" type="datetimeFigureOut">
              <a:rPr lang="en-US" smtClean="0"/>
              <a:t>8/21/21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62910B-3EE0-40C7-A073-7B58CA0A9D7E}" type="slidenum">
              <a:rPr lang="en-US" smtClean="0"/>
              <a:t>‹#›</a:t>
            </a:fld>
            <a:endParaRPr lang="en-US"/>
          </a:p>
        </p:txBody>
      </p:sp>
    </p:spTree>
    <p:extLst>
      <p:ext uri="{BB962C8B-B14F-4D97-AF65-F5344CB8AC3E}">
        <p14:creationId xmlns:p14="http://schemas.microsoft.com/office/powerpoint/2010/main" val="159283006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27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C4D622F-65FB-4B34-BE7F-E50B6B53E4DC}" type="datetimeFigureOut">
              <a:rPr lang="en-US" smtClean="0"/>
              <a:t>8/21/21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62910B-3EE0-40C7-A073-7B58CA0A9D7E}" type="slidenum">
              <a:rPr lang="en-US" smtClean="0"/>
              <a:t>‹#›</a:t>
            </a:fld>
            <a:endParaRPr lang="en-US"/>
          </a:p>
        </p:txBody>
      </p:sp>
    </p:spTree>
    <p:extLst>
      <p:ext uri="{BB962C8B-B14F-4D97-AF65-F5344CB8AC3E}">
        <p14:creationId xmlns:p14="http://schemas.microsoft.com/office/powerpoint/2010/main" val="16382618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28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C4D622F-65FB-4B34-BE7F-E50B6B53E4DC}" type="datetimeFigureOut">
              <a:rPr lang="en-US" smtClean="0"/>
              <a:t>8/21/21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62910B-3EE0-40C7-A073-7B58CA0A9D7E}" type="slidenum">
              <a:rPr lang="en-US" smtClean="0"/>
              <a:t>‹#›</a:t>
            </a:fld>
            <a:endParaRPr lang="en-US"/>
          </a:p>
        </p:txBody>
      </p:sp>
    </p:spTree>
    <p:extLst>
      <p:ext uri="{BB962C8B-B14F-4D97-AF65-F5344CB8AC3E}">
        <p14:creationId xmlns:p14="http://schemas.microsoft.com/office/powerpoint/2010/main" val="35258861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29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C4D622F-65FB-4B34-BE7F-E50B6B53E4DC}" type="datetimeFigureOut">
              <a:rPr lang="en-US" smtClean="0"/>
              <a:t>8/21/21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62910B-3EE0-40C7-A073-7B58CA0A9D7E}" type="slidenum">
              <a:rPr lang="en-US" smtClean="0"/>
              <a:t>‹#›</a:t>
            </a:fld>
            <a:endParaRPr lang="en-US"/>
          </a:p>
        </p:txBody>
      </p:sp>
    </p:spTree>
    <p:extLst>
      <p:ext uri="{BB962C8B-B14F-4D97-AF65-F5344CB8AC3E}">
        <p14:creationId xmlns:p14="http://schemas.microsoft.com/office/powerpoint/2010/main" val="104943661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30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C4D622F-65FB-4B34-BE7F-E50B6B53E4DC}" type="datetimeFigureOut">
              <a:rPr lang="en-US" smtClean="0"/>
              <a:t>8/21/21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62910B-3EE0-40C7-A073-7B58CA0A9D7E}" type="slidenum">
              <a:rPr lang="en-US" smtClean="0"/>
              <a:t>‹#›</a:t>
            </a:fld>
            <a:endParaRPr lang="en-US"/>
          </a:p>
        </p:txBody>
      </p:sp>
    </p:spTree>
    <p:extLst>
      <p:ext uri="{BB962C8B-B14F-4D97-AF65-F5344CB8AC3E}">
        <p14:creationId xmlns:p14="http://schemas.microsoft.com/office/powerpoint/2010/main" val="59804591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3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C4D622F-65FB-4B34-BE7F-E50B6B53E4DC}" type="datetimeFigureOut">
              <a:rPr lang="en-US" smtClean="0"/>
              <a:t>8/21/21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62910B-3EE0-40C7-A073-7B58CA0A9D7E}" type="slidenum">
              <a:rPr lang="en-US" smtClean="0"/>
              <a:t>‹#›</a:t>
            </a:fld>
            <a:endParaRPr lang="en-US"/>
          </a:p>
        </p:txBody>
      </p:sp>
    </p:spTree>
    <p:extLst>
      <p:ext uri="{BB962C8B-B14F-4D97-AF65-F5344CB8AC3E}">
        <p14:creationId xmlns:p14="http://schemas.microsoft.com/office/powerpoint/2010/main" val="113422544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3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C4D622F-65FB-4B34-BE7F-E50B6B53E4DC}" type="datetimeFigureOut">
              <a:rPr lang="en-US" smtClean="0"/>
              <a:t>8/21/21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62910B-3EE0-40C7-A073-7B58CA0A9D7E}" type="slidenum">
              <a:rPr lang="en-US" smtClean="0"/>
              <a:t>‹#›</a:t>
            </a:fld>
            <a:endParaRPr lang="en-US"/>
          </a:p>
        </p:txBody>
      </p:sp>
    </p:spTree>
    <p:extLst>
      <p:ext uri="{BB962C8B-B14F-4D97-AF65-F5344CB8AC3E}">
        <p14:creationId xmlns:p14="http://schemas.microsoft.com/office/powerpoint/2010/main" val="18622033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C4D622F-65FB-4B34-BE7F-E50B6B53E4DC}" type="datetimeFigureOut">
              <a:rPr lang="en-US" smtClean="0"/>
              <a:t>8/21/21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462910B-3EE0-40C7-A073-7B58CA0A9D7E}"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3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C4D622F-65FB-4B34-BE7F-E50B6B53E4DC}" type="datetimeFigureOut">
              <a:rPr lang="en-US" smtClean="0"/>
              <a:t>8/21/21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62910B-3EE0-40C7-A073-7B58CA0A9D7E}" type="slidenum">
              <a:rPr lang="en-US" smtClean="0"/>
              <a:t>‹#›</a:t>
            </a:fld>
            <a:endParaRPr lang="en-US"/>
          </a:p>
        </p:txBody>
      </p:sp>
    </p:spTree>
    <p:extLst>
      <p:ext uri="{BB962C8B-B14F-4D97-AF65-F5344CB8AC3E}">
        <p14:creationId xmlns:p14="http://schemas.microsoft.com/office/powerpoint/2010/main" val="62491442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3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C4D622F-65FB-4B34-BE7F-E50B6B53E4DC}" type="datetimeFigureOut">
              <a:rPr lang="en-US" smtClean="0"/>
              <a:t>8/21/21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62910B-3EE0-40C7-A073-7B58CA0A9D7E}" type="slidenum">
              <a:rPr lang="en-US" smtClean="0"/>
              <a:t>‹#›</a:t>
            </a:fld>
            <a:endParaRPr lang="en-US"/>
          </a:p>
        </p:txBody>
      </p:sp>
    </p:spTree>
    <p:extLst>
      <p:ext uri="{BB962C8B-B14F-4D97-AF65-F5344CB8AC3E}">
        <p14:creationId xmlns:p14="http://schemas.microsoft.com/office/powerpoint/2010/main" val="174167353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35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C4D622F-65FB-4B34-BE7F-E50B6B53E4DC}" type="datetimeFigureOut">
              <a:rPr lang="en-US" smtClean="0"/>
              <a:t>8/21/21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62910B-3EE0-40C7-A073-7B58CA0A9D7E}" type="slidenum">
              <a:rPr lang="en-US" smtClean="0"/>
              <a:t>‹#›</a:t>
            </a:fld>
            <a:endParaRPr lang="en-US"/>
          </a:p>
        </p:txBody>
      </p:sp>
    </p:spTree>
    <p:extLst>
      <p:ext uri="{BB962C8B-B14F-4D97-AF65-F5344CB8AC3E}">
        <p14:creationId xmlns:p14="http://schemas.microsoft.com/office/powerpoint/2010/main" val="210492690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36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C4D622F-65FB-4B34-BE7F-E50B6B53E4DC}" type="datetimeFigureOut">
              <a:rPr lang="en-US" smtClean="0"/>
              <a:t>8/21/21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62910B-3EE0-40C7-A073-7B58CA0A9D7E}" type="slidenum">
              <a:rPr lang="en-US" smtClean="0"/>
              <a:t>‹#›</a:t>
            </a:fld>
            <a:endParaRPr lang="en-US"/>
          </a:p>
        </p:txBody>
      </p:sp>
    </p:spTree>
    <p:extLst>
      <p:ext uri="{BB962C8B-B14F-4D97-AF65-F5344CB8AC3E}">
        <p14:creationId xmlns:p14="http://schemas.microsoft.com/office/powerpoint/2010/main" val="200840891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p:txBody>
          <a:bodyPr/>
          <a:lstStyle/>
          <a:p>
            <a:fld id="{0C4D622F-65FB-4B34-BE7F-E50B6B53E4DC}" type="datetimeFigureOut">
              <a:rPr lang="en-US" smtClean="0"/>
              <a:t>8/21/21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462910B-3EE0-40C7-A073-7B58CA0A9D7E}" type="slidenum">
              <a:rPr lang="en-US" smtClean="0"/>
              <a:t>‹#›</a:t>
            </a:fld>
            <a:endParaRPr lang="en-US"/>
          </a:p>
        </p:txBody>
      </p:sp>
    </p:spTree>
    <p:extLst>
      <p:ext uri="{BB962C8B-B14F-4D97-AF65-F5344CB8AC3E}">
        <p14:creationId xmlns:p14="http://schemas.microsoft.com/office/powerpoint/2010/main" val="20368036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C4D622F-65FB-4B34-BE7F-E50B6B53E4DC}" type="datetimeFigureOut">
              <a:rPr lang="en-US" smtClean="0"/>
              <a:t>8/21/21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462910B-3EE0-40C7-A073-7B58CA0A9D7E}"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C4D622F-65FB-4B34-BE7F-E50B6B53E4DC}" type="datetimeFigureOut">
              <a:rPr lang="en-US" smtClean="0"/>
              <a:t>8/21/21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462910B-3EE0-40C7-A073-7B58CA0A9D7E}"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C4D622F-65FB-4B34-BE7F-E50B6B53E4DC}" type="datetimeFigureOut">
              <a:rPr lang="en-US" smtClean="0"/>
              <a:t>8/21/21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62910B-3EE0-40C7-A073-7B58CA0A9D7E}"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C4D622F-65FB-4B34-BE7F-E50B6B53E4DC}" type="datetimeFigureOut">
              <a:rPr lang="en-US" smtClean="0"/>
              <a:t>8/21/21</a:t>
            </a:fld>
            <a:endParaRPr lang="en-US"/>
          </a:p>
        </p:txBody>
      </p:sp>
      <p:sp>
        <p:nvSpPr>
          <p:cNvPr id="6" name="Footer Placeholder 5"/>
          <p:cNvSpPr>
            <a:spLocks noGrp="1"/>
          </p:cNvSpPr>
          <p:nvPr>
            <p:ph type="ftr" sz="quarter" idx="11"/>
          </p:nvPr>
        </p:nvSpPr>
        <p:spPr/>
        <p:txBody>
          <a:bodyPr/>
          <a:lstStyle/>
          <a:p>
            <a:r>
              <a:rPr lang="en-US"/>
              <a:t>
              </a:t>
            </a:r>
            <a:endParaRPr lang="en-US" dirty="0"/>
          </a:p>
        </p:txBody>
      </p:sp>
      <p:sp>
        <p:nvSpPr>
          <p:cNvPr id="7" name="Slide Number Placeholder 6"/>
          <p:cNvSpPr>
            <a:spLocks noGrp="1"/>
          </p:cNvSpPr>
          <p:nvPr>
            <p:ph type="sldNum" sz="quarter" idx="12"/>
          </p:nvPr>
        </p:nvSpPr>
        <p:spPr/>
        <p:txBody>
          <a:bodyPr/>
          <a:lstStyle/>
          <a:p>
            <a:fld id="{D462910B-3EE0-40C7-A073-7B58CA0A9D7E}"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theme" Target="../theme/theme1.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 Type="http://schemas.openxmlformats.org/officeDocument/2006/relationships/slideLayout" Target="../slideLayouts/slideLayout5.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image" Target="../media/image3.png"/><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image" Target="../media/image4.png"/><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56">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57">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57">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0C4D622F-65FB-4B34-BE7F-E50B6B53E4DC}" type="datetimeFigureOut">
              <a:rPr lang="en-US" smtClean="0"/>
              <a:t>8/21/21</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462910B-3EE0-40C7-A073-7B58CA0A9D7E}" type="slidenum">
              <a:rPr lang="en-US" smtClean="0"/>
              <a:t>‹#›</a:t>
            </a:fld>
            <a:endParaRPr lang="en-US"/>
          </a:p>
        </p:txBody>
      </p:sp>
    </p:spTree>
    <p:extLst>
      <p:ext uri="{BB962C8B-B14F-4D97-AF65-F5344CB8AC3E}">
        <p14:creationId xmlns:p14="http://schemas.microsoft.com/office/powerpoint/2010/main" val="793407598"/>
      </p:ext>
    </p:extLst>
  </p:cSld>
  <p:clrMap bg1="lt1" tx1="dk1" bg2="lt2" tx2="dk2" accent1="accent1" accent2="accent2" accent3="accent3" accent4="accent4" accent5="accent5" accent6="accent6" hlink="hlink" folHlink="folHlink"/>
  <p:sldLayoutIdLst>
    <p:sldLayoutId id="2147484304" r:id="rId1"/>
    <p:sldLayoutId id="2147484305" r:id="rId2"/>
    <p:sldLayoutId id="2147484306" r:id="rId3"/>
    <p:sldLayoutId id="2147484307" r:id="rId4"/>
    <p:sldLayoutId id="2147484308" r:id="rId5"/>
    <p:sldLayoutId id="2147484309" r:id="rId6"/>
    <p:sldLayoutId id="2147484310" r:id="rId7"/>
    <p:sldLayoutId id="2147484311" r:id="rId8"/>
    <p:sldLayoutId id="2147484312" r:id="rId9"/>
    <p:sldLayoutId id="2147484313" r:id="rId10"/>
    <p:sldLayoutId id="2147484314" r:id="rId11"/>
    <p:sldLayoutId id="2147484315" r:id="rId12"/>
    <p:sldLayoutId id="2147484316" r:id="rId13"/>
    <p:sldLayoutId id="2147484317" r:id="rId14"/>
    <p:sldLayoutId id="2147484318" r:id="rId15"/>
    <p:sldLayoutId id="2147484319" r:id="rId16"/>
    <p:sldLayoutId id="2147484320" r:id="rId17"/>
    <p:sldLayoutId id="2147484321" r:id="rId18"/>
    <p:sldLayoutId id="2147484322" r:id="rId19"/>
    <p:sldLayoutId id="2147484323" r:id="rId20"/>
    <p:sldLayoutId id="2147484324" r:id="rId21"/>
    <p:sldLayoutId id="2147484325" r:id="rId22"/>
    <p:sldLayoutId id="2147484326" r:id="rId23"/>
    <p:sldLayoutId id="2147484327" r:id="rId24"/>
    <p:sldLayoutId id="2147484328" r:id="rId25"/>
    <p:sldLayoutId id="2147484329" r:id="rId26"/>
    <p:sldLayoutId id="2147484330" r:id="rId27"/>
    <p:sldLayoutId id="2147484331" r:id="rId28"/>
    <p:sldLayoutId id="2147484332" r:id="rId29"/>
    <p:sldLayoutId id="2147484333" r:id="rId30"/>
    <p:sldLayoutId id="2147484334" r:id="rId31"/>
    <p:sldLayoutId id="2147484335" r:id="rId32"/>
    <p:sldLayoutId id="2147484336" r:id="rId33"/>
    <p:sldLayoutId id="2147484337" r:id="rId34"/>
    <p:sldLayoutId id="2147484338" r:id="rId35"/>
    <p:sldLayoutId id="2147484339" r:id="rId36"/>
    <p:sldLayoutId id="2147484340" r:id="rId37"/>
    <p:sldLayoutId id="2147484341" r:id="rId38"/>
    <p:sldLayoutId id="2147484342" r:id="rId39"/>
    <p:sldLayoutId id="2147484343" r:id="rId40"/>
    <p:sldLayoutId id="2147484344" r:id="rId41"/>
    <p:sldLayoutId id="2147484345" r:id="rId42"/>
    <p:sldLayoutId id="2147484346" r:id="rId43"/>
    <p:sldLayoutId id="2147484347" r:id="rId44"/>
    <p:sldLayoutId id="2147484348" r:id="rId45"/>
    <p:sldLayoutId id="2147484349" r:id="rId46"/>
    <p:sldLayoutId id="2147484350" r:id="rId47"/>
    <p:sldLayoutId id="2147484351" r:id="rId48"/>
    <p:sldLayoutId id="2147484352" r:id="rId49"/>
    <p:sldLayoutId id="2147484353" r:id="rId50"/>
    <p:sldLayoutId id="2147484354" r:id="rId51"/>
    <p:sldLayoutId id="2147484355" r:id="rId52"/>
    <p:sldLayoutId id="2147484356" r:id="rId53"/>
    <p:sldLayoutId id="2147483690" r:id="rId54"/>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2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92397" y="1784195"/>
            <a:ext cx="6815669" cy="1449659"/>
          </a:xfrm>
        </p:spPr>
        <p:txBody>
          <a:bodyPr/>
          <a:lstStyle/>
          <a:p>
            <a:br>
              <a:rPr lang="en-US" sz="4400" dirty="0"/>
            </a:br>
            <a:br>
              <a:rPr lang="en-US" sz="4400" dirty="0"/>
            </a:br>
            <a:r>
              <a:rPr lang="en-US" sz="4400" dirty="0"/>
              <a:t>Machine Listening with Very Small Training Datasets</a:t>
            </a:r>
          </a:p>
        </p:txBody>
      </p:sp>
      <p:sp>
        <p:nvSpPr>
          <p:cNvPr id="3" name="Subtitle 2"/>
          <p:cNvSpPr>
            <a:spLocks noGrp="1"/>
          </p:cNvSpPr>
          <p:nvPr>
            <p:ph type="subTitle" idx="1"/>
          </p:nvPr>
        </p:nvSpPr>
        <p:spPr>
          <a:xfrm>
            <a:off x="2692398" y="3936380"/>
            <a:ext cx="6815669" cy="1042019"/>
          </a:xfrm>
        </p:spPr>
        <p:txBody>
          <a:bodyPr>
            <a:normAutofit fontScale="85000" lnSpcReduction="20000"/>
          </a:bodyPr>
          <a:lstStyle/>
          <a:p>
            <a:r>
              <a:rPr lang="en-US" dirty="0" err="1"/>
              <a:t>Wissam</a:t>
            </a:r>
            <a:r>
              <a:rPr lang="en-US" dirty="0"/>
              <a:t> </a:t>
            </a:r>
            <a:r>
              <a:rPr lang="en-US" dirty="0" err="1"/>
              <a:t>Malke</a:t>
            </a:r>
            <a:r>
              <a:rPr lang="en-US" dirty="0"/>
              <a:t>       Advisor: Dr. Dale Parson</a:t>
            </a:r>
          </a:p>
          <a:p>
            <a:r>
              <a:rPr lang="en-US" dirty="0"/>
              <a:t>Master of Computer Science</a:t>
            </a:r>
          </a:p>
          <a:p>
            <a:r>
              <a:rPr lang="en-US" dirty="0"/>
              <a:t>January 17, 2017</a:t>
            </a:r>
          </a:p>
        </p:txBody>
      </p:sp>
    </p:spTree>
    <p:extLst>
      <p:ext uri="{BB962C8B-B14F-4D97-AF65-F5344CB8AC3E}">
        <p14:creationId xmlns:p14="http://schemas.microsoft.com/office/powerpoint/2010/main" val="23378845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15898" y="869797"/>
            <a:ext cx="10515600" cy="3802566"/>
          </a:xfrm>
        </p:spPr>
        <p:txBody>
          <a:bodyPr/>
          <a:lstStyle/>
          <a:p>
            <a:r>
              <a:rPr lang="en-US" sz="2600" dirty="0"/>
              <a:t>ARFF format</a:t>
            </a:r>
          </a:p>
          <a:p>
            <a:pPr lvl="1">
              <a:buFont typeface="Wingdings" charset="2"/>
              <a:buChar char="Ø"/>
            </a:pPr>
            <a:r>
              <a:rPr lang="en-US" sz="2400" dirty="0"/>
              <a:t>Attribute Relation File Format is file format created for standardizing datasets representation. </a:t>
            </a:r>
          </a:p>
          <a:p>
            <a:pPr lvl="1">
              <a:buFont typeface="Wingdings" charset="2"/>
              <a:buChar char="Ø"/>
            </a:pPr>
            <a:r>
              <a:rPr lang="en-US" sz="2400" dirty="0"/>
              <a:t>Two-dimensional table of data. </a:t>
            </a:r>
          </a:p>
          <a:p>
            <a:pPr lvl="1">
              <a:buFont typeface="Wingdings" charset="2"/>
              <a:buChar char="Ø"/>
            </a:pPr>
            <a:r>
              <a:rPr lang="en-US" sz="2400" dirty="0"/>
              <a:t>A column gives a single-valued attribute possessed by every instance in the data set, and a row is one instance.</a:t>
            </a:r>
          </a:p>
          <a:p>
            <a:endParaRPr lang="en-US" dirty="0"/>
          </a:p>
        </p:txBody>
      </p:sp>
    </p:spTree>
    <p:extLst>
      <p:ext uri="{BB962C8B-B14F-4D97-AF65-F5344CB8AC3E}">
        <p14:creationId xmlns:p14="http://schemas.microsoft.com/office/powerpoint/2010/main" val="703928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215483" y="1154672"/>
            <a:ext cx="9277814" cy="4832179"/>
          </a:xfrm>
        </p:spPr>
      </p:pic>
      <p:sp>
        <p:nvSpPr>
          <p:cNvPr id="2" name="Title 1"/>
          <p:cNvSpPr>
            <a:spLocks noGrp="1"/>
          </p:cNvSpPr>
          <p:nvPr>
            <p:ph type="title" idx="4294967295"/>
          </p:nvPr>
        </p:nvSpPr>
        <p:spPr>
          <a:xfrm>
            <a:off x="758282" y="523875"/>
            <a:ext cx="9344723" cy="523875"/>
          </a:xfrm>
          <a:prstGeom prst="rect">
            <a:avLst/>
          </a:prstGeom>
        </p:spPr>
        <p:txBody>
          <a:bodyPr>
            <a:normAutofit/>
          </a:bodyPr>
          <a:lstStyle/>
          <a:p>
            <a:pPr marL="457200" indent="-457200" algn="l">
              <a:buFont typeface="Arial" charset="0"/>
              <a:buChar char="•"/>
            </a:pPr>
            <a:r>
              <a:rPr lang="en-US" sz="2600" dirty="0"/>
              <a:t>ARFF File Syntax</a:t>
            </a:r>
          </a:p>
        </p:txBody>
      </p:sp>
    </p:spTree>
    <p:extLst>
      <p:ext uri="{BB962C8B-B14F-4D97-AF65-F5344CB8AC3E}">
        <p14:creationId xmlns:p14="http://schemas.microsoft.com/office/powerpoint/2010/main" val="548892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04747" y="1594624"/>
            <a:ext cx="10515600" cy="4192859"/>
          </a:xfrm>
        </p:spPr>
        <p:txBody>
          <a:bodyPr>
            <a:normAutofit/>
          </a:bodyPr>
          <a:lstStyle/>
          <a:p>
            <a:pPr>
              <a:buFont typeface="Wingdings" charset="2"/>
              <a:buChar char="v"/>
            </a:pPr>
            <a:r>
              <a:rPr lang="en-US" sz="2800" b="1" u="sng" dirty="0" err="1"/>
              <a:t>Sonification</a:t>
            </a:r>
            <a:r>
              <a:rPr lang="en-US" sz="2800" b="1" u="sng" dirty="0"/>
              <a:t> Research Overview</a:t>
            </a:r>
          </a:p>
          <a:p>
            <a:r>
              <a:rPr lang="en-US" sz="2600" dirty="0"/>
              <a:t>KU researchers used Parallel Coordinate plotting along with some other algorithms for translating datasets from previous studies into sounds.</a:t>
            </a:r>
          </a:p>
          <a:p>
            <a:r>
              <a:rPr lang="en-US" sz="2600" dirty="0"/>
              <a:t>The similarity between the parallel coordinating plotting and time domain signal audio waveform, made the Sonification process possible.</a:t>
            </a:r>
          </a:p>
          <a:p>
            <a:r>
              <a:rPr lang="en-US" sz="2600" dirty="0"/>
              <a:t>The following graph shows the results of plotting the dataset records</a:t>
            </a:r>
          </a:p>
        </p:txBody>
      </p:sp>
      <p:sp>
        <p:nvSpPr>
          <p:cNvPr id="2" name="Title 1"/>
          <p:cNvSpPr>
            <a:spLocks noGrp="1"/>
          </p:cNvSpPr>
          <p:nvPr>
            <p:ph type="title" idx="4294967295"/>
          </p:nvPr>
        </p:nvSpPr>
        <p:spPr>
          <a:xfrm>
            <a:off x="89210" y="510865"/>
            <a:ext cx="10515600" cy="771525"/>
          </a:xfrm>
          <a:prstGeom prst="rect">
            <a:avLst/>
          </a:prstGeom>
        </p:spPr>
        <p:txBody>
          <a:bodyPr>
            <a:normAutofit/>
          </a:bodyPr>
          <a:lstStyle/>
          <a:p>
            <a:r>
              <a:rPr lang="en-US"/>
              <a:t>Body:</a:t>
            </a:r>
            <a:endParaRPr lang="en-US" dirty="0"/>
          </a:p>
        </p:txBody>
      </p:sp>
    </p:spTree>
    <p:extLst>
      <p:ext uri="{BB962C8B-B14F-4D97-AF65-F5344CB8AC3E}">
        <p14:creationId xmlns:p14="http://schemas.microsoft.com/office/powerpoint/2010/main" val="4954563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25190" y="758283"/>
            <a:ext cx="10528610" cy="5419493"/>
          </a:xfrm>
        </p:spPr>
      </p:pic>
    </p:spTree>
    <p:extLst>
      <p:ext uri="{BB962C8B-B14F-4D97-AF65-F5344CB8AC3E}">
        <p14:creationId xmlns:p14="http://schemas.microsoft.com/office/powerpoint/2010/main" val="38550610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836341"/>
            <a:ext cx="10515600" cy="3958683"/>
          </a:xfrm>
        </p:spPr>
        <p:txBody>
          <a:bodyPr>
            <a:normAutofit/>
          </a:bodyPr>
          <a:lstStyle/>
          <a:p>
            <a:r>
              <a:rPr lang="en-US" sz="2600" dirty="0"/>
              <a:t>Each thin multi-segment path represents one record in the dataset.</a:t>
            </a:r>
          </a:p>
          <a:p>
            <a:r>
              <a:rPr lang="en-US" sz="2600" dirty="0"/>
              <a:t>The graph shows three thick paths for the mean of three sets of instances. These paths were determined to be the reference instances.</a:t>
            </a:r>
          </a:p>
          <a:p>
            <a:r>
              <a:rPr lang="en-US" sz="2600" dirty="0" err="1"/>
              <a:t>Sonification</a:t>
            </a:r>
            <a:r>
              <a:rPr lang="en-US" sz="2600" dirty="0"/>
              <a:t> generates sounds for each data record in the original dataset and for each of the three reference data instances</a:t>
            </a:r>
          </a:p>
        </p:txBody>
      </p:sp>
    </p:spTree>
    <p:extLst>
      <p:ext uri="{BB962C8B-B14F-4D97-AF65-F5344CB8AC3E}">
        <p14:creationId xmlns:p14="http://schemas.microsoft.com/office/powerpoint/2010/main" val="3213917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204332"/>
            <a:ext cx="10515600" cy="4326674"/>
          </a:xfrm>
        </p:spPr>
        <p:txBody>
          <a:bodyPr>
            <a:normAutofit/>
          </a:bodyPr>
          <a:lstStyle/>
          <a:p>
            <a:r>
              <a:rPr lang="en-US" sz="2600" dirty="0"/>
              <a:t>The main objective of the research was to find the most effective Sonification approach among three other approaches (harmonic, melodic, and waveform) in terms of generating sounds that are distinguishable by listeners. </a:t>
            </a:r>
          </a:p>
          <a:p>
            <a:r>
              <a:rPr lang="en-US" sz="2600" dirty="0"/>
              <a:t>The datasets were </a:t>
            </a:r>
            <a:r>
              <a:rPr lang="en-US" sz="2600" dirty="0" err="1"/>
              <a:t>sonified</a:t>
            </a:r>
            <a:r>
              <a:rPr lang="en-US" sz="2600" dirty="0"/>
              <a:t> using the three different approaches.</a:t>
            </a:r>
          </a:p>
          <a:p>
            <a:r>
              <a:rPr lang="en-US" sz="2600" dirty="0"/>
              <a:t>KU Researchers conducted a survey called Sonic Survey where each listener classifies a data record’s sound as being closest to the reference sound of Set 0, Set 1 or Set 2.</a:t>
            </a:r>
          </a:p>
        </p:txBody>
      </p:sp>
    </p:spTree>
    <p:extLst>
      <p:ext uri="{BB962C8B-B14F-4D97-AF65-F5344CB8AC3E}">
        <p14:creationId xmlns:p14="http://schemas.microsoft.com/office/powerpoint/2010/main" val="42122268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26944883"/>
              </p:ext>
            </p:extLst>
          </p:nvPr>
        </p:nvGraphicFramePr>
        <p:xfrm>
          <a:off x="1728216" y="2139694"/>
          <a:ext cx="8203875" cy="2421502"/>
        </p:xfrm>
        <a:graphic>
          <a:graphicData uri="http://schemas.openxmlformats.org/drawingml/2006/table">
            <a:tbl>
              <a:tblPr firstRow="1" firstCol="1" bandRow="1">
                <a:tableStyleId>{5C22544A-7EE6-4342-B048-85BDC9FD1C3A}</a:tableStyleId>
              </a:tblPr>
              <a:tblGrid>
                <a:gridCol w="2276210">
                  <a:extLst>
                    <a:ext uri="{9D8B030D-6E8A-4147-A177-3AD203B41FA5}">
                      <a16:colId xmlns:a16="http://schemas.microsoft.com/office/drawing/2014/main" val="20000"/>
                    </a:ext>
                  </a:extLst>
                </a:gridCol>
                <a:gridCol w="2885060">
                  <a:extLst>
                    <a:ext uri="{9D8B030D-6E8A-4147-A177-3AD203B41FA5}">
                      <a16:colId xmlns:a16="http://schemas.microsoft.com/office/drawing/2014/main" val="20001"/>
                    </a:ext>
                  </a:extLst>
                </a:gridCol>
                <a:gridCol w="3042605">
                  <a:extLst>
                    <a:ext uri="{9D8B030D-6E8A-4147-A177-3AD203B41FA5}">
                      <a16:colId xmlns:a16="http://schemas.microsoft.com/office/drawing/2014/main" val="20002"/>
                    </a:ext>
                  </a:extLst>
                </a:gridCol>
              </a:tblGrid>
              <a:tr h="546267">
                <a:tc>
                  <a:txBody>
                    <a:bodyPr/>
                    <a:lstStyle/>
                    <a:p>
                      <a:pPr marL="0" marR="0" indent="0" algn="ctr">
                        <a:lnSpc>
                          <a:spcPct val="107000"/>
                        </a:lnSpc>
                        <a:spcBef>
                          <a:spcPts val="0"/>
                        </a:spcBef>
                        <a:spcAft>
                          <a:spcPts val="0"/>
                        </a:spcAft>
                      </a:pPr>
                      <a:r>
                        <a:rPr lang="en-CA" sz="2400">
                          <a:effectLst/>
                        </a:rPr>
                        <a:t>Sonification (Fall 2015)</a:t>
                      </a:r>
                      <a:endParaRPr lang="en-US"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indent="0" algn="ctr">
                        <a:lnSpc>
                          <a:spcPct val="107000"/>
                        </a:lnSpc>
                        <a:spcBef>
                          <a:spcPts val="0"/>
                        </a:spcBef>
                        <a:spcAft>
                          <a:spcPts val="0"/>
                        </a:spcAft>
                      </a:pPr>
                      <a:r>
                        <a:rPr lang="en-CA" sz="2400">
                          <a:effectLst/>
                        </a:rPr>
                        <a:t>Category</a:t>
                      </a:r>
                      <a:endParaRPr lang="en-US"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indent="0" algn="ctr">
                        <a:lnSpc>
                          <a:spcPct val="107000"/>
                        </a:lnSpc>
                        <a:spcBef>
                          <a:spcPts val="0"/>
                        </a:spcBef>
                        <a:spcAft>
                          <a:spcPts val="0"/>
                        </a:spcAft>
                      </a:pPr>
                      <a:r>
                        <a:rPr lang="en-CA" sz="2400">
                          <a:effectLst/>
                        </a:rPr>
                        <a:t>Mean correct responses</a:t>
                      </a:r>
                      <a:endParaRPr lang="en-US" sz="24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546267">
                <a:tc>
                  <a:txBody>
                    <a:bodyPr/>
                    <a:lstStyle/>
                    <a:p>
                      <a:pPr marL="0" marR="0" indent="0" algn="ctr">
                        <a:lnSpc>
                          <a:spcPct val="107000"/>
                        </a:lnSpc>
                        <a:spcBef>
                          <a:spcPts val="0"/>
                        </a:spcBef>
                        <a:spcAft>
                          <a:spcPts val="0"/>
                        </a:spcAft>
                      </a:pPr>
                      <a:r>
                        <a:rPr lang="en-CA" sz="2400">
                          <a:effectLst/>
                        </a:rPr>
                        <a:t>Harmonic</a:t>
                      </a:r>
                      <a:endParaRPr lang="en-US"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indent="0" algn="ctr">
                        <a:lnSpc>
                          <a:spcPct val="107000"/>
                        </a:lnSpc>
                        <a:spcBef>
                          <a:spcPts val="0"/>
                        </a:spcBef>
                        <a:spcAft>
                          <a:spcPts val="0"/>
                        </a:spcAft>
                      </a:pPr>
                      <a:r>
                        <a:rPr lang="en-CA" sz="2400">
                          <a:effectLst/>
                        </a:rPr>
                        <a:t>All 3 sets</a:t>
                      </a:r>
                      <a:endParaRPr lang="en-US"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indent="0" algn="ctr">
                        <a:lnSpc>
                          <a:spcPct val="107000"/>
                        </a:lnSpc>
                        <a:spcBef>
                          <a:spcPts val="0"/>
                        </a:spcBef>
                        <a:spcAft>
                          <a:spcPts val="0"/>
                        </a:spcAft>
                      </a:pPr>
                      <a:r>
                        <a:rPr lang="en-CA" sz="2400">
                          <a:effectLst/>
                        </a:rPr>
                        <a:t>55.8%</a:t>
                      </a:r>
                      <a:endParaRPr lang="en-US" sz="24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546267">
                <a:tc>
                  <a:txBody>
                    <a:bodyPr/>
                    <a:lstStyle/>
                    <a:p>
                      <a:pPr marL="0" marR="0" indent="0" algn="ctr">
                        <a:lnSpc>
                          <a:spcPct val="107000"/>
                        </a:lnSpc>
                        <a:spcBef>
                          <a:spcPts val="0"/>
                        </a:spcBef>
                        <a:spcAft>
                          <a:spcPts val="0"/>
                        </a:spcAft>
                      </a:pPr>
                      <a:r>
                        <a:rPr lang="en-CA" sz="2400">
                          <a:effectLst/>
                        </a:rPr>
                        <a:t>Melodic</a:t>
                      </a:r>
                      <a:endParaRPr lang="en-US"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indent="0" algn="ctr">
                        <a:lnSpc>
                          <a:spcPct val="107000"/>
                        </a:lnSpc>
                        <a:spcBef>
                          <a:spcPts val="0"/>
                        </a:spcBef>
                        <a:spcAft>
                          <a:spcPts val="0"/>
                        </a:spcAft>
                      </a:pPr>
                      <a:r>
                        <a:rPr lang="en-CA" sz="2400">
                          <a:effectLst/>
                        </a:rPr>
                        <a:t>All 3 sets</a:t>
                      </a:r>
                      <a:endParaRPr lang="en-US"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indent="0" algn="ctr">
                        <a:lnSpc>
                          <a:spcPct val="107000"/>
                        </a:lnSpc>
                        <a:spcBef>
                          <a:spcPts val="0"/>
                        </a:spcBef>
                        <a:spcAft>
                          <a:spcPts val="0"/>
                        </a:spcAft>
                      </a:pPr>
                      <a:r>
                        <a:rPr lang="en-CA" sz="2400">
                          <a:effectLst/>
                        </a:rPr>
                        <a:t>55.4%</a:t>
                      </a:r>
                      <a:endParaRPr lang="en-US" sz="24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546267">
                <a:tc>
                  <a:txBody>
                    <a:bodyPr/>
                    <a:lstStyle/>
                    <a:p>
                      <a:pPr marL="0" marR="0" indent="0" algn="ctr">
                        <a:lnSpc>
                          <a:spcPct val="107000"/>
                        </a:lnSpc>
                        <a:spcBef>
                          <a:spcPts val="0"/>
                        </a:spcBef>
                        <a:spcAft>
                          <a:spcPts val="0"/>
                        </a:spcAft>
                      </a:pPr>
                      <a:r>
                        <a:rPr lang="en-CA" sz="2400">
                          <a:effectLst/>
                        </a:rPr>
                        <a:t>Waveform</a:t>
                      </a:r>
                      <a:endParaRPr lang="en-US"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indent="0" algn="ctr">
                        <a:lnSpc>
                          <a:spcPct val="107000"/>
                        </a:lnSpc>
                        <a:spcBef>
                          <a:spcPts val="0"/>
                        </a:spcBef>
                        <a:spcAft>
                          <a:spcPts val="0"/>
                        </a:spcAft>
                      </a:pPr>
                      <a:r>
                        <a:rPr lang="en-CA" sz="2400">
                          <a:effectLst/>
                        </a:rPr>
                        <a:t>All 3 sets</a:t>
                      </a:r>
                      <a:endParaRPr lang="en-US"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indent="0" algn="ctr">
                        <a:lnSpc>
                          <a:spcPct val="107000"/>
                        </a:lnSpc>
                        <a:spcBef>
                          <a:spcPts val="0"/>
                        </a:spcBef>
                        <a:spcAft>
                          <a:spcPts val="0"/>
                        </a:spcAft>
                      </a:pPr>
                      <a:r>
                        <a:rPr lang="en-CA" sz="2400">
                          <a:effectLst/>
                        </a:rPr>
                        <a:t>61.4%</a:t>
                      </a:r>
                      <a:endParaRPr lang="en-US" sz="24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0003"/>
                  </a:ext>
                </a:extLst>
              </a:tr>
            </a:tbl>
          </a:graphicData>
        </a:graphic>
      </p:graphicFrame>
      <p:sp>
        <p:nvSpPr>
          <p:cNvPr id="2" name="Title 1"/>
          <p:cNvSpPr>
            <a:spLocks noGrp="1"/>
          </p:cNvSpPr>
          <p:nvPr>
            <p:ph type="title" idx="4294967295"/>
          </p:nvPr>
        </p:nvSpPr>
        <p:spPr>
          <a:xfrm>
            <a:off x="0" y="365125"/>
            <a:ext cx="10515600" cy="1325563"/>
          </a:xfrm>
          <a:prstGeom prst="rect">
            <a:avLst/>
          </a:prstGeom>
        </p:spPr>
        <p:txBody>
          <a:bodyPr/>
          <a:lstStyle/>
          <a:p>
            <a:r>
              <a:rPr lang="en-US" dirty="0"/>
              <a:t>2015 Sonic Survey Result</a:t>
            </a:r>
          </a:p>
        </p:txBody>
      </p:sp>
    </p:spTree>
    <p:extLst>
      <p:ext uri="{BB962C8B-B14F-4D97-AF65-F5344CB8AC3E}">
        <p14:creationId xmlns:p14="http://schemas.microsoft.com/office/powerpoint/2010/main" val="37586442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83889" y="2066278"/>
            <a:ext cx="9601196" cy="2851410"/>
          </a:xfrm>
        </p:spPr>
        <p:txBody>
          <a:bodyPr>
            <a:normAutofit/>
          </a:bodyPr>
          <a:lstStyle/>
          <a:p>
            <a:r>
              <a:rPr lang="en-US" sz="2600" dirty="0"/>
              <a:t>Due to the good results that the waveform algorithm achieved in the 2015 survey.</a:t>
            </a:r>
          </a:p>
          <a:p>
            <a:r>
              <a:rPr lang="en-US" sz="2600" dirty="0"/>
              <a:t>In the spring of 2016 KU researchers surveyed 3 additional Sonification algorithms that are variations of the waveform algorithm.</a:t>
            </a:r>
          </a:p>
          <a:p>
            <a:r>
              <a:rPr lang="en-US" sz="2600" dirty="0"/>
              <a:t>However, there are more algorithms that need to evaluated.</a:t>
            </a:r>
          </a:p>
        </p:txBody>
      </p:sp>
      <p:sp>
        <p:nvSpPr>
          <p:cNvPr id="2" name="Title 1"/>
          <p:cNvSpPr>
            <a:spLocks noGrp="1"/>
          </p:cNvSpPr>
          <p:nvPr>
            <p:ph type="title" idx="4294967295"/>
          </p:nvPr>
        </p:nvSpPr>
        <p:spPr>
          <a:xfrm>
            <a:off x="0" y="365125"/>
            <a:ext cx="10515600" cy="1325563"/>
          </a:xfrm>
          <a:prstGeom prst="rect">
            <a:avLst/>
          </a:prstGeom>
        </p:spPr>
        <p:txBody>
          <a:bodyPr/>
          <a:lstStyle/>
          <a:p>
            <a:r>
              <a:rPr lang="en-US" dirty="0"/>
              <a:t>Sonification Research Overview</a:t>
            </a:r>
          </a:p>
        </p:txBody>
      </p:sp>
    </p:spTree>
    <p:extLst>
      <p:ext uri="{BB962C8B-B14F-4D97-AF65-F5344CB8AC3E}">
        <p14:creationId xmlns:p14="http://schemas.microsoft.com/office/powerpoint/2010/main" val="7977258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056982116"/>
              </p:ext>
            </p:extLst>
          </p:nvPr>
        </p:nvGraphicFramePr>
        <p:xfrm>
          <a:off x="1573213" y="1964619"/>
          <a:ext cx="8028264" cy="3209548"/>
        </p:xfrm>
        <a:graphic>
          <a:graphicData uri="http://schemas.openxmlformats.org/drawingml/2006/table">
            <a:tbl>
              <a:tblPr firstRow="1" firstCol="1" bandRow="1">
                <a:tableStyleId>{5C22544A-7EE6-4342-B048-85BDC9FD1C3A}</a:tableStyleId>
              </a:tblPr>
              <a:tblGrid>
                <a:gridCol w="2428232">
                  <a:extLst>
                    <a:ext uri="{9D8B030D-6E8A-4147-A177-3AD203B41FA5}">
                      <a16:colId xmlns:a16="http://schemas.microsoft.com/office/drawing/2014/main" val="20000"/>
                    </a:ext>
                  </a:extLst>
                </a:gridCol>
                <a:gridCol w="2722126">
                  <a:extLst>
                    <a:ext uri="{9D8B030D-6E8A-4147-A177-3AD203B41FA5}">
                      <a16:colId xmlns:a16="http://schemas.microsoft.com/office/drawing/2014/main" val="20001"/>
                    </a:ext>
                  </a:extLst>
                </a:gridCol>
                <a:gridCol w="2877906">
                  <a:extLst>
                    <a:ext uri="{9D8B030D-6E8A-4147-A177-3AD203B41FA5}">
                      <a16:colId xmlns:a16="http://schemas.microsoft.com/office/drawing/2014/main" val="20002"/>
                    </a:ext>
                  </a:extLst>
                </a:gridCol>
              </a:tblGrid>
              <a:tr h="802387">
                <a:tc>
                  <a:txBody>
                    <a:bodyPr/>
                    <a:lstStyle/>
                    <a:p>
                      <a:pPr marL="0" marR="0" indent="0" algn="just">
                        <a:lnSpc>
                          <a:spcPct val="107000"/>
                        </a:lnSpc>
                        <a:spcBef>
                          <a:spcPts val="0"/>
                        </a:spcBef>
                        <a:spcAft>
                          <a:spcPts val="0"/>
                        </a:spcAft>
                      </a:pPr>
                      <a:r>
                        <a:rPr lang="en-CA" sz="2400">
                          <a:effectLst/>
                        </a:rPr>
                        <a:t>Sonification (Spring 2016)</a:t>
                      </a:r>
                      <a:endParaRPr lang="en-US"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indent="0" algn="just">
                        <a:lnSpc>
                          <a:spcPct val="107000"/>
                        </a:lnSpc>
                        <a:spcBef>
                          <a:spcPts val="0"/>
                        </a:spcBef>
                        <a:spcAft>
                          <a:spcPts val="0"/>
                        </a:spcAft>
                      </a:pPr>
                      <a:r>
                        <a:rPr lang="en-CA" sz="2400" dirty="0">
                          <a:effectLst/>
                        </a:rPr>
                        <a:t>Category</a:t>
                      </a:r>
                      <a:endParaRPr lang="en-US" sz="24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indent="0" algn="l">
                        <a:lnSpc>
                          <a:spcPct val="107000"/>
                        </a:lnSpc>
                        <a:spcBef>
                          <a:spcPts val="0"/>
                        </a:spcBef>
                        <a:spcAft>
                          <a:spcPts val="0"/>
                        </a:spcAft>
                      </a:pPr>
                      <a:r>
                        <a:rPr lang="en-CA" sz="2400">
                          <a:effectLst/>
                        </a:rPr>
                        <a:t>Mean correct responses</a:t>
                      </a:r>
                      <a:endParaRPr lang="en-US" sz="24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802387">
                <a:tc>
                  <a:txBody>
                    <a:bodyPr/>
                    <a:lstStyle/>
                    <a:p>
                      <a:pPr marL="0" marR="0" indent="0" algn="just">
                        <a:lnSpc>
                          <a:spcPct val="107000"/>
                        </a:lnSpc>
                        <a:spcBef>
                          <a:spcPts val="0"/>
                        </a:spcBef>
                        <a:spcAft>
                          <a:spcPts val="0"/>
                        </a:spcAft>
                      </a:pPr>
                      <a:r>
                        <a:rPr lang="en-CA" sz="2400">
                          <a:effectLst/>
                        </a:rPr>
                        <a:t>WaveformDouble</a:t>
                      </a:r>
                      <a:endParaRPr lang="en-US"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indent="0" algn="just">
                        <a:lnSpc>
                          <a:spcPct val="107000"/>
                        </a:lnSpc>
                        <a:spcBef>
                          <a:spcPts val="0"/>
                        </a:spcBef>
                        <a:spcAft>
                          <a:spcPts val="0"/>
                        </a:spcAft>
                      </a:pPr>
                      <a:r>
                        <a:rPr lang="en-CA" sz="2400">
                          <a:effectLst/>
                        </a:rPr>
                        <a:t>All 3 sets</a:t>
                      </a:r>
                      <a:endParaRPr lang="en-US"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indent="0" algn="just">
                        <a:lnSpc>
                          <a:spcPct val="107000"/>
                        </a:lnSpc>
                        <a:spcBef>
                          <a:spcPts val="0"/>
                        </a:spcBef>
                        <a:spcAft>
                          <a:spcPts val="0"/>
                        </a:spcAft>
                      </a:pPr>
                      <a:r>
                        <a:rPr lang="en-CA" sz="2400">
                          <a:effectLst/>
                        </a:rPr>
                        <a:t>67.8%</a:t>
                      </a:r>
                      <a:endParaRPr lang="en-US" sz="24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802387">
                <a:tc>
                  <a:txBody>
                    <a:bodyPr/>
                    <a:lstStyle/>
                    <a:p>
                      <a:pPr marL="0" marR="0" indent="0" algn="just">
                        <a:lnSpc>
                          <a:spcPct val="107000"/>
                        </a:lnSpc>
                        <a:spcBef>
                          <a:spcPts val="0"/>
                        </a:spcBef>
                        <a:spcAft>
                          <a:spcPts val="0"/>
                        </a:spcAft>
                      </a:pPr>
                      <a:r>
                        <a:rPr lang="en-CA" sz="2400">
                          <a:effectLst/>
                        </a:rPr>
                        <a:t>WaveformFourThirds</a:t>
                      </a:r>
                      <a:endParaRPr lang="en-US"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indent="0" algn="just">
                        <a:lnSpc>
                          <a:spcPct val="107000"/>
                        </a:lnSpc>
                        <a:spcBef>
                          <a:spcPts val="0"/>
                        </a:spcBef>
                        <a:spcAft>
                          <a:spcPts val="0"/>
                        </a:spcAft>
                      </a:pPr>
                      <a:r>
                        <a:rPr lang="en-CA" sz="2400">
                          <a:effectLst/>
                        </a:rPr>
                        <a:t>All 3 sets</a:t>
                      </a:r>
                      <a:endParaRPr lang="en-US"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indent="0" algn="just">
                        <a:lnSpc>
                          <a:spcPct val="107000"/>
                        </a:lnSpc>
                        <a:spcBef>
                          <a:spcPts val="0"/>
                        </a:spcBef>
                        <a:spcAft>
                          <a:spcPts val="0"/>
                        </a:spcAft>
                      </a:pPr>
                      <a:r>
                        <a:rPr lang="en-CA" sz="2400">
                          <a:effectLst/>
                        </a:rPr>
                        <a:t>65.8%</a:t>
                      </a:r>
                      <a:endParaRPr lang="en-US" sz="24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802387">
                <a:tc>
                  <a:txBody>
                    <a:bodyPr/>
                    <a:lstStyle/>
                    <a:p>
                      <a:pPr marL="0" marR="0" indent="0" algn="just">
                        <a:lnSpc>
                          <a:spcPct val="107000"/>
                        </a:lnSpc>
                        <a:spcBef>
                          <a:spcPts val="0"/>
                        </a:spcBef>
                        <a:spcAft>
                          <a:spcPts val="0"/>
                        </a:spcAft>
                      </a:pPr>
                      <a:r>
                        <a:rPr lang="en-CA" sz="2400">
                          <a:effectLst/>
                        </a:rPr>
                        <a:t>WaveformOnePt95</a:t>
                      </a:r>
                      <a:endParaRPr lang="en-US"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indent="0" algn="just">
                        <a:lnSpc>
                          <a:spcPct val="107000"/>
                        </a:lnSpc>
                        <a:spcBef>
                          <a:spcPts val="0"/>
                        </a:spcBef>
                        <a:spcAft>
                          <a:spcPts val="0"/>
                        </a:spcAft>
                      </a:pPr>
                      <a:r>
                        <a:rPr lang="en-CA" sz="2400">
                          <a:effectLst/>
                        </a:rPr>
                        <a:t>All 3 sets</a:t>
                      </a:r>
                      <a:endParaRPr lang="en-US"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indent="0" algn="just">
                        <a:lnSpc>
                          <a:spcPct val="107000"/>
                        </a:lnSpc>
                        <a:spcBef>
                          <a:spcPts val="0"/>
                        </a:spcBef>
                        <a:spcAft>
                          <a:spcPts val="0"/>
                        </a:spcAft>
                      </a:pPr>
                      <a:r>
                        <a:rPr lang="en-CA" sz="2400" dirty="0">
                          <a:effectLst/>
                        </a:rPr>
                        <a:t>67.6%</a:t>
                      </a:r>
                      <a:endParaRPr lang="en-US" sz="24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0003"/>
                  </a:ext>
                </a:extLst>
              </a:tr>
            </a:tbl>
          </a:graphicData>
        </a:graphic>
      </p:graphicFrame>
      <p:sp>
        <p:nvSpPr>
          <p:cNvPr id="2" name="Title 1"/>
          <p:cNvSpPr>
            <a:spLocks noGrp="1"/>
          </p:cNvSpPr>
          <p:nvPr>
            <p:ph type="title" idx="4294967295"/>
          </p:nvPr>
        </p:nvSpPr>
        <p:spPr>
          <a:xfrm>
            <a:off x="0" y="365125"/>
            <a:ext cx="10515600" cy="1325563"/>
          </a:xfrm>
          <a:prstGeom prst="rect">
            <a:avLst/>
          </a:prstGeom>
        </p:spPr>
        <p:txBody>
          <a:bodyPr/>
          <a:lstStyle/>
          <a:p>
            <a:r>
              <a:rPr lang="en-US" dirty="0"/>
              <a:t>2016 Sonic Survey Result</a:t>
            </a:r>
          </a:p>
        </p:txBody>
      </p:sp>
    </p:spTree>
    <p:extLst>
      <p:ext uri="{BB962C8B-B14F-4D97-AF65-F5344CB8AC3E}">
        <p14:creationId xmlns:p14="http://schemas.microsoft.com/office/powerpoint/2010/main" val="28890946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82805" y="892099"/>
            <a:ext cx="10515600" cy="4716966"/>
          </a:xfrm>
        </p:spPr>
        <p:txBody>
          <a:bodyPr>
            <a:normAutofit lnSpcReduction="10000"/>
          </a:bodyPr>
          <a:lstStyle/>
          <a:p>
            <a:pPr marL="457200" lvl="2" indent="-457200">
              <a:spcBef>
                <a:spcPts val="1000"/>
              </a:spcBef>
              <a:buFont typeface="Wingdings" charset="2"/>
              <a:buChar char="v"/>
            </a:pPr>
            <a:r>
              <a:rPr lang="en-US" sz="3000" b="1" u="sng" dirty="0"/>
              <a:t>Datasets adaptation and characteristics</a:t>
            </a:r>
          </a:p>
          <a:p>
            <a:r>
              <a:rPr lang="en-US" sz="2800" dirty="0"/>
              <a:t>Datasets Transformation:</a:t>
            </a:r>
          </a:p>
          <a:p>
            <a:pPr marL="0" indent="0">
              <a:buNone/>
            </a:pPr>
            <a:r>
              <a:rPr lang="en-US" sz="2600" dirty="0"/>
              <a:t>Data transformation step is required to make the data usable in our project</a:t>
            </a:r>
          </a:p>
          <a:p>
            <a:pPr lvl="1">
              <a:buFont typeface="Wingdings" charset="2"/>
              <a:buChar char="Ø"/>
            </a:pPr>
            <a:r>
              <a:rPr lang="en-US" sz="2600" dirty="0"/>
              <a:t>We use </a:t>
            </a:r>
            <a:r>
              <a:rPr lang="en-US" sz="2600" i="1" dirty="0" err="1"/>
              <a:t>ChucK</a:t>
            </a:r>
            <a:r>
              <a:rPr lang="en-US" sz="2600" dirty="0"/>
              <a:t> for transformation step.</a:t>
            </a:r>
          </a:p>
          <a:p>
            <a:pPr lvl="1">
              <a:buFont typeface="Wingdings" charset="2"/>
              <a:buChar char="Ø"/>
            </a:pPr>
            <a:r>
              <a:rPr lang="en-US" sz="2600" dirty="0"/>
              <a:t>What is </a:t>
            </a:r>
            <a:r>
              <a:rPr lang="en-US" sz="2600" i="1" dirty="0" err="1"/>
              <a:t>ChucK</a:t>
            </a:r>
            <a:r>
              <a:rPr lang="en-US" sz="2600" i="1" dirty="0"/>
              <a:t>? </a:t>
            </a:r>
            <a:r>
              <a:rPr lang="en-US" sz="2600" i="1" dirty="0" err="1"/>
              <a:t>ChucK</a:t>
            </a:r>
            <a:r>
              <a:rPr lang="en-US" sz="2600" dirty="0"/>
              <a:t> is a programming language for real-time sound synthesis and music creation. </a:t>
            </a:r>
            <a:r>
              <a:rPr lang="en-US" sz="2600" i="1" dirty="0" err="1"/>
              <a:t>ChucK</a:t>
            </a:r>
            <a:r>
              <a:rPr lang="en-US" sz="2600" dirty="0"/>
              <a:t> presents a unique time-based, concurrent programming model that's precise and expressive. </a:t>
            </a:r>
          </a:p>
          <a:p>
            <a:pPr lvl="1">
              <a:buFont typeface="Wingdings" charset="2"/>
              <a:buChar char="Ø"/>
            </a:pPr>
            <a:r>
              <a:rPr lang="en-US" sz="2600" dirty="0"/>
              <a:t>A</a:t>
            </a:r>
            <a:r>
              <a:rPr lang="en-US" sz="2600" i="1" dirty="0"/>
              <a:t> </a:t>
            </a:r>
            <a:r>
              <a:rPr lang="en-US" sz="2600" i="1" dirty="0" err="1"/>
              <a:t>ChucK</a:t>
            </a:r>
            <a:r>
              <a:rPr lang="en-US" sz="2600" dirty="0"/>
              <a:t> program is used to analyze the survey WAV files that was produced by the </a:t>
            </a:r>
            <a:r>
              <a:rPr lang="en-US" sz="2600" dirty="0" err="1"/>
              <a:t>Sonification</a:t>
            </a:r>
            <a:r>
              <a:rPr lang="en-US" sz="2600" dirty="0"/>
              <a:t> algorithms, for a second and extracts data sound characteristics.</a:t>
            </a:r>
          </a:p>
        </p:txBody>
      </p:sp>
    </p:spTree>
    <p:extLst>
      <p:ext uri="{BB962C8B-B14F-4D97-AF65-F5344CB8AC3E}">
        <p14:creationId xmlns:p14="http://schemas.microsoft.com/office/powerpoint/2010/main" val="20473930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338146"/>
            <a:ext cx="10515600" cy="4672361"/>
          </a:xfrm>
        </p:spPr>
        <p:txBody>
          <a:bodyPr>
            <a:normAutofit fontScale="25000" lnSpcReduction="20000"/>
          </a:bodyPr>
          <a:lstStyle/>
          <a:p>
            <a:r>
              <a:rPr lang="en-US" sz="6400" b="1" dirty="0"/>
              <a:t>Introduction:</a:t>
            </a:r>
          </a:p>
          <a:p>
            <a:pPr lvl="1"/>
            <a:r>
              <a:rPr lang="en-US" sz="5600" dirty="0"/>
              <a:t>Research goals</a:t>
            </a:r>
          </a:p>
          <a:p>
            <a:pPr lvl="1"/>
            <a:r>
              <a:rPr lang="en-US" sz="5600" dirty="0"/>
              <a:t>Choices we made to reach our goal</a:t>
            </a:r>
          </a:p>
          <a:p>
            <a:pPr lvl="1"/>
            <a:r>
              <a:rPr lang="en-US" sz="5600" dirty="0"/>
              <a:t>Introduction to Weka?</a:t>
            </a:r>
          </a:p>
          <a:p>
            <a:r>
              <a:rPr lang="en-US" sz="6400" b="1" dirty="0"/>
              <a:t>Body:</a:t>
            </a:r>
          </a:p>
          <a:p>
            <a:pPr lvl="1"/>
            <a:r>
              <a:rPr lang="en-US" sz="5200" dirty="0" err="1"/>
              <a:t>Sonification</a:t>
            </a:r>
            <a:r>
              <a:rPr lang="en-US" sz="5200" dirty="0"/>
              <a:t> Research Overview </a:t>
            </a:r>
          </a:p>
          <a:p>
            <a:pPr lvl="1"/>
            <a:r>
              <a:rPr lang="en-US" sz="5600" dirty="0"/>
              <a:t>Datasets adaptation and characteristics</a:t>
            </a:r>
          </a:p>
          <a:p>
            <a:pPr lvl="1"/>
            <a:r>
              <a:rPr lang="en-US" sz="5600" dirty="0"/>
              <a:t>Machine learning evaluation process</a:t>
            </a:r>
          </a:p>
          <a:p>
            <a:pPr lvl="1"/>
            <a:r>
              <a:rPr lang="en-US" sz="5600" dirty="0"/>
              <a:t>Introduction to Machine Learning evaluator tool </a:t>
            </a:r>
          </a:p>
          <a:p>
            <a:pPr lvl="1"/>
            <a:r>
              <a:rPr lang="en-US" sz="5600" dirty="0"/>
              <a:t>Machine learning models performance </a:t>
            </a:r>
          </a:p>
          <a:p>
            <a:pPr lvl="1"/>
            <a:r>
              <a:rPr lang="en-US" sz="5600" dirty="0"/>
              <a:t>Introduction to new </a:t>
            </a:r>
            <a:r>
              <a:rPr lang="en-US" sz="5600" dirty="0" err="1"/>
              <a:t>Sonification</a:t>
            </a:r>
            <a:r>
              <a:rPr lang="en-US" sz="5600" dirty="0"/>
              <a:t> algorithms</a:t>
            </a:r>
          </a:p>
          <a:p>
            <a:pPr lvl="1"/>
            <a:r>
              <a:rPr lang="en-US" sz="5600" dirty="0"/>
              <a:t>Results of processing the new Sonification algorithms by the Survey Listener Tool</a:t>
            </a:r>
          </a:p>
          <a:p>
            <a:pPr lvl="1"/>
            <a:r>
              <a:rPr lang="en-US" sz="5600" dirty="0"/>
              <a:t>Virtual Survey Listener Tool Benefit</a:t>
            </a:r>
          </a:p>
          <a:p>
            <a:r>
              <a:rPr lang="en-US" sz="6400" b="1" dirty="0"/>
              <a:t>Summary</a:t>
            </a:r>
          </a:p>
          <a:p>
            <a:r>
              <a:rPr lang="en-US" sz="6400" b="1" dirty="0"/>
              <a:t>Questions</a:t>
            </a:r>
          </a:p>
          <a:p>
            <a:endParaRPr lang="en-US" dirty="0"/>
          </a:p>
          <a:p>
            <a:endParaRPr lang="en-US" dirty="0"/>
          </a:p>
        </p:txBody>
      </p:sp>
      <p:sp>
        <p:nvSpPr>
          <p:cNvPr id="2" name="Title 1"/>
          <p:cNvSpPr>
            <a:spLocks noGrp="1"/>
          </p:cNvSpPr>
          <p:nvPr>
            <p:ph type="title" idx="4294967295"/>
          </p:nvPr>
        </p:nvSpPr>
        <p:spPr>
          <a:xfrm>
            <a:off x="992458" y="490655"/>
            <a:ext cx="9947275" cy="959004"/>
          </a:xfrm>
          <a:prstGeom prst="rect">
            <a:avLst/>
          </a:prstGeom>
        </p:spPr>
        <p:txBody>
          <a:bodyPr>
            <a:normAutofit/>
          </a:bodyPr>
          <a:lstStyle/>
          <a:p>
            <a:r>
              <a:rPr lang="en-US" dirty="0"/>
              <a:t>Outline</a:t>
            </a:r>
          </a:p>
        </p:txBody>
      </p:sp>
    </p:spTree>
    <p:extLst>
      <p:ext uri="{BB962C8B-B14F-4D97-AF65-F5344CB8AC3E}">
        <p14:creationId xmlns:p14="http://schemas.microsoft.com/office/powerpoint/2010/main" val="7829649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95040" y="2478874"/>
            <a:ext cx="9601196" cy="2059673"/>
          </a:xfrm>
        </p:spPr>
        <p:txBody>
          <a:bodyPr/>
          <a:lstStyle/>
          <a:p>
            <a:pPr lvl="1">
              <a:buFont typeface="Wingdings" charset="2"/>
              <a:buChar char="Ø"/>
            </a:pPr>
            <a:r>
              <a:rPr lang="en-US" sz="2400" dirty="0"/>
              <a:t>Then we pass the transformation</a:t>
            </a:r>
            <a:r>
              <a:rPr lang="en-US" sz="2400" i="1" dirty="0"/>
              <a:t> </a:t>
            </a:r>
            <a:r>
              <a:rPr lang="en-US" sz="2400" dirty="0"/>
              <a:t>output to python data-reformatting scripts for assembling the data and generating ARFF files that are consumable by Weka machine learning classifiers. </a:t>
            </a:r>
          </a:p>
          <a:p>
            <a:endParaRPr lang="en-US" dirty="0"/>
          </a:p>
        </p:txBody>
      </p:sp>
    </p:spTree>
    <p:extLst>
      <p:ext uri="{BB962C8B-B14F-4D97-AF65-F5344CB8AC3E}">
        <p14:creationId xmlns:p14="http://schemas.microsoft.com/office/powerpoint/2010/main" val="11311203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04746" y="847493"/>
            <a:ext cx="10515600" cy="5206807"/>
          </a:xfrm>
        </p:spPr>
        <p:txBody>
          <a:bodyPr>
            <a:normAutofit/>
          </a:bodyPr>
          <a:lstStyle/>
          <a:p>
            <a:r>
              <a:rPr lang="en-US" sz="2600" dirty="0"/>
              <a:t>Dataset Dissection</a:t>
            </a:r>
          </a:p>
          <a:p>
            <a:pPr lvl="1">
              <a:buFont typeface="Wingdings" charset="2"/>
              <a:buChar char="Ø"/>
            </a:pPr>
            <a:r>
              <a:rPr lang="en-US" sz="2400" dirty="0"/>
              <a:t>The transformation and formatting steps produce three groups of datasets, each group corresponding to one of Sonification approaches and comprising of 50 datasets. </a:t>
            </a:r>
          </a:p>
          <a:p>
            <a:pPr lvl="1">
              <a:buFont typeface="Wingdings" charset="2"/>
              <a:buChar char="Ø"/>
            </a:pPr>
            <a:r>
              <a:rPr lang="en-US" sz="2400" dirty="0"/>
              <a:t>A dataset is an ARFF file that comprises 39 instances, each instance is the data that was generated in the transformation process of one WAV file used in the Sonification survey for one participant. </a:t>
            </a:r>
          </a:p>
          <a:p>
            <a:pPr lvl="1">
              <a:buFont typeface="Wingdings" charset="2"/>
              <a:buChar char="Ø"/>
            </a:pPr>
            <a:r>
              <a:rPr lang="en-US" sz="2400" dirty="0"/>
              <a:t>Instances are split evenly among the three classification reference Sounds in each dataset.</a:t>
            </a:r>
          </a:p>
          <a:p>
            <a:pPr lvl="1">
              <a:buFont typeface="Wingdings" charset="2"/>
              <a:buChar char="Ø"/>
            </a:pPr>
            <a:r>
              <a:rPr lang="en-US" sz="2400" dirty="0"/>
              <a:t>For each of the three groups there is one training ARFF file that contains the training instances that are generated from the transformation process of the reference sounds WAV files.</a:t>
            </a:r>
          </a:p>
        </p:txBody>
      </p:sp>
    </p:spTree>
    <p:extLst>
      <p:ext uri="{BB962C8B-B14F-4D97-AF65-F5344CB8AC3E}">
        <p14:creationId xmlns:p14="http://schemas.microsoft.com/office/powerpoint/2010/main" val="18534465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98218" y="1363742"/>
            <a:ext cx="8275319" cy="4535254"/>
          </a:xfrm>
        </p:spPr>
      </p:pic>
      <p:sp>
        <p:nvSpPr>
          <p:cNvPr id="2" name="Title 1"/>
          <p:cNvSpPr>
            <a:spLocks noGrp="1"/>
          </p:cNvSpPr>
          <p:nvPr>
            <p:ph type="title" idx="4294967295"/>
          </p:nvPr>
        </p:nvSpPr>
        <p:spPr>
          <a:xfrm>
            <a:off x="1698218" y="610452"/>
            <a:ext cx="7750098" cy="504825"/>
          </a:xfrm>
          <a:prstGeom prst="rect">
            <a:avLst/>
          </a:prstGeom>
        </p:spPr>
        <p:txBody>
          <a:bodyPr>
            <a:normAutofit fontScale="90000"/>
          </a:bodyPr>
          <a:lstStyle/>
          <a:p>
            <a:pPr>
              <a:buFont typeface="Wingdings" charset="2"/>
              <a:buChar char="v"/>
            </a:pPr>
            <a:r>
              <a:rPr lang="en-US" sz="2800" b="1" u="sng" dirty="0"/>
              <a:t>Machine Learning Evaluation Process </a:t>
            </a:r>
          </a:p>
        </p:txBody>
      </p:sp>
    </p:spTree>
    <p:extLst>
      <p:ext uri="{BB962C8B-B14F-4D97-AF65-F5344CB8AC3E}">
        <p14:creationId xmlns:p14="http://schemas.microsoft.com/office/powerpoint/2010/main" val="24412959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15897" y="1003609"/>
            <a:ext cx="10515600" cy="4984595"/>
          </a:xfrm>
        </p:spPr>
        <p:txBody>
          <a:bodyPr>
            <a:normAutofit/>
          </a:bodyPr>
          <a:lstStyle/>
          <a:p>
            <a:pPr marL="0" indent="0">
              <a:buNone/>
            </a:pPr>
            <a:r>
              <a:rPr lang="en-US" sz="2600" dirty="0"/>
              <a:t>In order to assess the performance of a machine learning model:</a:t>
            </a:r>
          </a:p>
          <a:p>
            <a:r>
              <a:rPr lang="en-US" sz="2600" dirty="0"/>
              <a:t>Train the model using an ARFF training file that corresponds to one of the </a:t>
            </a:r>
            <a:r>
              <a:rPr lang="en-US" sz="2600" dirty="0" err="1"/>
              <a:t>Sonification</a:t>
            </a:r>
            <a:r>
              <a:rPr lang="en-US" sz="2600" dirty="0"/>
              <a:t> approaches.</a:t>
            </a:r>
          </a:p>
          <a:p>
            <a:r>
              <a:rPr lang="en-US" sz="2600" dirty="0"/>
              <a:t>Input the test data to the machine learning model for classification, where the test data is the set of all ARFF files of that Sonification approach which mean that you have 50 classification process for each of the ARFF files of a </a:t>
            </a:r>
            <a:r>
              <a:rPr lang="en-US" sz="2600" dirty="0" err="1"/>
              <a:t>Sonification</a:t>
            </a:r>
            <a:r>
              <a:rPr lang="en-US" sz="2600" dirty="0"/>
              <a:t> approach.</a:t>
            </a:r>
          </a:p>
          <a:p>
            <a:pPr lvl="0"/>
            <a:r>
              <a:rPr lang="en-US" sz="2600" dirty="0"/>
              <a:t>Calculate the average correct result and standard deviation for the results that were produced by the model using each of the ARFF files, and then calculate the overall average correct results of all averages.</a:t>
            </a:r>
          </a:p>
          <a:p>
            <a:endParaRPr lang="en-US" dirty="0"/>
          </a:p>
        </p:txBody>
      </p:sp>
    </p:spTree>
    <p:extLst>
      <p:ext uri="{BB962C8B-B14F-4D97-AF65-F5344CB8AC3E}">
        <p14:creationId xmlns:p14="http://schemas.microsoft.com/office/powerpoint/2010/main" val="8666070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95401" y="2556932"/>
            <a:ext cx="9601196" cy="1937009"/>
          </a:xfrm>
        </p:spPr>
        <p:txBody>
          <a:bodyPr/>
          <a:lstStyle/>
          <a:p>
            <a:pPr lvl="0"/>
            <a:r>
              <a:rPr lang="en-US" sz="2600" dirty="0"/>
              <a:t>Repeat the previous steps for every Sonification approach.</a:t>
            </a:r>
          </a:p>
          <a:p>
            <a:pPr lvl="0"/>
            <a:r>
              <a:rPr lang="en-US" sz="2600" dirty="0"/>
              <a:t>Repeat the steps for every possible machine learning model and its option variations.</a:t>
            </a:r>
          </a:p>
          <a:p>
            <a:endParaRPr lang="en-US" dirty="0"/>
          </a:p>
        </p:txBody>
      </p:sp>
    </p:spTree>
    <p:extLst>
      <p:ext uri="{BB962C8B-B14F-4D97-AF65-F5344CB8AC3E}">
        <p14:creationId xmlns:p14="http://schemas.microsoft.com/office/powerpoint/2010/main" val="20051666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769435"/>
            <a:ext cx="10515600" cy="5285678"/>
          </a:xfrm>
        </p:spPr>
        <p:txBody>
          <a:bodyPr>
            <a:normAutofit/>
          </a:bodyPr>
          <a:lstStyle/>
          <a:p>
            <a:pPr>
              <a:buFont typeface="Wingdings" charset="2"/>
              <a:buChar char="v"/>
            </a:pPr>
            <a:r>
              <a:rPr lang="en-US" sz="2800" b="1" u="sng" dirty="0"/>
              <a:t>Introduction to Machine Learning Evaluator Tool</a:t>
            </a:r>
          </a:p>
          <a:p>
            <a:r>
              <a:rPr lang="en-US" sz="2600" dirty="0"/>
              <a:t>Weka Tool Limitation</a:t>
            </a:r>
          </a:p>
          <a:p>
            <a:pPr lvl="1">
              <a:buFont typeface="Wingdings" charset="2"/>
              <a:buChar char="Ø"/>
            </a:pPr>
            <a:r>
              <a:rPr lang="en-US" sz="2400" dirty="0"/>
              <a:t>Lacks the scalability functionality </a:t>
            </a:r>
          </a:p>
          <a:p>
            <a:pPr lvl="1">
              <a:buFont typeface="Wingdings" charset="2"/>
              <a:buChar char="Ø"/>
            </a:pPr>
            <a:r>
              <a:rPr lang="en-US" sz="2400" dirty="0"/>
              <a:t>There is a need to do 19,800 run to find the best machine learning model, which is 150 ARFF x 132 machine learning model option variation.</a:t>
            </a:r>
          </a:p>
          <a:p>
            <a:pPr lvl="1">
              <a:buFont typeface="Wingdings" charset="2"/>
              <a:buChar char="Ø"/>
            </a:pPr>
            <a:r>
              <a:rPr lang="en-US" sz="2400" dirty="0"/>
              <a:t>There is a need to do 118,800 run to find the best </a:t>
            </a:r>
            <a:r>
              <a:rPr lang="en-US" sz="2400" dirty="0" err="1"/>
              <a:t>Sonification</a:t>
            </a:r>
            <a:r>
              <a:rPr lang="en-US" sz="2400" dirty="0"/>
              <a:t> approach among old and new one, which is 900 ARFF x 132 machine learning model option variation.</a:t>
            </a:r>
          </a:p>
          <a:p>
            <a:pPr lvl="1">
              <a:buFont typeface="Wingdings" charset="2"/>
              <a:buChar char="Ø"/>
            </a:pPr>
            <a:r>
              <a:rPr lang="en-US" sz="2400" dirty="0"/>
              <a:t> Calculate the results as mentioned in the previous section for every machine learning model, then calculate the overall result for all models.</a:t>
            </a:r>
          </a:p>
          <a:p>
            <a:pPr lvl="1">
              <a:buFont typeface="Wingdings" charset="2"/>
              <a:buChar char="Ø"/>
            </a:pPr>
            <a:r>
              <a:rPr lang="en-US" sz="2400" dirty="0"/>
              <a:t>Impossible without the help of an automated process.</a:t>
            </a:r>
          </a:p>
        </p:txBody>
      </p:sp>
    </p:spTree>
    <p:extLst>
      <p:ext uri="{BB962C8B-B14F-4D97-AF65-F5344CB8AC3E}">
        <p14:creationId xmlns:p14="http://schemas.microsoft.com/office/powerpoint/2010/main" val="1247391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04747" y="981307"/>
            <a:ext cx="10515600" cy="4527395"/>
          </a:xfrm>
        </p:spPr>
        <p:txBody>
          <a:bodyPr>
            <a:normAutofit/>
          </a:bodyPr>
          <a:lstStyle/>
          <a:p>
            <a:r>
              <a:rPr lang="en-US" sz="2600" i="1" dirty="0"/>
              <a:t>Machine Learning Evaluator </a:t>
            </a:r>
            <a:r>
              <a:rPr lang="en-US" sz="2600" dirty="0"/>
              <a:t>Tool :</a:t>
            </a:r>
            <a:endParaRPr lang="en-US" sz="2600" i="1" dirty="0"/>
          </a:p>
          <a:p>
            <a:pPr marL="0" indent="0">
              <a:buNone/>
            </a:pPr>
            <a:r>
              <a:rPr lang="en-US" sz="2400" dirty="0"/>
              <a:t>Due to the lack of Weka tool capabilities, </a:t>
            </a:r>
            <a:r>
              <a:rPr lang="en-US" dirty="0"/>
              <a:t>I</a:t>
            </a:r>
            <a:r>
              <a:rPr lang="en-US" sz="2400" dirty="0"/>
              <a:t> designed the </a:t>
            </a:r>
            <a:r>
              <a:rPr lang="en-US" sz="2400" i="1" dirty="0"/>
              <a:t>Machine Learning Evaluator Tool</a:t>
            </a:r>
            <a:r>
              <a:rPr lang="en-US" sz="2400" dirty="0"/>
              <a:t>, which is a Java application that extends and scales </a:t>
            </a:r>
            <a:r>
              <a:rPr lang="en-US" sz="2400" i="1" dirty="0"/>
              <a:t>Weka </a:t>
            </a:r>
            <a:r>
              <a:rPr lang="en-US" sz="2400" dirty="0"/>
              <a:t>Tool capabilities.</a:t>
            </a:r>
          </a:p>
          <a:p>
            <a:r>
              <a:rPr lang="en-US" sz="2600" i="1" dirty="0"/>
              <a:t>Machine Learning Evaluator </a:t>
            </a:r>
            <a:r>
              <a:rPr lang="en-US" sz="2600" dirty="0"/>
              <a:t>Tool</a:t>
            </a:r>
            <a:r>
              <a:rPr lang="en-US" sz="2600" i="1" dirty="0"/>
              <a:t> </a:t>
            </a:r>
            <a:r>
              <a:rPr lang="en-US" sz="2600" dirty="0"/>
              <a:t>capabilities:</a:t>
            </a:r>
          </a:p>
          <a:p>
            <a:pPr lvl="1">
              <a:buFont typeface="Wingdings" charset="2"/>
              <a:buChar char="Ø"/>
            </a:pPr>
            <a:r>
              <a:rPr lang="en-US" sz="2400" dirty="0"/>
              <a:t>Navigating through specified directories for loading training and testing datasets.</a:t>
            </a:r>
          </a:p>
          <a:p>
            <a:pPr lvl="1">
              <a:buFont typeface="Wingdings" charset="2"/>
              <a:buChar char="Ø"/>
            </a:pPr>
            <a:r>
              <a:rPr lang="en-US" sz="2400" dirty="0"/>
              <a:t>Training data models.</a:t>
            </a:r>
          </a:p>
          <a:p>
            <a:pPr lvl="1">
              <a:buFont typeface="Wingdings" charset="2"/>
              <a:buChar char="Ø"/>
            </a:pPr>
            <a:r>
              <a:rPr lang="en-US" sz="2400" dirty="0"/>
              <a:t>Running test datasets against all possible permutations of classifiers. </a:t>
            </a:r>
          </a:p>
          <a:p>
            <a:pPr lvl="1">
              <a:buFont typeface="Wingdings" charset="2"/>
              <a:buChar char="Ø"/>
            </a:pPr>
            <a:r>
              <a:rPr lang="en-US" sz="2400" dirty="0"/>
              <a:t>Extracting results for every classifier.</a:t>
            </a:r>
          </a:p>
          <a:p>
            <a:endParaRPr lang="en-US" dirty="0"/>
          </a:p>
        </p:txBody>
      </p:sp>
    </p:spTree>
    <p:extLst>
      <p:ext uri="{BB962C8B-B14F-4D97-AF65-F5344CB8AC3E}">
        <p14:creationId xmlns:p14="http://schemas.microsoft.com/office/powerpoint/2010/main" val="3379521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17342" y="2813410"/>
            <a:ext cx="9601196" cy="1769741"/>
          </a:xfrm>
        </p:spPr>
        <p:txBody>
          <a:bodyPr>
            <a:normAutofit fontScale="92500" lnSpcReduction="20000"/>
          </a:bodyPr>
          <a:lstStyle/>
          <a:p>
            <a:pPr lvl="1">
              <a:buFont typeface="Wingdings" charset="2"/>
              <a:buChar char="Ø"/>
            </a:pPr>
            <a:r>
              <a:rPr lang="en-US" sz="2600" dirty="0"/>
              <a:t>Calculating the overall result for each classifier for every option variation.</a:t>
            </a:r>
          </a:p>
          <a:p>
            <a:pPr lvl="1">
              <a:buFont typeface="Wingdings" charset="2"/>
              <a:buChar char="Ø"/>
            </a:pPr>
            <a:r>
              <a:rPr lang="en-US" sz="2600" dirty="0"/>
              <a:t>Filtering classifiers based on their average correct results.</a:t>
            </a:r>
          </a:p>
          <a:p>
            <a:pPr lvl="1">
              <a:buFont typeface="Wingdings" charset="2"/>
              <a:buChar char="Ø"/>
            </a:pPr>
            <a:r>
              <a:rPr lang="en-US" sz="2600" dirty="0"/>
              <a:t>Saving detailed, summarized, and filtered reports in csv and text files formats.</a:t>
            </a:r>
          </a:p>
          <a:p>
            <a:endParaRPr lang="en-US" dirty="0"/>
          </a:p>
        </p:txBody>
      </p:sp>
    </p:spTree>
    <p:extLst>
      <p:ext uri="{BB962C8B-B14F-4D97-AF65-F5344CB8AC3E}">
        <p14:creationId xmlns:p14="http://schemas.microsoft.com/office/powerpoint/2010/main" val="23370111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27797" y="1113322"/>
            <a:ext cx="10945503" cy="5129651"/>
          </a:xfrm>
        </p:spPr>
      </p:pic>
      <p:sp>
        <p:nvSpPr>
          <p:cNvPr id="2" name="Title 1"/>
          <p:cNvSpPr>
            <a:spLocks noGrp="1"/>
          </p:cNvSpPr>
          <p:nvPr>
            <p:ph type="title" idx="4294967295"/>
          </p:nvPr>
        </p:nvSpPr>
        <p:spPr>
          <a:xfrm>
            <a:off x="1498511" y="688511"/>
            <a:ext cx="8659719" cy="560388"/>
          </a:xfrm>
          <a:prstGeom prst="rect">
            <a:avLst/>
          </a:prstGeom>
        </p:spPr>
        <p:txBody>
          <a:bodyPr>
            <a:normAutofit/>
          </a:bodyPr>
          <a:lstStyle/>
          <a:p>
            <a:pPr marL="571500" indent="-571500">
              <a:buFont typeface="Arial" charset="0"/>
              <a:buChar char="•"/>
            </a:pPr>
            <a:r>
              <a:rPr lang="en-US" sz="2600" dirty="0"/>
              <a:t>Machine Learning Evaluator Tool Design</a:t>
            </a:r>
          </a:p>
        </p:txBody>
      </p:sp>
    </p:spTree>
    <p:extLst>
      <p:ext uri="{BB962C8B-B14F-4D97-AF65-F5344CB8AC3E}">
        <p14:creationId xmlns:p14="http://schemas.microsoft.com/office/powerpoint/2010/main" val="27117365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858645"/>
            <a:ext cx="10515600" cy="5163014"/>
          </a:xfrm>
        </p:spPr>
        <p:txBody>
          <a:bodyPr>
            <a:normAutofit/>
          </a:bodyPr>
          <a:lstStyle/>
          <a:p>
            <a:pPr marL="342900" lvl="1" indent="-342900">
              <a:spcBef>
                <a:spcPts val="1000"/>
              </a:spcBef>
              <a:buFont typeface="Wingdings" charset="2"/>
              <a:buChar char="v"/>
            </a:pPr>
            <a:r>
              <a:rPr lang="en-US" sz="3000" b="1" u="sng" dirty="0"/>
              <a:t>Machine learning models performance on previously surveyed algorithms </a:t>
            </a:r>
          </a:p>
          <a:p>
            <a:pPr marL="0" indent="0">
              <a:buNone/>
            </a:pPr>
            <a:r>
              <a:rPr lang="en-US" sz="2600" dirty="0"/>
              <a:t>After applying the evaluation process on the Sonification approaches that was surveyed previously we get the following results(table is too big cannot be added here):</a:t>
            </a:r>
          </a:p>
          <a:p>
            <a:pPr marL="914400" lvl="3" indent="-457200">
              <a:spcBef>
                <a:spcPts val="1000"/>
              </a:spcBef>
              <a:buFont typeface="Wingdings" charset="2"/>
              <a:buChar char="Ø"/>
            </a:pPr>
            <a:r>
              <a:rPr lang="en-US" sz="2600" dirty="0"/>
              <a:t>Poor Classifiers:</a:t>
            </a:r>
            <a:r>
              <a:rPr lang="en-US" sz="2600" b="1" i="1" dirty="0"/>
              <a:t> </a:t>
            </a:r>
          </a:p>
          <a:p>
            <a:pPr marL="1371600" lvl="4" indent="-457200">
              <a:spcBef>
                <a:spcPts val="1000"/>
              </a:spcBef>
              <a:buFont typeface="Courier New" charset="0"/>
              <a:buChar char="o"/>
            </a:pPr>
            <a:r>
              <a:rPr lang="en-US" sz="2400" i="1" dirty="0" err="1"/>
              <a:t>BayesNet</a:t>
            </a:r>
            <a:r>
              <a:rPr lang="en-US" sz="2400" dirty="0"/>
              <a:t>, </a:t>
            </a:r>
            <a:r>
              <a:rPr lang="en-US" sz="2400" i="1" dirty="0" err="1"/>
              <a:t>OneR</a:t>
            </a:r>
            <a:r>
              <a:rPr lang="en-US" sz="2400" dirty="0"/>
              <a:t>, </a:t>
            </a:r>
            <a:r>
              <a:rPr lang="en-US" sz="2400" i="1" dirty="0"/>
              <a:t>J48</a:t>
            </a:r>
            <a:r>
              <a:rPr lang="en-US" sz="2400" dirty="0"/>
              <a:t>, </a:t>
            </a:r>
            <a:r>
              <a:rPr lang="en-US" sz="2400" i="1" dirty="0" err="1"/>
              <a:t>REPTree</a:t>
            </a:r>
            <a:r>
              <a:rPr lang="en-US" sz="2400" dirty="0"/>
              <a:t>, and ensemble classifiers</a:t>
            </a:r>
            <a:r>
              <a:rPr lang="en-US" sz="2400" i="1" dirty="0"/>
              <a:t> AdaBoostM1</a:t>
            </a:r>
            <a:r>
              <a:rPr lang="en-US" sz="2400" dirty="0"/>
              <a:t> and </a:t>
            </a:r>
            <a:r>
              <a:rPr lang="en-US" sz="2400" i="1" dirty="0"/>
              <a:t>Bagging</a:t>
            </a:r>
            <a:r>
              <a:rPr lang="en-US" sz="2400" dirty="0"/>
              <a:t>, that use the formerly mentioned classifiers as options produced.</a:t>
            </a:r>
          </a:p>
          <a:p>
            <a:pPr marL="1371600" lvl="4" indent="-457200">
              <a:spcBef>
                <a:spcPts val="1000"/>
              </a:spcBef>
              <a:buFont typeface="Courier New" charset="0"/>
              <a:buChar char="o"/>
            </a:pPr>
            <a:r>
              <a:rPr lang="en-US" sz="2400" dirty="0"/>
              <a:t>Very low average correct results’ percentages equal to 33.33%. </a:t>
            </a:r>
          </a:p>
          <a:p>
            <a:pPr marL="1371600" lvl="4" indent="-457200">
              <a:spcBef>
                <a:spcPts val="1000"/>
              </a:spcBef>
              <a:buFont typeface="Courier New" charset="0"/>
              <a:buChar char="o"/>
            </a:pPr>
            <a:r>
              <a:rPr lang="en-US" sz="2400" dirty="0"/>
              <a:t>These classifiers usually requires big data sets.</a:t>
            </a:r>
          </a:p>
          <a:p>
            <a:pPr marL="228600" lvl="2">
              <a:spcBef>
                <a:spcPts val="1000"/>
              </a:spcBef>
            </a:pPr>
            <a:endParaRPr lang="en-US" b="1" i="1" dirty="0"/>
          </a:p>
          <a:p>
            <a:pPr marL="228600" lvl="2">
              <a:spcBef>
                <a:spcPts val="1000"/>
              </a:spcBef>
            </a:pPr>
            <a:endParaRPr lang="en-US" b="1" i="1" dirty="0"/>
          </a:p>
          <a:p>
            <a:endParaRPr lang="en-US" dirty="0"/>
          </a:p>
        </p:txBody>
      </p:sp>
    </p:spTree>
    <p:extLst>
      <p:ext uri="{BB962C8B-B14F-4D97-AF65-F5344CB8AC3E}">
        <p14:creationId xmlns:p14="http://schemas.microsoft.com/office/powerpoint/2010/main" val="23280676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95401" y="1996068"/>
            <a:ext cx="9601196" cy="3879800"/>
          </a:xfrm>
        </p:spPr>
        <p:txBody>
          <a:bodyPr/>
          <a:lstStyle/>
          <a:p>
            <a:pPr>
              <a:buFont typeface="Wingdings" charset="2"/>
              <a:buChar char="v"/>
            </a:pPr>
            <a:r>
              <a:rPr lang="en-US" sz="2800" b="1" u="sng" dirty="0"/>
              <a:t>Research Goals</a:t>
            </a:r>
          </a:p>
          <a:p>
            <a:r>
              <a:rPr lang="en-US" sz="2600" dirty="0"/>
              <a:t>Finding machine learning models that are capable of mimicking human learning experience.</a:t>
            </a:r>
          </a:p>
          <a:p>
            <a:r>
              <a:rPr lang="en-US" sz="2600" dirty="0"/>
              <a:t>Employ the research results to benefit the completion of the </a:t>
            </a:r>
            <a:r>
              <a:rPr lang="en-US" sz="2600" dirty="0" err="1"/>
              <a:t>Sonification</a:t>
            </a:r>
            <a:r>
              <a:rPr lang="en-US" sz="2600" dirty="0"/>
              <a:t> research.</a:t>
            </a:r>
          </a:p>
        </p:txBody>
      </p:sp>
      <p:sp>
        <p:nvSpPr>
          <p:cNvPr id="2" name="Title 1"/>
          <p:cNvSpPr>
            <a:spLocks noGrp="1"/>
          </p:cNvSpPr>
          <p:nvPr>
            <p:ph type="title" idx="4294967295"/>
          </p:nvPr>
        </p:nvSpPr>
        <p:spPr>
          <a:xfrm>
            <a:off x="0" y="365125"/>
            <a:ext cx="10515600" cy="1325563"/>
          </a:xfrm>
          <a:prstGeom prst="rect">
            <a:avLst/>
          </a:prstGeom>
        </p:spPr>
        <p:txBody>
          <a:bodyPr/>
          <a:lstStyle/>
          <a:p>
            <a:r>
              <a:rPr lang="en-US" dirty="0"/>
              <a:t>Introduction:</a:t>
            </a:r>
          </a:p>
        </p:txBody>
      </p:sp>
    </p:spTree>
    <p:extLst>
      <p:ext uri="{BB962C8B-B14F-4D97-AF65-F5344CB8AC3E}">
        <p14:creationId xmlns:p14="http://schemas.microsoft.com/office/powerpoint/2010/main" val="101522530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50796" y="1843254"/>
            <a:ext cx="9601196" cy="3163644"/>
          </a:xfrm>
        </p:spPr>
        <p:txBody>
          <a:bodyPr>
            <a:normAutofit/>
          </a:bodyPr>
          <a:lstStyle/>
          <a:p>
            <a:pPr marL="914400" lvl="3" indent="-457200">
              <a:spcBef>
                <a:spcPts val="1000"/>
              </a:spcBef>
              <a:buFont typeface="Wingdings" charset="2"/>
              <a:buChar char="Ø"/>
            </a:pPr>
            <a:r>
              <a:rPr lang="en-US" sz="2400" dirty="0"/>
              <a:t>Classifiers within Human Results’ Range: </a:t>
            </a:r>
          </a:p>
          <a:p>
            <a:pPr marL="1371600" lvl="4" indent="-457200">
              <a:spcBef>
                <a:spcPts val="1000"/>
              </a:spcBef>
              <a:buFont typeface="Courier New" charset="0"/>
              <a:buChar char="o"/>
            </a:pPr>
            <a:r>
              <a:rPr lang="en-US" sz="2200" i="1" dirty="0" err="1"/>
              <a:t>RandomTree</a:t>
            </a:r>
            <a:r>
              <a:rPr lang="en-US" sz="2200" dirty="0"/>
              <a:t> Classifier with certain options. </a:t>
            </a:r>
          </a:p>
          <a:p>
            <a:pPr marL="1371600" lvl="4" indent="-457200">
              <a:spcBef>
                <a:spcPts val="1000"/>
              </a:spcBef>
              <a:buFont typeface="Courier New" charset="0"/>
              <a:buChar char="o"/>
            </a:pPr>
            <a:r>
              <a:rPr lang="en-US" sz="2200" dirty="0"/>
              <a:t>Average results’ ranges were between 64% and 65%. </a:t>
            </a:r>
          </a:p>
          <a:p>
            <a:pPr marL="1371600" lvl="4" indent="-457200">
              <a:spcBef>
                <a:spcPts val="1000"/>
              </a:spcBef>
              <a:buFont typeface="Courier New" charset="0"/>
              <a:buChar char="o"/>
            </a:pPr>
            <a:r>
              <a:rPr lang="en-US" sz="2200" dirty="0"/>
              <a:t>Dominant attributes plays big roll in the model accuracy.</a:t>
            </a:r>
          </a:p>
          <a:p>
            <a:pPr marL="1371600" lvl="4" indent="-457200">
              <a:spcBef>
                <a:spcPts val="1000"/>
              </a:spcBef>
              <a:buFont typeface="Courier New" charset="0"/>
              <a:buChar char="o"/>
            </a:pPr>
            <a:r>
              <a:rPr lang="en-US" sz="2200" dirty="0"/>
              <a:t>No tree pruning.</a:t>
            </a:r>
          </a:p>
          <a:p>
            <a:endParaRPr lang="en-US" dirty="0"/>
          </a:p>
        </p:txBody>
      </p:sp>
    </p:spTree>
    <p:extLst>
      <p:ext uri="{BB962C8B-B14F-4D97-AF65-F5344CB8AC3E}">
        <p14:creationId xmlns:p14="http://schemas.microsoft.com/office/powerpoint/2010/main" val="25768245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170879"/>
            <a:ext cx="10515600" cy="4572000"/>
          </a:xfrm>
        </p:spPr>
        <p:txBody>
          <a:bodyPr>
            <a:normAutofit/>
          </a:bodyPr>
          <a:lstStyle/>
          <a:p>
            <a:pPr marL="914400" lvl="3" indent="-457200">
              <a:spcBef>
                <a:spcPts val="1000"/>
              </a:spcBef>
              <a:buFont typeface="Wingdings" charset="2"/>
              <a:buChar char="Ø"/>
            </a:pPr>
            <a:r>
              <a:rPr lang="en-US" sz="2400" dirty="0"/>
              <a:t>Classifiers Which Exceeded Human Results’ Range: </a:t>
            </a:r>
          </a:p>
          <a:p>
            <a:pPr marL="1371600" lvl="4" indent="-457200">
              <a:spcBef>
                <a:spcPts val="1000"/>
              </a:spcBef>
              <a:buFont typeface="Courier New" charset="0"/>
              <a:buChar char="o"/>
            </a:pPr>
            <a:r>
              <a:rPr lang="en-US" sz="2200" i="1" dirty="0" err="1"/>
              <a:t>Kstar</a:t>
            </a:r>
            <a:r>
              <a:rPr lang="en-US" sz="2200" dirty="0"/>
              <a:t>, and the ensemble classifiers such as </a:t>
            </a:r>
            <a:r>
              <a:rPr lang="en-US" sz="2200" i="1" dirty="0"/>
              <a:t>AdaBoostM1 </a:t>
            </a:r>
            <a:r>
              <a:rPr lang="en-US" sz="2200" dirty="0"/>
              <a:t>and </a:t>
            </a:r>
            <a:r>
              <a:rPr lang="en-US" sz="2200" i="1" dirty="0"/>
              <a:t>Bagging</a:t>
            </a:r>
            <a:r>
              <a:rPr lang="en-US" sz="2200" dirty="0"/>
              <a:t> classifier that used </a:t>
            </a:r>
            <a:r>
              <a:rPr lang="en-US" sz="2200" i="1" dirty="0" err="1"/>
              <a:t>HoeffdingTree</a:t>
            </a:r>
            <a:r>
              <a:rPr lang="en-US" sz="2200" dirty="0"/>
              <a:t> for boosting the performance performed very well. </a:t>
            </a:r>
          </a:p>
          <a:p>
            <a:pPr marL="1371600" lvl="4" indent="-457200">
              <a:spcBef>
                <a:spcPts val="1000"/>
              </a:spcBef>
              <a:buFont typeface="Courier New" charset="0"/>
              <a:buChar char="o"/>
            </a:pPr>
            <a:r>
              <a:rPr lang="en-US" sz="2200" dirty="0"/>
              <a:t>Results were in the range of 68% – 78% average correct classifications’ percentages. </a:t>
            </a:r>
          </a:p>
          <a:p>
            <a:pPr marL="1371600" lvl="4" indent="-457200">
              <a:spcBef>
                <a:spcPts val="1000"/>
              </a:spcBef>
              <a:buFont typeface="Courier New" charset="0"/>
              <a:buChar char="o"/>
            </a:pPr>
            <a:r>
              <a:rPr lang="en-US" sz="2200" i="1" dirty="0" err="1"/>
              <a:t>Kstar</a:t>
            </a:r>
            <a:r>
              <a:rPr lang="en-US" sz="2200" dirty="0"/>
              <a:t> predicts the class of an instance is based upon the class of those training instances similar to it.</a:t>
            </a:r>
          </a:p>
          <a:p>
            <a:pPr marL="1371600" lvl="4" indent="-457200">
              <a:spcBef>
                <a:spcPts val="1000"/>
              </a:spcBef>
              <a:buFont typeface="Courier New" charset="0"/>
              <a:buChar char="o"/>
            </a:pPr>
            <a:r>
              <a:rPr lang="en-US" sz="2200" i="1" dirty="0" err="1"/>
              <a:t>HoeffdingTree</a:t>
            </a:r>
            <a:r>
              <a:rPr lang="en-US" sz="2200" dirty="0"/>
              <a:t> classifier exploits the fact that a small sample can often be enough to choose an optimal splitting attribute.</a:t>
            </a:r>
            <a:endParaRPr lang="en-US" dirty="0"/>
          </a:p>
        </p:txBody>
      </p:sp>
    </p:spTree>
    <p:extLst>
      <p:ext uri="{BB962C8B-B14F-4D97-AF65-F5344CB8AC3E}">
        <p14:creationId xmlns:p14="http://schemas.microsoft.com/office/powerpoint/2010/main" val="138815829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49350" y="814039"/>
            <a:ext cx="10515600" cy="3356517"/>
          </a:xfrm>
        </p:spPr>
        <p:txBody>
          <a:bodyPr>
            <a:normAutofit/>
          </a:bodyPr>
          <a:lstStyle/>
          <a:p>
            <a:r>
              <a:rPr lang="en-US" sz="2600" i="1" dirty="0"/>
              <a:t>Virtual Survey Listener </a:t>
            </a:r>
            <a:r>
              <a:rPr lang="en-US" sz="2600" dirty="0"/>
              <a:t>Tool </a:t>
            </a:r>
          </a:p>
          <a:p>
            <a:pPr lvl="1">
              <a:buFont typeface="Wingdings" charset="2"/>
              <a:buChar char="Ø"/>
            </a:pPr>
            <a:r>
              <a:rPr lang="en-US" sz="2400" dirty="0"/>
              <a:t>Using previous results, we will be using the </a:t>
            </a:r>
            <a:r>
              <a:rPr lang="en-US" sz="2400" i="1" dirty="0" err="1"/>
              <a:t>RandomTree</a:t>
            </a:r>
            <a:r>
              <a:rPr lang="en-US" sz="2400" dirty="0"/>
              <a:t> classifier with the options that produced the closest results to human results for evaluating new Sonification approaches.</a:t>
            </a:r>
          </a:p>
          <a:p>
            <a:pPr lvl="1">
              <a:buFont typeface="Wingdings" charset="2"/>
              <a:buChar char="Ø"/>
            </a:pPr>
            <a:r>
              <a:rPr lang="en-US" sz="2400" dirty="0"/>
              <a:t>Using the </a:t>
            </a:r>
            <a:r>
              <a:rPr lang="en-US" sz="2400" i="1" dirty="0" err="1"/>
              <a:t>RandomTree</a:t>
            </a:r>
            <a:r>
              <a:rPr lang="en-US" sz="2400" dirty="0"/>
              <a:t> Classifier in conjunction with the </a:t>
            </a:r>
            <a:r>
              <a:rPr lang="en-US" sz="2400" i="1" dirty="0"/>
              <a:t>Machine Learning Evaluator Tool </a:t>
            </a:r>
            <a:r>
              <a:rPr lang="en-US" sz="2400" dirty="0"/>
              <a:t>will produce the </a:t>
            </a:r>
            <a:r>
              <a:rPr lang="en-US" sz="2400" i="1" dirty="0"/>
              <a:t>Virtual Survey Listener</a:t>
            </a:r>
            <a:r>
              <a:rPr lang="en-US" sz="2400" dirty="0"/>
              <a:t>.</a:t>
            </a:r>
          </a:p>
        </p:txBody>
      </p:sp>
    </p:spTree>
    <p:extLst>
      <p:ext uri="{BB962C8B-B14F-4D97-AF65-F5344CB8AC3E}">
        <p14:creationId xmlns:p14="http://schemas.microsoft.com/office/powerpoint/2010/main" val="139931929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61586" y="1081668"/>
            <a:ext cx="9601196" cy="4560849"/>
          </a:xfrm>
        </p:spPr>
        <p:txBody>
          <a:bodyPr>
            <a:normAutofit/>
          </a:bodyPr>
          <a:lstStyle/>
          <a:p>
            <a:pPr marL="457200" lvl="1" indent="-457200">
              <a:spcBef>
                <a:spcPts val="1000"/>
              </a:spcBef>
              <a:buFont typeface="Wingdings" charset="2"/>
              <a:buChar char="v"/>
            </a:pPr>
            <a:r>
              <a:rPr lang="en-US" sz="2800" b="1" u="sng" dirty="0"/>
              <a:t>Introduction to new </a:t>
            </a:r>
            <a:r>
              <a:rPr lang="en-US" sz="2800" b="1" u="sng" dirty="0" err="1"/>
              <a:t>Sonification</a:t>
            </a:r>
            <a:r>
              <a:rPr lang="en-US" sz="2800" b="1" u="sng" dirty="0"/>
              <a:t> algorithms</a:t>
            </a:r>
          </a:p>
          <a:p>
            <a:pPr marL="0" indent="0">
              <a:buNone/>
            </a:pPr>
            <a:r>
              <a:rPr lang="en-US" sz="2600" dirty="0"/>
              <a:t>Two sets of algorithms.</a:t>
            </a:r>
          </a:p>
          <a:p>
            <a:r>
              <a:rPr lang="en-US" sz="2600" dirty="0"/>
              <a:t>First set uses saw tooth wave form:</a:t>
            </a:r>
          </a:p>
          <a:p>
            <a:pPr lvl="1">
              <a:buFont typeface="Wingdings" charset="2"/>
              <a:buChar char="Ø"/>
            </a:pPr>
            <a:r>
              <a:rPr lang="en-US" sz="2400" i="1" dirty="0" err="1"/>
              <a:t>Waveformdblsaw</a:t>
            </a:r>
            <a:r>
              <a:rPr lang="en-US" sz="2400" dirty="0"/>
              <a:t> uses 2 times the frequency of the original waveform frequency.</a:t>
            </a:r>
          </a:p>
          <a:p>
            <a:pPr lvl="1">
              <a:buFont typeface="Wingdings" charset="2"/>
              <a:buChar char="Ø"/>
            </a:pPr>
            <a:r>
              <a:rPr lang="en-US" sz="2400" i="1" dirty="0"/>
              <a:t>Waveform43rdssaw</a:t>
            </a:r>
            <a:r>
              <a:rPr lang="en-US" sz="2400" dirty="0"/>
              <a:t> uses 4/3 times the frequency of the original waveform frequency.</a:t>
            </a:r>
          </a:p>
          <a:p>
            <a:pPr lvl="1">
              <a:buFont typeface="Wingdings" charset="2"/>
              <a:buChar char="Ø"/>
            </a:pPr>
            <a:r>
              <a:rPr lang="en-US" sz="2400" i="1" dirty="0"/>
              <a:t>Waveform195saw</a:t>
            </a:r>
            <a:r>
              <a:rPr lang="en-US" sz="2400" dirty="0"/>
              <a:t> uses 1.95 times the frequency of the original waveform frequency.</a:t>
            </a:r>
          </a:p>
        </p:txBody>
      </p:sp>
    </p:spTree>
    <p:extLst>
      <p:ext uri="{BB962C8B-B14F-4D97-AF65-F5344CB8AC3E}">
        <p14:creationId xmlns:p14="http://schemas.microsoft.com/office/powerpoint/2010/main" val="344658376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05107" y="1237785"/>
            <a:ext cx="10515600" cy="4404732"/>
          </a:xfrm>
        </p:spPr>
        <p:txBody>
          <a:bodyPr/>
          <a:lstStyle/>
          <a:p>
            <a:r>
              <a:rPr lang="en-US" sz="2600" dirty="0"/>
              <a:t>Second set uses reverse saw tooth wave form:</a:t>
            </a:r>
          </a:p>
          <a:p>
            <a:pPr lvl="1">
              <a:buFont typeface="Wingdings" charset="2"/>
              <a:buChar char="Ø"/>
            </a:pPr>
            <a:r>
              <a:rPr lang="en-US" sz="2400" i="1" dirty="0" err="1"/>
              <a:t>Waveformdblrevs</a:t>
            </a:r>
            <a:r>
              <a:rPr lang="en-US" sz="2400" i="1" dirty="0"/>
              <a:t> </a:t>
            </a:r>
            <a:r>
              <a:rPr lang="en-US" sz="2400" dirty="0"/>
              <a:t>uses 2 times the frequency of the original waveform frequency.</a:t>
            </a:r>
          </a:p>
          <a:p>
            <a:pPr lvl="1">
              <a:buFont typeface="Wingdings" charset="2"/>
              <a:buChar char="Ø"/>
            </a:pPr>
            <a:r>
              <a:rPr lang="en-US" sz="2400" i="1" dirty="0"/>
              <a:t>Waveform43rdsrevs </a:t>
            </a:r>
            <a:r>
              <a:rPr lang="en-US" sz="2400" dirty="0"/>
              <a:t>uses 4/3 times the frequency of the original waveform frequency.</a:t>
            </a:r>
          </a:p>
          <a:p>
            <a:pPr lvl="1">
              <a:buFont typeface="Wingdings" charset="2"/>
              <a:buChar char="Ø"/>
            </a:pPr>
            <a:r>
              <a:rPr lang="en-US" sz="2400" i="1" dirty="0"/>
              <a:t>Waveform195revs </a:t>
            </a:r>
            <a:r>
              <a:rPr lang="en-US" sz="2400" dirty="0"/>
              <a:t>uses 1.95 times the frequency of the original waveform frequency.</a:t>
            </a:r>
            <a:endParaRPr lang="en-US" dirty="0"/>
          </a:p>
        </p:txBody>
      </p:sp>
    </p:spTree>
    <p:extLst>
      <p:ext uri="{BB962C8B-B14F-4D97-AF65-F5344CB8AC3E}">
        <p14:creationId xmlns:p14="http://schemas.microsoft.com/office/powerpoint/2010/main" val="133167775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49351" y="1014762"/>
            <a:ext cx="10515600" cy="4873082"/>
          </a:xfrm>
        </p:spPr>
        <p:txBody>
          <a:bodyPr/>
          <a:lstStyle/>
          <a:p>
            <a:pPr>
              <a:buFont typeface="Wingdings" charset="2"/>
              <a:buChar char="v"/>
            </a:pPr>
            <a:r>
              <a:rPr lang="en-US" sz="2800" b="1" u="sng" dirty="0"/>
              <a:t>Results of processing the new </a:t>
            </a:r>
            <a:r>
              <a:rPr lang="en-US" sz="2800" b="1" u="sng" dirty="0" err="1"/>
              <a:t>Sonification</a:t>
            </a:r>
            <a:r>
              <a:rPr lang="en-US" sz="2800" b="1" u="sng" dirty="0"/>
              <a:t> algorithms by the Survey Listener Tool</a:t>
            </a:r>
          </a:p>
          <a:p>
            <a:pPr marL="0" indent="0">
              <a:buNone/>
            </a:pPr>
            <a:r>
              <a:rPr lang="en-US" sz="2600" dirty="0"/>
              <a:t>After inputting all </a:t>
            </a:r>
            <a:r>
              <a:rPr lang="en-US" sz="2600" dirty="0" err="1"/>
              <a:t>Sonification</a:t>
            </a:r>
            <a:r>
              <a:rPr lang="en-US" sz="2600" dirty="0"/>
              <a:t> algorithms old and new to the </a:t>
            </a:r>
            <a:r>
              <a:rPr lang="en-US" sz="2600" i="1" dirty="0"/>
              <a:t>Virtual Survey Listener tool</a:t>
            </a:r>
            <a:r>
              <a:rPr lang="en-US" sz="2600" dirty="0"/>
              <a:t> we get the following</a:t>
            </a:r>
          </a:p>
          <a:p>
            <a:r>
              <a:rPr lang="en-US" sz="2600" dirty="0" err="1"/>
              <a:t>Sawtooth</a:t>
            </a:r>
            <a:r>
              <a:rPr lang="en-US" sz="2600" dirty="0"/>
              <a:t> waveform algorithms performed better than the  algorithms that use the other types of waveforms. </a:t>
            </a:r>
          </a:p>
          <a:p>
            <a:r>
              <a:rPr lang="en-US" sz="2600" dirty="0"/>
              <a:t>The best Sonification approach overall is </a:t>
            </a:r>
            <a:r>
              <a:rPr lang="en-US" sz="2600" i="1" dirty="0" err="1"/>
              <a:t>Waveformdblsaw</a:t>
            </a:r>
            <a:r>
              <a:rPr lang="en-US" sz="2600" dirty="0"/>
              <a:t>, where the </a:t>
            </a:r>
            <a:r>
              <a:rPr lang="en-US" sz="2600" i="1" dirty="0"/>
              <a:t>Virtual Survey Listener tool</a:t>
            </a:r>
            <a:r>
              <a:rPr lang="en-US" sz="2600" dirty="0"/>
              <a:t> was capable of achieving 76.05% average correct classification. </a:t>
            </a:r>
          </a:p>
        </p:txBody>
      </p:sp>
    </p:spTree>
    <p:extLst>
      <p:ext uri="{BB962C8B-B14F-4D97-AF65-F5344CB8AC3E}">
        <p14:creationId xmlns:p14="http://schemas.microsoft.com/office/powerpoint/2010/main" val="241574871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60863" y="825190"/>
            <a:ext cx="10515600" cy="2575932"/>
          </a:xfrm>
        </p:spPr>
        <p:txBody>
          <a:bodyPr/>
          <a:lstStyle/>
          <a:p>
            <a:pPr>
              <a:buFont typeface="Wingdings" charset="2"/>
              <a:buChar char="v"/>
            </a:pPr>
            <a:r>
              <a:rPr lang="en-US" sz="2800" b="1" u="sng" dirty="0"/>
              <a:t>Virtual Survey Listener Tool Benefit</a:t>
            </a:r>
          </a:p>
          <a:p>
            <a:r>
              <a:rPr lang="en-US" sz="2600" dirty="0"/>
              <a:t>Evaluating Sonification approaches become very easy.</a:t>
            </a:r>
          </a:p>
          <a:p>
            <a:r>
              <a:rPr lang="en-US" sz="2600" dirty="0"/>
              <a:t>Time and cost effective.</a:t>
            </a:r>
          </a:p>
          <a:p>
            <a:r>
              <a:rPr lang="en-US" sz="2600" dirty="0"/>
              <a:t>Generic tool for evaluating any dataset.</a:t>
            </a:r>
          </a:p>
        </p:txBody>
      </p:sp>
    </p:spTree>
    <p:extLst>
      <p:ext uri="{BB962C8B-B14F-4D97-AF65-F5344CB8AC3E}">
        <p14:creationId xmlns:p14="http://schemas.microsoft.com/office/powerpoint/2010/main" val="114746529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95401" y="2556932"/>
            <a:ext cx="9601196" cy="1078366"/>
          </a:xfrm>
        </p:spPr>
        <p:txBody>
          <a:bodyPr>
            <a:normAutofit/>
          </a:bodyPr>
          <a:lstStyle/>
          <a:p>
            <a:pPr algn="ctr">
              <a:buFont typeface="Wingdings" charset="2"/>
              <a:buChar char="v"/>
            </a:pPr>
            <a:r>
              <a:rPr lang="en-US" sz="4000" b="1" dirty="0"/>
              <a:t>Questions?</a:t>
            </a:r>
          </a:p>
        </p:txBody>
      </p:sp>
    </p:spTree>
    <p:extLst>
      <p:ext uri="{BB962C8B-B14F-4D97-AF65-F5344CB8AC3E}">
        <p14:creationId xmlns:p14="http://schemas.microsoft.com/office/powerpoint/2010/main" val="838471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914400"/>
            <a:ext cx="10515600" cy="4760758"/>
          </a:xfrm>
        </p:spPr>
        <p:txBody>
          <a:bodyPr>
            <a:normAutofit/>
          </a:bodyPr>
          <a:lstStyle/>
          <a:p>
            <a:pPr marL="0" indent="0">
              <a:buNone/>
            </a:pPr>
            <a:r>
              <a:rPr lang="en-US" sz="2800" b="1" u="sng" dirty="0"/>
              <a:t>Terms:</a:t>
            </a:r>
          </a:p>
          <a:p>
            <a:r>
              <a:rPr lang="en-US" sz="2600" i="1" dirty="0" err="1"/>
              <a:t>Sonification</a:t>
            </a:r>
            <a:r>
              <a:rPr lang="en-US" sz="2600" dirty="0"/>
              <a:t>: is aural counterpart to visualization where the difference is visualization maps data attribute values to visual structure, whereas Sonification maps data attribute values to properties of sound.</a:t>
            </a:r>
          </a:p>
          <a:p>
            <a:r>
              <a:rPr lang="en-US" sz="2600" i="1" dirty="0"/>
              <a:t>Parallel Coordinate Plotting</a:t>
            </a:r>
            <a:r>
              <a:rPr lang="en-US" sz="2600" dirty="0"/>
              <a:t>: is a data visualization technique for graphing multidimensional relational datasets.</a:t>
            </a:r>
          </a:p>
          <a:p>
            <a:r>
              <a:rPr lang="en-US" sz="2600" i="1" dirty="0"/>
              <a:t>Machine listening </a:t>
            </a:r>
            <a:r>
              <a:rPr lang="en-US" sz="2600" dirty="0"/>
              <a:t>is a method for extracting meaningful information from audio signals using machine learning algorithms. </a:t>
            </a:r>
          </a:p>
        </p:txBody>
      </p:sp>
    </p:spTree>
    <p:extLst>
      <p:ext uri="{BB962C8B-B14F-4D97-AF65-F5344CB8AC3E}">
        <p14:creationId xmlns:p14="http://schemas.microsoft.com/office/powerpoint/2010/main" val="31676625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27049" y="1438507"/>
            <a:ext cx="10515600" cy="4749607"/>
          </a:xfrm>
        </p:spPr>
        <p:txBody>
          <a:bodyPr>
            <a:normAutofit/>
          </a:bodyPr>
          <a:lstStyle/>
          <a:p>
            <a:pPr marL="342900" lvl="1" indent="-342900">
              <a:spcBef>
                <a:spcPts val="1000"/>
              </a:spcBef>
              <a:buFont typeface="Wingdings" charset="2"/>
              <a:buChar char="v"/>
            </a:pPr>
            <a:r>
              <a:rPr lang="en-US" sz="2800" b="1" u="sng" dirty="0"/>
              <a:t>Choices we made to reach our goal</a:t>
            </a:r>
          </a:p>
          <a:p>
            <a:pPr marL="342900" lvl="1" indent="-342900">
              <a:spcBef>
                <a:spcPts val="1000"/>
              </a:spcBef>
              <a:buFont typeface="Arial" charset="0"/>
              <a:buChar char="•"/>
            </a:pPr>
            <a:r>
              <a:rPr lang="en-US" sz="2600" b="1" u="sng" dirty="0"/>
              <a:t>Small dataset to train the models</a:t>
            </a:r>
          </a:p>
          <a:p>
            <a:pPr lvl="1">
              <a:buFont typeface="Wingdings" charset="2"/>
              <a:buChar char="Ø"/>
            </a:pPr>
            <a:r>
              <a:rPr lang="en-US" sz="2400" dirty="0"/>
              <a:t>In order to find machine learning models that mimic human learning, we need to consider the same conditions and datasets that used for human learning.</a:t>
            </a:r>
          </a:p>
          <a:p>
            <a:pPr lvl="1">
              <a:buFont typeface="Wingdings" charset="2"/>
              <a:buChar char="Ø"/>
            </a:pPr>
            <a:r>
              <a:rPr lang="en-US" sz="2400" dirty="0"/>
              <a:t>In human learning the size of the training dataset is crucial factor.</a:t>
            </a:r>
          </a:p>
          <a:p>
            <a:pPr lvl="1">
              <a:buFont typeface="Wingdings" charset="2"/>
              <a:buChar char="Ø"/>
            </a:pPr>
            <a:r>
              <a:rPr lang="en-US" sz="2400" dirty="0"/>
              <a:t>It is proven that using small dataset and distributed sessions for training the brain to be the most effective method for learning.</a:t>
            </a:r>
          </a:p>
        </p:txBody>
      </p:sp>
    </p:spTree>
    <p:extLst>
      <p:ext uri="{BB962C8B-B14F-4D97-AF65-F5344CB8AC3E}">
        <p14:creationId xmlns:p14="http://schemas.microsoft.com/office/powerpoint/2010/main" val="33814869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260088"/>
            <a:ext cx="10515600" cy="4471639"/>
          </a:xfrm>
        </p:spPr>
        <p:txBody>
          <a:bodyPr>
            <a:normAutofit/>
          </a:bodyPr>
          <a:lstStyle/>
          <a:p>
            <a:r>
              <a:rPr lang="en-US" sz="2600" b="1" u="sng" dirty="0"/>
              <a:t>Chose to use the </a:t>
            </a:r>
            <a:r>
              <a:rPr lang="en-US" sz="2600" b="1" u="sng" dirty="0" err="1"/>
              <a:t>Sonification</a:t>
            </a:r>
            <a:r>
              <a:rPr lang="en-US" sz="2600" b="1" u="sng" dirty="0"/>
              <a:t> Datasets</a:t>
            </a:r>
          </a:p>
          <a:p>
            <a:pPr lvl="1">
              <a:buFont typeface="Wingdings" charset="2"/>
              <a:buChar char="Ø"/>
            </a:pPr>
            <a:r>
              <a:rPr lang="en-US" sz="2400" dirty="0" err="1"/>
              <a:t>Sonification</a:t>
            </a:r>
            <a:r>
              <a:rPr lang="en-US" sz="2400" dirty="0"/>
              <a:t> training datasets are very small which conform to our main theoretical concept.</a:t>
            </a:r>
          </a:p>
          <a:p>
            <a:pPr lvl="1">
              <a:buFont typeface="Wingdings" charset="2"/>
              <a:buChar char="Ø"/>
            </a:pPr>
            <a:r>
              <a:rPr lang="en-US" sz="2400" dirty="0"/>
              <a:t>Sonification research results are available and can be compared with the results of our machine learning models.</a:t>
            </a:r>
          </a:p>
          <a:p>
            <a:pPr lvl="1">
              <a:buFont typeface="Wingdings" charset="2"/>
              <a:buChar char="Ø"/>
            </a:pPr>
            <a:r>
              <a:rPr lang="en-US" sz="2400" dirty="0" err="1"/>
              <a:t>Sonification</a:t>
            </a:r>
            <a:r>
              <a:rPr lang="en-US" sz="2400" dirty="0"/>
              <a:t> datasets uses separate training and testing datasets to help preventing over-fitting.</a:t>
            </a:r>
          </a:p>
          <a:p>
            <a:pPr lvl="1">
              <a:buFont typeface="Wingdings" charset="2"/>
              <a:buChar char="Ø"/>
            </a:pPr>
            <a:r>
              <a:rPr lang="en-US" sz="2400" dirty="0"/>
              <a:t>The same datasets will be used for evaluating new </a:t>
            </a:r>
            <a:r>
              <a:rPr lang="en-US" sz="2400" dirty="0" err="1"/>
              <a:t>Sonification</a:t>
            </a:r>
            <a:r>
              <a:rPr lang="en-US" sz="2400" dirty="0"/>
              <a:t> approaches.</a:t>
            </a:r>
          </a:p>
        </p:txBody>
      </p:sp>
    </p:spTree>
    <p:extLst>
      <p:ext uri="{BB962C8B-B14F-4D97-AF65-F5344CB8AC3E}">
        <p14:creationId xmlns:p14="http://schemas.microsoft.com/office/powerpoint/2010/main" val="31255413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591015"/>
            <a:ext cx="10515600" cy="5585948"/>
          </a:xfrm>
        </p:spPr>
        <p:txBody>
          <a:bodyPr>
            <a:normAutofit lnSpcReduction="10000"/>
          </a:bodyPr>
          <a:lstStyle/>
          <a:p>
            <a:r>
              <a:rPr lang="en-US" sz="2600" b="1" u="sng" dirty="0"/>
              <a:t>Evaluated machine learning algorithms</a:t>
            </a:r>
          </a:p>
          <a:p>
            <a:pPr marL="0" indent="0">
              <a:buNone/>
            </a:pPr>
            <a:r>
              <a:rPr lang="en-US" dirty="0"/>
              <a:t>We evaluated the most commonly used machine learning algorithms</a:t>
            </a:r>
          </a:p>
          <a:p>
            <a:pPr lvl="1">
              <a:buFont typeface="Wingdings" charset="2"/>
              <a:buChar char="Ø"/>
            </a:pPr>
            <a:r>
              <a:rPr lang="en-US" sz="2400" dirty="0"/>
              <a:t>Bayesian Algorithms: explicitly apply Bayes’ Theorem for problems such as classification and regression</a:t>
            </a:r>
          </a:p>
          <a:p>
            <a:pPr lvl="2">
              <a:buFont typeface="Courier New" charset="0"/>
              <a:buChar char="o"/>
            </a:pPr>
            <a:r>
              <a:rPr lang="en-US" sz="2200" dirty="0" err="1"/>
              <a:t>NaiveBayes</a:t>
            </a:r>
            <a:endParaRPr lang="en-US" sz="2200" dirty="0"/>
          </a:p>
          <a:p>
            <a:pPr lvl="2">
              <a:buFont typeface="Courier New" charset="0"/>
              <a:buChar char="o"/>
            </a:pPr>
            <a:r>
              <a:rPr lang="en-US" sz="2200" dirty="0" err="1"/>
              <a:t>BayesNet</a:t>
            </a:r>
            <a:endParaRPr lang="en-US" sz="2200" dirty="0"/>
          </a:p>
          <a:p>
            <a:pPr marL="914400" lvl="3" indent="-457200">
              <a:spcBef>
                <a:spcPts val="1000"/>
              </a:spcBef>
              <a:buFont typeface="Wingdings" charset="2"/>
              <a:buChar char="Ø"/>
            </a:pPr>
            <a:r>
              <a:rPr lang="en-US" sz="2400" dirty="0"/>
              <a:t>Decision Tree Algorithms: use tree model for making decisions.</a:t>
            </a:r>
          </a:p>
          <a:p>
            <a:pPr lvl="2">
              <a:buFont typeface="Courier New" charset="0"/>
              <a:buChar char="o"/>
            </a:pPr>
            <a:r>
              <a:rPr lang="en-US" sz="2200" dirty="0" err="1"/>
              <a:t>RandomTree</a:t>
            </a:r>
            <a:endParaRPr lang="en-US" sz="2200" dirty="0"/>
          </a:p>
          <a:p>
            <a:pPr lvl="2">
              <a:buFont typeface="Courier New" charset="0"/>
              <a:buChar char="o"/>
            </a:pPr>
            <a:r>
              <a:rPr lang="en-US" sz="2200" dirty="0"/>
              <a:t>Random Forest</a:t>
            </a:r>
          </a:p>
          <a:p>
            <a:pPr lvl="2">
              <a:buFont typeface="Courier New" charset="0"/>
              <a:buChar char="o"/>
            </a:pPr>
            <a:r>
              <a:rPr lang="en-US" sz="2200" dirty="0"/>
              <a:t>J48</a:t>
            </a:r>
          </a:p>
          <a:p>
            <a:pPr lvl="2">
              <a:buFont typeface="Courier New" charset="0"/>
              <a:buChar char="o"/>
            </a:pPr>
            <a:r>
              <a:rPr lang="en-US" sz="2200" dirty="0" err="1"/>
              <a:t>REPTree</a:t>
            </a:r>
            <a:endParaRPr lang="en-US" sz="2200" dirty="0"/>
          </a:p>
          <a:p>
            <a:pPr lvl="2">
              <a:buFont typeface="Courier New" charset="0"/>
              <a:buChar char="o"/>
            </a:pPr>
            <a:r>
              <a:rPr lang="en-US" sz="2200" dirty="0"/>
              <a:t>Decision Stump</a:t>
            </a:r>
          </a:p>
        </p:txBody>
      </p:sp>
    </p:spTree>
    <p:extLst>
      <p:ext uri="{BB962C8B-B14F-4D97-AF65-F5344CB8AC3E}">
        <p14:creationId xmlns:p14="http://schemas.microsoft.com/office/powerpoint/2010/main" val="26753119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199" y="1025912"/>
            <a:ext cx="10515600" cy="5241073"/>
          </a:xfrm>
        </p:spPr>
        <p:txBody>
          <a:bodyPr>
            <a:normAutofit/>
          </a:bodyPr>
          <a:lstStyle/>
          <a:p>
            <a:pPr marL="914400" lvl="3" indent="-457200">
              <a:spcBef>
                <a:spcPts val="1000"/>
              </a:spcBef>
              <a:buFont typeface="Wingdings" charset="2"/>
              <a:buChar char="Ø"/>
            </a:pPr>
            <a:r>
              <a:rPr lang="en-US" sz="2400" dirty="0"/>
              <a:t>Ensemble Algorithms: Ensemble machine learning model relies on combining multiple weaker machine learning models.</a:t>
            </a:r>
          </a:p>
          <a:p>
            <a:pPr lvl="3">
              <a:buFont typeface="Courier New" charset="0"/>
              <a:buChar char="o"/>
            </a:pPr>
            <a:r>
              <a:rPr lang="en-US" sz="2200" dirty="0"/>
              <a:t>AdaBoostM1(Adaptive Boosting) </a:t>
            </a:r>
          </a:p>
          <a:p>
            <a:pPr lvl="3">
              <a:buFont typeface="Courier New" charset="0"/>
              <a:buChar char="o"/>
            </a:pPr>
            <a:r>
              <a:rPr lang="en-US" sz="2200" dirty="0"/>
              <a:t>Bagging</a:t>
            </a:r>
          </a:p>
          <a:p>
            <a:pPr lvl="1">
              <a:buFont typeface="Wingdings" charset="2"/>
              <a:buChar char="Ø"/>
            </a:pPr>
            <a:r>
              <a:rPr lang="en-US" sz="2400" dirty="0"/>
              <a:t>Association Rules: extract rules that best explain observed relationships between variables in data. </a:t>
            </a:r>
          </a:p>
          <a:p>
            <a:pPr lvl="3">
              <a:buFont typeface="Courier New" charset="0"/>
              <a:buChar char="o"/>
            </a:pPr>
            <a:r>
              <a:rPr lang="en-US" sz="2200" dirty="0" err="1"/>
              <a:t>OneR</a:t>
            </a:r>
            <a:endParaRPr lang="en-US" sz="2200" dirty="0"/>
          </a:p>
          <a:p>
            <a:pPr marL="914400" lvl="3" indent="-457200">
              <a:spcBef>
                <a:spcPts val="1000"/>
              </a:spcBef>
              <a:buFont typeface="Wingdings" charset="2"/>
              <a:buChar char="Ø"/>
            </a:pPr>
            <a:r>
              <a:rPr lang="en-US" sz="2400" dirty="0"/>
              <a:t>Instance-based Algorithms: the training data is saved in memory to be used later in the classification process.</a:t>
            </a:r>
          </a:p>
          <a:p>
            <a:pPr lvl="3">
              <a:buFont typeface="Courier New" charset="0"/>
              <a:buChar char="o"/>
            </a:pPr>
            <a:r>
              <a:rPr lang="en-US" sz="2200" dirty="0" err="1"/>
              <a:t>Kstar</a:t>
            </a:r>
            <a:endParaRPr lang="en-US" sz="2200" dirty="0"/>
          </a:p>
          <a:p>
            <a:endParaRPr lang="en-US" dirty="0"/>
          </a:p>
        </p:txBody>
      </p:sp>
    </p:spTree>
    <p:extLst>
      <p:ext uri="{BB962C8B-B14F-4D97-AF65-F5344CB8AC3E}">
        <p14:creationId xmlns:p14="http://schemas.microsoft.com/office/powerpoint/2010/main" val="8035482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82444" y="691375"/>
            <a:ext cx="10515600" cy="4282069"/>
          </a:xfrm>
        </p:spPr>
        <p:txBody>
          <a:bodyPr/>
          <a:lstStyle/>
          <a:p>
            <a:pPr>
              <a:buFont typeface="Wingdings" charset="2"/>
              <a:buChar char="v"/>
            </a:pPr>
            <a:r>
              <a:rPr lang="en-US" sz="2800" b="1" u="sng" dirty="0"/>
              <a:t>Weka Tool</a:t>
            </a:r>
          </a:p>
          <a:p>
            <a:r>
              <a:rPr lang="en-US" sz="2600" dirty="0"/>
              <a:t>What is </a:t>
            </a:r>
            <a:r>
              <a:rPr lang="en-US" sz="2600" i="1" dirty="0"/>
              <a:t>Weka</a:t>
            </a:r>
            <a:r>
              <a:rPr lang="en-US" sz="2600" dirty="0"/>
              <a:t>?</a:t>
            </a:r>
          </a:p>
          <a:p>
            <a:pPr lvl="1">
              <a:buFont typeface="Wingdings" charset="2"/>
              <a:buChar char="Ø"/>
            </a:pPr>
            <a:r>
              <a:rPr lang="en-US" sz="2400" i="1" dirty="0"/>
              <a:t>Weka</a:t>
            </a:r>
            <a:r>
              <a:rPr lang="en-US" sz="2400" dirty="0"/>
              <a:t> is a popular machine learning implementation tool, developed at the University Of Waikato.</a:t>
            </a:r>
          </a:p>
          <a:p>
            <a:pPr lvl="1">
              <a:buFont typeface="Wingdings" charset="2"/>
              <a:buChar char="Ø"/>
            </a:pPr>
            <a:r>
              <a:rPr lang="en-US" sz="2400" dirty="0"/>
              <a:t>Includes tools for visualization, data analysis, predictive modeling, and transforming datasets.</a:t>
            </a:r>
          </a:p>
          <a:p>
            <a:pPr lvl="1">
              <a:buFont typeface="Wingdings" charset="2"/>
              <a:buChar char="Ø"/>
            </a:pPr>
            <a:r>
              <a:rPr lang="en-US" sz="2400" dirty="0"/>
              <a:t>Classifiers in Weka take their input in the form of single relational table in the ARFF format.</a:t>
            </a:r>
          </a:p>
        </p:txBody>
      </p:sp>
    </p:spTree>
    <p:extLst>
      <p:ext uri="{BB962C8B-B14F-4D97-AF65-F5344CB8AC3E}">
        <p14:creationId xmlns:p14="http://schemas.microsoft.com/office/powerpoint/2010/main" val="774476552"/>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9004</TotalTime>
  <Words>1865</Words>
  <Application>Microsoft Macintosh PowerPoint</Application>
  <PresentationFormat>Widescreen</PresentationFormat>
  <Paragraphs>183</Paragraphs>
  <Slides>37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37</vt:i4>
      </vt:variant>
    </vt:vector>
  </HeadingPairs>
  <TitlesOfParts>
    <vt:vector size="43" baseType="lpstr">
      <vt:lpstr>Arial</vt:lpstr>
      <vt:lpstr>Courier New</vt:lpstr>
      <vt:lpstr>Garamond</vt:lpstr>
      <vt:lpstr>Times New Roman</vt:lpstr>
      <vt:lpstr>Wingdings</vt:lpstr>
      <vt:lpstr>Organic</vt:lpstr>
      <vt:lpstr>  Machine Listening with Very Small Training Datasets</vt:lpstr>
      <vt:lpstr>Outline</vt:lpstr>
      <vt:lpstr>Introduction: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ARFF File Syntax</vt:lpstr>
      <vt:lpstr>Body:</vt:lpstr>
      <vt:lpstr>PowerPoint Presentation</vt:lpstr>
      <vt:lpstr>PowerPoint Presentation</vt:lpstr>
      <vt:lpstr>PowerPoint Presentation</vt:lpstr>
      <vt:lpstr>2015 Sonic Survey Result</vt:lpstr>
      <vt:lpstr>Sonification Research Overview</vt:lpstr>
      <vt:lpstr>2016 Sonic Survey Result</vt:lpstr>
      <vt:lpstr>PowerPoint Presentation</vt:lpstr>
      <vt:lpstr>PowerPoint Presentation</vt:lpstr>
      <vt:lpstr>PowerPoint Presentation</vt:lpstr>
      <vt:lpstr>Machine Learning Evaluation Process </vt:lpstr>
      <vt:lpstr>PowerPoint Presentation</vt:lpstr>
      <vt:lpstr>PowerPoint Presentation</vt:lpstr>
      <vt:lpstr>PowerPoint Presentation</vt:lpstr>
      <vt:lpstr>PowerPoint Presentation</vt:lpstr>
      <vt:lpstr>PowerPoint Presentation</vt:lpstr>
      <vt:lpstr>Machine Learning Evaluator Tool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Machine Listening with Very Small Training Datasets</dc:title>
  <dc:creator>Wissam Malke</dc:creator>
  <cp:lastModifiedBy>Parson</cp:lastModifiedBy>
  <cp:revision>143</cp:revision>
  <dcterms:created xsi:type="dcterms:W3CDTF">2016-12-30T16:32:21Z</dcterms:created>
  <dcterms:modified xsi:type="dcterms:W3CDTF">2021-08-21T17:36:38Z</dcterms:modified>
</cp:coreProperties>
</file>