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3" r:id="rId4"/>
    <p:sldId id="258" r:id="rId5"/>
    <p:sldId id="264" r:id="rId6"/>
    <p:sldId id="259" r:id="rId7"/>
    <p:sldId id="261" r:id="rId8"/>
    <p:sldId id="262" r:id="rId9"/>
    <p:sldId id="26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4"/>
  </p:normalViewPr>
  <p:slideViewPr>
    <p:cSldViewPr snapToGrid="0" snapToObjects="1">
      <p:cViewPr varScale="1">
        <p:scale>
          <a:sx n="112" d="100"/>
          <a:sy n="112"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66675-4237-5742-9797-CFEB1286EAC8}" type="datetimeFigureOut">
              <a:rPr lang="en-US" smtClean="0"/>
              <a:t>4/8/21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E9E88-D29E-CE47-9C90-52A820EEF6FD}" type="slidenum">
              <a:rPr lang="en-US" smtClean="0"/>
              <a:t>‹#›</a:t>
            </a:fld>
            <a:endParaRPr lang="en-US"/>
          </a:p>
        </p:txBody>
      </p:sp>
    </p:spTree>
    <p:extLst>
      <p:ext uri="{BB962C8B-B14F-4D97-AF65-F5344CB8AC3E}">
        <p14:creationId xmlns:p14="http://schemas.microsoft.com/office/powerpoint/2010/main" val="338284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9</a:t>
            </a:fld>
            <a:endParaRPr lang="en-US"/>
          </a:p>
        </p:txBody>
      </p:sp>
    </p:spTree>
    <p:extLst>
      <p:ext uri="{BB962C8B-B14F-4D97-AF65-F5344CB8AC3E}">
        <p14:creationId xmlns:p14="http://schemas.microsoft.com/office/powerpoint/2010/main" val="244585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10</a:t>
            </a:fld>
            <a:endParaRPr lang="en-US"/>
          </a:p>
        </p:txBody>
      </p:sp>
    </p:spTree>
    <p:extLst>
      <p:ext uri="{BB962C8B-B14F-4D97-AF65-F5344CB8AC3E}">
        <p14:creationId xmlns:p14="http://schemas.microsoft.com/office/powerpoint/2010/main" val="400039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11</a:t>
            </a:fld>
            <a:endParaRPr lang="en-US"/>
          </a:p>
        </p:txBody>
      </p:sp>
    </p:spTree>
    <p:extLst>
      <p:ext uri="{BB962C8B-B14F-4D97-AF65-F5344CB8AC3E}">
        <p14:creationId xmlns:p14="http://schemas.microsoft.com/office/powerpoint/2010/main" val="325902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12</a:t>
            </a:fld>
            <a:endParaRPr lang="en-US"/>
          </a:p>
        </p:txBody>
      </p:sp>
    </p:spTree>
    <p:extLst>
      <p:ext uri="{BB962C8B-B14F-4D97-AF65-F5344CB8AC3E}">
        <p14:creationId xmlns:p14="http://schemas.microsoft.com/office/powerpoint/2010/main" val="271728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13</a:t>
            </a:fld>
            <a:endParaRPr lang="en-US"/>
          </a:p>
        </p:txBody>
      </p:sp>
    </p:spTree>
    <p:extLst>
      <p:ext uri="{BB962C8B-B14F-4D97-AF65-F5344CB8AC3E}">
        <p14:creationId xmlns:p14="http://schemas.microsoft.com/office/powerpoint/2010/main" val="26259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14</a:t>
            </a:fld>
            <a:endParaRPr lang="en-US"/>
          </a:p>
        </p:txBody>
      </p:sp>
    </p:spTree>
    <p:extLst>
      <p:ext uri="{BB962C8B-B14F-4D97-AF65-F5344CB8AC3E}">
        <p14:creationId xmlns:p14="http://schemas.microsoft.com/office/powerpoint/2010/main" val="26462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class named </a:t>
            </a:r>
            <a:r>
              <a:rPr lang="en-CA" sz="1200" i="1" kern="1200" dirty="0">
                <a:solidFill>
                  <a:schemeClr val="tx1"/>
                </a:solidFill>
                <a:effectLst/>
                <a:latin typeface="+mn-lt"/>
                <a:ea typeface="+mn-ea"/>
                <a:cs typeface="+mn-cs"/>
              </a:rPr>
              <a:t>Class</a:t>
            </a:r>
            <a:r>
              <a:rPr lang="en-CA" sz="1200" kern="1200" dirty="0">
                <a:solidFill>
                  <a:schemeClr val="tx1"/>
                </a:solidFill>
                <a:effectLst/>
                <a:latin typeface="+mn-lt"/>
                <a:ea typeface="+mn-ea"/>
                <a:cs typeface="+mn-cs"/>
              </a:rPr>
              <a:t> houses data about a course offering typical of roster databases. The </a:t>
            </a:r>
            <a:r>
              <a:rPr lang="en-CA" sz="1200" i="1" kern="1200" dirty="0">
                <a:solidFill>
                  <a:schemeClr val="tx1"/>
                </a:solidFill>
                <a:effectLst/>
                <a:latin typeface="+mn-lt"/>
                <a:ea typeface="+mn-ea"/>
                <a:cs typeface="+mn-cs"/>
              </a:rPr>
              <a:t>Attendee</a:t>
            </a:r>
            <a:r>
              <a:rPr lang="en-CA" sz="1200" kern="1200" dirty="0">
                <a:solidFill>
                  <a:schemeClr val="tx1"/>
                </a:solidFill>
                <a:effectLst/>
                <a:latin typeface="+mn-lt"/>
                <a:ea typeface="+mn-ea"/>
                <a:cs typeface="+mn-cs"/>
              </a:rPr>
              <a:t> class houses data about a faculty member or student. There is one Class object for each course offering with some face-to-face attendance as of May 16, and one Attendee object for each attending faculty member or student as of May 16. An </a:t>
            </a:r>
            <a:r>
              <a:rPr lang="en-CA" sz="1200" i="1" kern="1200" dirty="0">
                <a:solidFill>
                  <a:schemeClr val="tx1"/>
                </a:solidFill>
                <a:effectLst/>
                <a:latin typeface="+mn-lt"/>
                <a:ea typeface="+mn-ea"/>
                <a:cs typeface="+mn-cs"/>
              </a:rPr>
              <a:t>Edge</a:t>
            </a:r>
            <a:r>
              <a:rPr lang="en-CA" sz="1200" kern="1200" dirty="0">
                <a:solidFill>
                  <a:schemeClr val="tx1"/>
                </a:solidFill>
                <a:effectLst/>
                <a:latin typeface="+mn-lt"/>
                <a:ea typeface="+mn-ea"/>
                <a:cs typeface="+mn-cs"/>
              </a:rPr>
              <a:t> object connects two Classes with its one-or-more Attendees in common.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err="1">
                <a:solidFill>
                  <a:schemeClr val="tx1"/>
                </a:solidFill>
                <a:effectLst/>
                <a:latin typeface="+mn-lt"/>
                <a:ea typeface="+mn-ea"/>
                <a:cs typeface="+mn-cs"/>
              </a:rPr>
              <a:t>EdgeStudents</a:t>
            </a:r>
            <a:r>
              <a:rPr lang="en-CA" sz="1200" kern="1200" dirty="0">
                <a:solidFill>
                  <a:schemeClr val="tx1"/>
                </a:solidFill>
                <a:effectLst/>
                <a:latin typeface="+mn-lt"/>
                <a:ea typeface="+mn-ea"/>
                <a:cs typeface="+mn-cs"/>
              </a:rPr>
              <a:t> is a related class that records number of student Attendees attending a pair of Class objects connected by an Edge, along with the number of infected students having those two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9E9E88-D29E-CE47-9C90-52A820EEF6FD}" type="slidenum">
              <a:rPr lang="en-US" smtClean="0"/>
              <a:t>15</a:t>
            </a:fld>
            <a:endParaRPr lang="en-US"/>
          </a:p>
        </p:txBody>
      </p:sp>
    </p:spTree>
    <p:extLst>
      <p:ext uri="{BB962C8B-B14F-4D97-AF65-F5344CB8AC3E}">
        <p14:creationId xmlns:p14="http://schemas.microsoft.com/office/powerpoint/2010/main" val="15492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5E83-F93D-494C-A295-C4AB3A72B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2639CE-5DE3-4B41-B9C5-0E902BCFA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2E838C-719A-3B4B-868D-41E3CF4AE370}"/>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0E033DF8-17B2-E044-ADCA-1190A8B98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65D32-9CBB-1E47-B16C-ED8AAF05454E}"/>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80370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2FC2-31A3-4641-BE13-3C5E78E2A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FD6E6-E324-9440-9C0F-27FED96FF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29DCA-2495-BB47-84EE-59BF64A22401}"/>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841ADF41-94F7-5C41-8E40-88C2E88FE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FEE98-02FD-5842-9BEE-3ACB875B4816}"/>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64790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87BDD-59C2-4143-9A48-6F7937815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B29B5-B9F3-694D-BBF4-E21EB0E59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42D2A-42A7-8049-940D-0DED2215CAFE}"/>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67C5DEF7-3726-7345-907B-E4B70BA5F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9EF54-4D79-D84C-B293-6DE5CC262605}"/>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3423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C09B-AAD9-D94F-9FD9-67BA18382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63B72-C6E1-614A-A40D-819594BFA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9B59D-D5E4-AE42-8E2A-DD54E5371AFA}"/>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303875DD-5DE2-8048-8B58-6383B109C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E43F5-41DD-D845-A09A-0A12CF6FF565}"/>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50244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1B4F-72A8-BE45-AA5B-22457C8F0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452F3D-7D29-CF42-8735-F92A5CFAF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ACA2C-430D-0748-ADFA-CE823884EF0F}"/>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0DDA49A5-7900-6F44-8F21-A8B088055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3CB95-8FA1-054E-A07D-F97977C0011E}"/>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209185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38CE-AACB-1245-A325-EF0E56F6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89A4D-5EFF-4C4D-BDBE-BFC591F13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66FEE-0081-114B-A73A-2DF49D6A6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A63C28-0F49-8146-9BEF-1DE4F13A253B}"/>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6" name="Footer Placeholder 5">
            <a:extLst>
              <a:ext uri="{FF2B5EF4-FFF2-40B4-BE49-F238E27FC236}">
                <a16:creationId xmlns:a16="http://schemas.microsoft.com/office/drawing/2014/main" id="{CA8A076F-6BB2-AC4E-B80F-66187155F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E37BF-8962-7B4E-B914-D3D92000F98C}"/>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74392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D55B-13C6-634F-B7F4-68440EB759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1BD06-E40E-2D4A-AC0D-6C456220F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513F8-7720-9141-A5F8-F255ECC5E9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3AF42-1035-6140-8BD1-D2C30EB86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A7B7A-970E-6045-87A9-22F6F468DE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2EA22-5ABA-2940-B8A3-D705F0945D4C}"/>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8" name="Footer Placeholder 7">
            <a:extLst>
              <a:ext uri="{FF2B5EF4-FFF2-40B4-BE49-F238E27FC236}">
                <a16:creationId xmlns:a16="http://schemas.microsoft.com/office/drawing/2014/main" id="{4E0B1BFA-7C75-4C4C-A704-5A29CBB82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D6BF6-AE39-F64F-A332-5B7D0D270552}"/>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111227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5CBA-3DF4-CF48-8C93-0356FE570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870CE-89F7-934D-BA69-BB1B47A9B340}"/>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4" name="Footer Placeholder 3">
            <a:extLst>
              <a:ext uri="{FF2B5EF4-FFF2-40B4-BE49-F238E27FC236}">
                <a16:creationId xmlns:a16="http://schemas.microsoft.com/office/drawing/2014/main" id="{F3C9493C-4741-534D-BA93-BB17D72CF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3E80A6-5136-B64C-AECA-CA5DED11B212}"/>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21710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D769A-8ED0-CF47-84AB-A0579C6382C3}"/>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3" name="Footer Placeholder 2">
            <a:extLst>
              <a:ext uri="{FF2B5EF4-FFF2-40B4-BE49-F238E27FC236}">
                <a16:creationId xmlns:a16="http://schemas.microsoft.com/office/drawing/2014/main" id="{4DF9D2CD-16A2-4143-888F-CAA7BD905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3293D-0A65-1B42-A3FC-1EB224702034}"/>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02321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5A5F-90A1-A54B-ACAB-98FCA427B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7E7EE2-65FA-AA4E-9FF7-E0001F140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5CD640-515A-D941-89AF-ADCD2E580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58E82-CB2C-E349-ADEA-B4D63B057893}"/>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6" name="Footer Placeholder 5">
            <a:extLst>
              <a:ext uri="{FF2B5EF4-FFF2-40B4-BE49-F238E27FC236}">
                <a16:creationId xmlns:a16="http://schemas.microsoft.com/office/drawing/2014/main" id="{C68EE697-25F3-4D42-843F-CD47B9E9C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90B92-0DDF-8F4A-83E2-E4EC24283019}"/>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94830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FB31-201E-4640-9E14-5BD405702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6032A-1F5A-B745-882E-8E10CB48F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506D1-8710-A946-8AC4-EFC7E0585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2A785-3E25-764E-B6DB-BBE647708B31}"/>
              </a:ext>
            </a:extLst>
          </p:cNvPr>
          <p:cNvSpPr>
            <a:spLocks noGrp="1"/>
          </p:cNvSpPr>
          <p:nvPr>
            <p:ph type="dt" sz="half" idx="10"/>
          </p:nvPr>
        </p:nvSpPr>
        <p:spPr/>
        <p:txBody>
          <a:bodyPr/>
          <a:lstStyle/>
          <a:p>
            <a:fld id="{3FFDEFAC-4CC4-5A4D-BC23-A764FE49E119}" type="datetimeFigureOut">
              <a:rPr lang="en-US" smtClean="0"/>
              <a:t>4/8/21</a:t>
            </a:fld>
            <a:endParaRPr lang="en-US"/>
          </a:p>
        </p:txBody>
      </p:sp>
      <p:sp>
        <p:nvSpPr>
          <p:cNvPr id="6" name="Footer Placeholder 5">
            <a:extLst>
              <a:ext uri="{FF2B5EF4-FFF2-40B4-BE49-F238E27FC236}">
                <a16:creationId xmlns:a16="http://schemas.microsoft.com/office/drawing/2014/main" id="{B9DF07E4-C3B7-7444-93E8-70F7DBC93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39ECE-3735-D04B-B067-0C4EEF3A1171}"/>
              </a:ext>
            </a:extLst>
          </p:cNvPr>
          <p:cNvSpPr>
            <a:spLocks noGrp="1"/>
          </p:cNvSpPr>
          <p:nvPr>
            <p:ph type="sldNum" sz="quarter" idx="12"/>
          </p:nvPr>
        </p:nvSpPr>
        <p:spPr/>
        <p:txBody>
          <a:bodyPr/>
          <a:lstStyle/>
          <a:p>
            <a:fld id="{32976E3C-8E3D-8341-9C17-D808145D566C}" type="slidenum">
              <a:rPr lang="en-US" smtClean="0"/>
              <a:t>‹#›</a:t>
            </a:fld>
            <a:endParaRPr lang="en-US"/>
          </a:p>
        </p:txBody>
      </p:sp>
    </p:spTree>
    <p:extLst>
      <p:ext uri="{BB962C8B-B14F-4D97-AF65-F5344CB8AC3E}">
        <p14:creationId xmlns:p14="http://schemas.microsoft.com/office/powerpoint/2010/main" val="308301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7E18-76B8-6D42-B489-A273E9F1E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43621-5A09-C546-AB8E-28706CDBA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F346B-9626-144D-9321-5B7BC8C6F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DEFAC-4CC4-5A4D-BC23-A764FE49E119}" type="datetimeFigureOut">
              <a:rPr lang="en-US" smtClean="0"/>
              <a:t>4/8/21</a:t>
            </a:fld>
            <a:endParaRPr lang="en-US"/>
          </a:p>
        </p:txBody>
      </p:sp>
      <p:sp>
        <p:nvSpPr>
          <p:cNvPr id="5" name="Footer Placeholder 4">
            <a:extLst>
              <a:ext uri="{FF2B5EF4-FFF2-40B4-BE49-F238E27FC236}">
                <a16:creationId xmlns:a16="http://schemas.microsoft.com/office/drawing/2014/main" id="{0FE229D2-9351-1C46-AE45-921064B54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EDD8B-1A15-1142-928A-4234165B8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76E3C-8E3D-8341-9C17-D808145D566C}" type="slidenum">
              <a:rPr lang="en-US" smtClean="0"/>
              <a:t>‹#›</a:t>
            </a:fld>
            <a:endParaRPr lang="en-US"/>
          </a:p>
        </p:txBody>
      </p:sp>
    </p:spTree>
    <p:extLst>
      <p:ext uri="{BB962C8B-B14F-4D97-AF65-F5344CB8AC3E}">
        <p14:creationId xmlns:p14="http://schemas.microsoft.com/office/powerpoint/2010/main" val="263590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aculty.kutztown.edu/pars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itchhikers.fandom.com/wiki/Somebody_Else%27s_Problem_Fiel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heonlinerocket.com/news/2021/04/05/passhe-covid-19-cases-surpass-900-as-semester-nears-its-end/?fbclid=IwAR0D-mSxUEYsW29uVjyxXzF78ZpHI0rfyk9MlHChAC3HMRDhkQZTwSN8-u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t.liv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f2Tto1BT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2957-3845-1542-B016-20A24B93FC17}"/>
              </a:ext>
            </a:extLst>
          </p:cNvPr>
          <p:cNvSpPr>
            <a:spLocks noGrp="1"/>
          </p:cNvSpPr>
          <p:nvPr>
            <p:ph type="ctrTitle"/>
          </p:nvPr>
        </p:nvSpPr>
        <p:spPr/>
        <p:txBody>
          <a:bodyPr>
            <a:normAutofit/>
          </a:bodyPr>
          <a:lstStyle/>
          <a:p>
            <a:r>
              <a:rPr lang="en-US" sz="4400" b="1" dirty="0"/>
              <a:t>SIMULATED CONTACT TRACING OF COVID-19 PROPAGATION AT KUTZTOWN UNIVERSITY FOR FALL 2020</a:t>
            </a:r>
          </a:p>
        </p:txBody>
      </p:sp>
      <p:sp>
        <p:nvSpPr>
          <p:cNvPr id="3" name="Subtitle 2">
            <a:extLst>
              <a:ext uri="{FF2B5EF4-FFF2-40B4-BE49-F238E27FC236}">
                <a16:creationId xmlns:a16="http://schemas.microsoft.com/office/drawing/2014/main" id="{4DCA8769-C3C9-5B4F-AFBD-0A846AC6C8DE}"/>
              </a:ext>
            </a:extLst>
          </p:cNvPr>
          <p:cNvSpPr>
            <a:spLocks noGrp="1"/>
          </p:cNvSpPr>
          <p:nvPr>
            <p:ph type="subTitle" idx="1"/>
          </p:nvPr>
        </p:nvSpPr>
        <p:spPr/>
        <p:txBody>
          <a:bodyPr>
            <a:normAutofit lnSpcReduction="10000"/>
          </a:bodyPr>
          <a:lstStyle/>
          <a:p>
            <a:r>
              <a:rPr lang="en-US" dirty="0"/>
              <a:t>Dale E. Parson, </a:t>
            </a:r>
            <a:r>
              <a:rPr lang="en-US" dirty="0">
                <a:hlinkClick r:id="rId2"/>
              </a:rPr>
              <a:t>https://faculty.kutztown.edu/parson</a:t>
            </a:r>
            <a:r>
              <a:rPr lang="en-US" dirty="0"/>
              <a:t>, April 10, 2021</a:t>
            </a:r>
          </a:p>
          <a:p>
            <a:r>
              <a:rPr lang="en-US" dirty="0"/>
              <a:t>Department of Computer Science &amp; Information Technology</a:t>
            </a:r>
          </a:p>
          <a:p>
            <a:r>
              <a:rPr lang="en-US" dirty="0"/>
              <a:t>Kutztown University of PA</a:t>
            </a:r>
          </a:p>
          <a:p>
            <a:r>
              <a:rPr lang="en-US" dirty="0"/>
              <a:t>2021 Conference of PA Computer &amp; Information Science Educators</a:t>
            </a:r>
          </a:p>
        </p:txBody>
      </p:sp>
    </p:spTree>
    <p:extLst>
      <p:ext uri="{BB962C8B-B14F-4D97-AF65-F5344CB8AC3E}">
        <p14:creationId xmlns:p14="http://schemas.microsoft.com/office/powerpoint/2010/main" val="89829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Simulation driver functions slide 1 of 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lnSpcReduction="10000"/>
          </a:bodyPr>
          <a:lstStyle/>
          <a:p>
            <a:r>
              <a:rPr lang="en-US" dirty="0" err="1"/>
              <a:t>loadData</a:t>
            </a:r>
            <a:r>
              <a:rPr lang="en-US" dirty="0"/>
              <a:t>(</a:t>
            </a:r>
            <a:r>
              <a:rPr lang="en-US" dirty="0" err="1"/>
              <a:t>classesCSV</a:t>
            </a:r>
            <a:r>
              <a:rPr lang="en-US" dirty="0"/>
              <a:t> : String, </a:t>
            </a:r>
            <a:r>
              <a:rPr lang="en-US" dirty="0" err="1"/>
              <a:t>studentsCSV</a:t>
            </a:r>
            <a:r>
              <a:rPr lang="en-US" dirty="0"/>
              <a:t> : String, </a:t>
            </a:r>
            <a:r>
              <a:rPr lang="en-US" dirty="0" err="1"/>
              <a:t>coursenumMap</a:t>
            </a:r>
            <a:r>
              <a:rPr lang="en-US" dirty="0"/>
              <a:t> : String)</a:t>
            </a:r>
          </a:p>
          <a:p>
            <a:r>
              <a:rPr lang="en-US" dirty="0" err="1"/>
              <a:t>initSimulationState</a:t>
            </a:r>
            <a:r>
              <a:rPr lang="en-US" dirty="0"/>
              <a:t>(R0 : float, seed : integer) : Attendee []</a:t>
            </a:r>
          </a:p>
          <a:p>
            <a:r>
              <a:rPr lang="en-US" dirty="0" err="1"/>
              <a:t>advanceState</a:t>
            </a:r>
            <a:r>
              <a:rPr lang="en-US" dirty="0"/>
              <a:t>() {</a:t>
            </a:r>
          </a:p>
          <a:p>
            <a:r>
              <a:rPr lang="en-US" dirty="0"/>
              <a:t>  CONDITIONALLY (at start of semester) </a:t>
            </a:r>
          </a:p>
          <a:p>
            <a:pPr lvl="1"/>
            <a:r>
              <a:rPr lang="en-US" dirty="0" err="1"/>
              <a:t>initSimulationState</a:t>
            </a:r>
            <a:r>
              <a:rPr lang="en-US" dirty="0"/>
              <a:t>(R0, null);</a:t>
            </a:r>
          </a:p>
          <a:p>
            <a:r>
              <a:rPr lang="en-US" dirty="0"/>
              <a:t>  </a:t>
            </a:r>
            <a:r>
              <a:rPr lang="en-US" dirty="0" err="1"/>
              <a:t>simState</a:t>
            </a:r>
            <a:r>
              <a:rPr lang="en-US" dirty="0"/>
              <a:t>(</a:t>
            </a:r>
            <a:r>
              <a:rPr lang="en-US" dirty="0" err="1"/>
              <a:t>currentWeek</a:t>
            </a:r>
            <a:r>
              <a:rPr lang="en-US" dirty="0"/>
              <a:t>, people);		// update simulation state</a:t>
            </a:r>
          </a:p>
          <a:p>
            <a:r>
              <a:rPr lang="en-US" dirty="0"/>
              <a:t>  </a:t>
            </a:r>
            <a:r>
              <a:rPr lang="en-US" dirty="0" err="1"/>
              <a:t>advanceStatsPerWeek</a:t>
            </a:r>
            <a:r>
              <a:rPr lang="en-US" dirty="0"/>
              <a:t>(</a:t>
            </a:r>
            <a:r>
              <a:rPr lang="en-US" dirty="0" err="1"/>
              <a:t>currentWeek</a:t>
            </a:r>
            <a:r>
              <a:rPr lang="en-US" dirty="0"/>
              <a:t>);		// update statistics database</a:t>
            </a:r>
          </a:p>
          <a:p>
            <a:r>
              <a:rPr lang="en-US" dirty="0"/>
              <a:t>}</a:t>
            </a:r>
          </a:p>
        </p:txBody>
      </p:sp>
    </p:spTree>
    <p:extLst>
      <p:ext uri="{BB962C8B-B14F-4D97-AF65-F5344CB8AC3E}">
        <p14:creationId xmlns:p14="http://schemas.microsoft.com/office/powerpoint/2010/main" val="168335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Simulation driver functions slide 2 of 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a:bodyPr>
          <a:lstStyle/>
          <a:p>
            <a:r>
              <a:rPr lang="en-US" dirty="0" err="1"/>
              <a:t>simState</a:t>
            </a:r>
            <a:r>
              <a:rPr lang="en-US" dirty="0"/>
              <a:t>(week : integer, </a:t>
            </a:r>
            <a:r>
              <a:rPr lang="en-US" dirty="0" err="1"/>
              <a:t>peopleList</a:t>
            </a:r>
            <a:r>
              <a:rPr lang="en-US" dirty="0"/>
              <a:t> : Attendee []) {</a:t>
            </a:r>
          </a:p>
          <a:p>
            <a:r>
              <a:rPr lang="en-US" dirty="0"/>
              <a:t>  for (Attendee p : </a:t>
            </a:r>
            <a:r>
              <a:rPr lang="en-US" dirty="0" err="1"/>
              <a:t>peopleList</a:t>
            </a:r>
            <a:r>
              <a:rPr lang="en-US" dirty="0"/>
              <a:t>) {</a:t>
            </a:r>
          </a:p>
          <a:p>
            <a:r>
              <a:rPr lang="en-US" dirty="0"/>
              <a:t>    </a:t>
            </a:r>
            <a:r>
              <a:rPr lang="en-US" dirty="0" err="1"/>
              <a:t>p.checkRecovery</a:t>
            </a:r>
            <a:r>
              <a:rPr lang="en-US" dirty="0"/>
              <a:t>(week);</a:t>
            </a:r>
          </a:p>
          <a:p>
            <a:r>
              <a:rPr lang="en-US" dirty="0"/>
              <a:t>    </a:t>
            </a:r>
            <a:r>
              <a:rPr lang="en-US" dirty="0" err="1"/>
              <a:t>p.spreadInfection</a:t>
            </a:r>
            <a:r>
              <a:rPr lang="en-US" dirty="0"/>
              <a:t>(week) ;	// spreading activation</a:t>
            </a:r>
          </a:p>
          <a:p>
            <a:r>
              <a:rPr lang="en-US" dirty="0"/>
              <a:t>  }</a:t>
            </a:r>
          </a:p>
          <a:p>
            <a:r>
              <a:rPr lang="en-US" dirty="0"/>
              <a:t>}</a:t>
            </a:r>
          </a:p>
          <a:p>
            <a:r>
              <a:rPr lang="en-US" dirty="0"/>
              <a:t>An analysis from Santa Fe Institute: “R</a:t>
            </a:r>
            <a:r>
              <a:rPr lang="en-US" baseline="-25000" dirty="0"/>
              <a:t>0</a:t>
            </a:r>
            <a:r>
              <a:rPr lang="en-US" dirty="0"/>
              <a:t> is just an average: the transmission rate varies widely, and outbreaks can be surprisingly large even when the epidemic is subcritical.”</a:t>
            </a:r>
          </a:p>
          <a:p>
            <a:pPr marL="0" indent="0">
              <a:buNone/>
            </a:pPr>
            <a:endParaRPr lang="en-US" dirty="0"/>
          </a:p>
        </p:txBody>
      </p:sp>
    </p:spTree>
    <p:extLst>
      <p:ext uri="{BB962C8B-B14F-4D97-AF65-F5344CB8AC3E}">
        <p14:creationId xmlns:p14="http://schemas.microsoft.com/office/powerpoint/2010/main" val="382609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response to the simulations</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fontScale="92500" lnSpcReduction="10000"/>
          </a:bodyPr>
          <a:lstStyle/>
          <a:p>
            <a:r>
              <a:rPr lang="en-US" sz="3300" dirty="0"/>
              <a:t>Useful feedback from several biology professors</a:t>
            </a:r>
          </a:p>
          <a:p>
            <a:pPr lvl="1"/>
            <a:r>
              <a:rPr lang="en-US" sz="2600" dirty="0"/>
              <a:t>Better estimates &amp; application of R0.</a:t>
            </a:r>
          </a:p>
          <a:p>
            <a:pPr lvl="1"/>
            <a:r>
              <a:rPr lang="en-US" sz="2600" dirty="0"/>
              <a:t>Estimate of courses disrupted for infected professors too low.</a:t>
            </a:r>
          </a:p>
          <a:p>
            <a:r>
              <a:rPr lang="en-US" sz="3300" dirty="0"/>
              <a:t>Provost read the white paper &amp; viewed the video</a:t>
            </a:r>
          </a:p>
          <a:p>
            <a:pPr lvl="1"/>
            <a:r>
              <a:rPr lang="en-US" sz="2600" dirty="0"/>
              <a:t>Read entire white paper, interested in simulated contact tracing.</a:t>
            </a:r>
          </a:p>
          <a:p>
            <a:pPr lvl="1"/>
            <a:r>
              <a:rPr lang="en-US" sz="2600" dirty="0"/>
              <a:t>Pointed to student code of contact after viewing narrated video.</a:t>
            </a:r>
          </a:p>
          <a:p>
            <a:r>
              <a:rPr lang="en-US" sz="3300" dirty="0"/>
              <a:t>Invited &amp; then disinvited to review the university plan</a:t>
            </a:r>
          </a:p>
          <a:p>
            <a:pPr lvl="1"/>
            <a:r>
              <a:rPr lang="en-US" sz="2600" dirty="0"/>
              <a:t>They may have used paper’s advice on per-faculty lavalier mics.</a:t>
            </a:r>
          </a:p>
          <a:p>
            <a:pPr lvl="1"/>
            <a:r>
              <a:rPr lang="en-US" sz="2600" dirty="0"/>
              <a:t>Reworked classroom distance plans after a failed audit.</a:t>
            </a:r>
          </a:p>
          <a:p>
            <a:pPr lvl="1"/>
            <a:r>
              <a:rPr lang="en-US" sz="2600" dirty="0"/>
              <a:t>Decision to accommodate faculty on-line requests 2 weeks before classes.</a:t>
            </a:r>
          </a:p>
          <a:p>
            <a:pPr marL="0" indent="0">
              <a:buNone/>
            </a:pPr>
            <a:endParaRPr lang="en-US" dirty="0"/>
          </a:p>
        </p:txBody>
      </p:sp>
    </p:spTree>
    <p:extLst>
      <p:ext uri="{BB962C8B-B14F-4D97-AF65-F5344CB8AC3E}">
        <p14:creationId xmlns:p14="http://schemas.microsoft.com/office/powerpoint/2010/main" val="415184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Somebody Else's Problem Field</a:t>
            </a:r>
            <a:br>
              <a:rPr lang="en-US" b="1" dirty="0"/>
            </a:br>
            <a:r>
              <a:rPr lang="en-US" b="1" dirty="0"/>
              <a:t>Hitchhiker’s Guide to the Galaxy</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lnSpcReduction="10000"/>
          </a:bodyPr>
          <a:lstStyle/>
          <a:p>
            <a:r>
              <a:rPr lang="en-US" sz="3200" dirty="0"/>
              <a:t>An S.E.P. can run almost indefinitely on a torch or a 9 volt battery, and is able to do so because it utilizes a person's natural tendency to ignore things they don't easily accept, like, for example, aliens at a cricket match. Any object around which an S.E.P. is applied will cease to be noticed, because any problems one may have understanding it (and therefore accepting its existence) become Somebody Else's Problem. An object becomes not so much invisible as unnoticed. </a:t>
            </a:r>
          </a:p>
          <a:p>
            <a:r>
              <a:rPr lang="en-US" sz="3200" dirty="0">
                <a:hlinkClick r:id="rId3"/>
              </a:rPr>
              <a:t>https://hitchhikers.fandom.com/wiki/Somebody_Else%27s_Problem_Field</a:t>
            </a:r>
            <a:r>
              <a:rPr lang="en-US" sz="3200" dirty="0"/>
              <a:t> </a:t>
            </a:r>
          </a:p>
          <a:p>
            <a:pPr marL="0" indent="0">
              <a:buNone/>
            </a:pPr>
            <a:endParaRPr lang="en-US" dirty="0"/>
          </a:p>
        </p:txBody>
      </p:sp>
    </p:spTree>
    <p:extLst>
      <p:ext uri="{BB962C8B-B14F-4D97-AF65-F5344CB8AC3E}">
        <p14:creationId xmlns:p14="http://schemas.microsoft.com/office/powerpoint/2010/main" val="322683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daily report for December 22</a:t>
            </a:r>
          </a:p>
        </p:txBody>
      </p:sp>
      <p:sp>
        <p:nvSpPr>
          <p:cNvPr id="4" name="Content Placeholder 3">
            <a:extLst>
              <a:ext uri="{FF2B5EF4-FFF2-40B4-BE49-F238E27FC236}">
                <a16:creationId xmlns:a16="http://schemas.microsoft.com/office/drawing/2014/main" id="{98443961-788B-9047-B826-90154CF23570}"/>
              </a:ext>
            </a:extLst>
          </p:cNvPr>
          <p:cNvSpPr>
            <a:spLocks noGrp="1"/>
          </p:cNvSpPr>
          <p:nvPr>
            <p:ph idx="1"/>
          </p:nvPr>
        </p:nvSpPr>
        <p:spPr/>
        <p:txBody>
          <a:bodyPr>
            <a:normAutofit/>
          </a:bodyPr>
          <a:lstStyle/>
          <a:p>
            <a:endParaRPr lang="en-US" sz="3200" dirty="0"/>
          </a:p>
          <a:p>
            <a:pPr marL="0" indent="0">
              <a:buNone/>
            </a:pPr>
            <a:endParaRPr lang="en-US" dirty="0"/>
          </a:p>
        </p:txBody>
      </p:sp>
      <p:graphicFrame>
        <p:nvGraphicFramePr>
          <p:cNvPr id="3" name="Table 2">
            <a:extLst>
              <a:ext uri="{FF2B5EF4-FFF2-40B4-BE49-F238E27FC236}">
                <a16:creationId xmlns:a16="http://schemas.microsoft.com/office/drawing/2014/main" id="{69BB94C3-C9CD-ED49-B13F-45B198D1E02E}"/>
              </a:ext>
            </a:extLst>
          </p:cNvPr>
          <p:cNvGraphicFramePr>
            <a:graphicFrameLocks noGrp="1"/>
          </p:cNvGraphicFramePr>
          <p:nvPr>
            <p:extLst>
              <p:ext uri="{D42A27DB-BD31-4B8C-83A1-F6EECF244321}">
                <p14:modId xmlns:p14="http://schemas.microsoft.com/office/powerpoint/2010/main" val="3435545995"/>
              </p:ext>
            </p:extLst>
          </p:nvPr>
        </p:nvGraphicFramePr>
        <p:xfrm>
          <a:off x="1737360" y="1690688"/>
          <a:ext cx="8287974" cy="4160520"/>
        </p:xfrm>
        <a:graphic>
          <a:graphicData uri="http://schemas.openxmlformats.org/drawingml/2006/table">
            <a:tbl>
              <a:tblPr firstRow="1" firstCol="1" bandRow="1">
                <a:tableStyleId>{5C22544A-7EE6-4342-B048-85BDC9FD1C3A}</a:tableStyleId>
              </a:tblPr>
              <a:tblGrid>
                <a:gridCol w="1485447">
                  <a:extLst>
                    <a:ext uri="{9D8B030D-6E8A-4147-A177-3AD203B41FA5}">
                      <a16:colId xmlns:a16="http://schemas.microsoft.com/office/drawing/2014/main" val="1577169941"/>
                    </a:ext>
                  </a:extLst>
                </a:gridCol>
                <a:gridCol w="1274254">
                  <a:extLst>
                    <a:ext uri="{9D8B030D-6E8A-4147-A177-3AD203B41FA5}">
                      <a16:colId xmlns:a16="http://schemas.microsoft.com/office/drawing/2014/main" val="2148443635"/>
                    </a:ext>
                  </a:extLst>
                </a:gridCol>
                <a:gridCol w="1286677">
                  <a:extLst>
                    <a:ext uri="{9D8B030D-6E8A-4147-A177-3AD203B41FA5}">
                      <a16:colId xmlns:a16="http://schemas.microsoft.com/office/drawing/2014/main" val="2724115842"/>
                    </a:ext>
                  </a:extLst>
                </a:gridCol>
                <a:gridCol w="1194391">
                  <a:extLst>
                    <a:ext uri="{9D8B030D-6E8A-4147-A177-3AD203B41FA5}">
                      <a16:colId xmlns:a16="http://schemas.microsoft.com/office/drawing/2014/main" val="1795113131"/>
                    </a:ext>
                  </a:extLst>
                </a:gridCol>
                <a:gridCol w="1297325">
                  <a:extLst>
                    <a:ext uri="{9D8B030D-6E8A-4147-A177-3AD203B41FA5}">
                      <a16:colId xmlns:a16="http://schemas.microsoft.com/office/drawing/2014/main" val="796094347"/>
                    </a:ext>
                  </a:extLst>
                </a:gridCol>
                <a:gridCol w="1749880">
                  <a:extLst>
                    <a:ext uri="{9D8B030D-6E8A-4147-A177-3AD203B41FA5}">
                      <a16:colId xmlns:a16="http://schemas.microsoft.com/office/drawing/2014/main" val="2275178136"/>
                    </a:ext>
                  </a:extLst>
                </a:gridCol>
              </a:tblGrid>
              <a:tr h="1262868">
                <a:tc>
                  <a:txBody>
                    <a:bodyPr/>
                    <a:lstStyle/>
                    <a:p>
                      <a:pPr marL="0" marR="0" algn="just">
                        <a:spcBef>
                          <a:spcPts val="0"/>
                        </a:spcBef>
                        <a:spcAft>
                          <a:spcPts val="0"/>
                        </a:spcAft>
                        <a:tabLst>
                          <a:tab pos="228600" algn="l"/>
                        </a:tabLst>
                      </a:pPr>
                      <a:r>
                        <a:rPr lang="en-US" sz="2100" dirty="0">
                          <a:effectLst/>
                        </a:rPr>
                        <a:t>Positive cases</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Today 12/22</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This week 12/21-25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Total cases since 8/24</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Active cases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Recovered cases</a:t>
                      </a:r>
                      <a:endParaRPr lang="en-US" sz="320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1959905399"/>
                  </a:ext>
                </a:extLst>
              </a:tr>
              <a:tr h="947151">
                <a:tc>
                  <a:txBody>
                    <a:bodyPr/>
                    <a:lstStyle/>
                    <a:p>
                      <a:pPr marL="0" marR="0" algn="just">
                        <a:spcBef>
                          <a:spcPts val="0"/>
                        </a:spcBef>
                        <a:spcAft>
                          <a:spcPts val="0"/>
                        </a:spcAft>
                        <a:tabLst>
                          <a:tab pos="228600" algn="l"/>
                        </a:tabLst>
                      </a:pPr>
                      <a:r>
                        <a:rPr lang="en-US" sz="2100" dirty="0">
                          <a:effectLst/>
                        </a:rPr>
                        <a:t>Students living on campus</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0</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0</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158</a:t>
                      </a:r>
                      <a:endParaRPr lang="en-US" sz="3200">
                        <a:effectLst/>
                        <a:latin typeface="Times New Roman" panose="02020603050405020304" pitchFamily="18" charset="0"/>
                        <a:ea typeface="Times New Roman" panose="02020603050405020304" pitchFamily="18" charset="0"/>
                      </a:endParaRPr>
                    </a:p>
                  </a:txBody>
                  <a:tcPr marL="177591" marR="177591" marT="0" marB="0"/>
                </a:tc>
                <a:tc rowSpan="2">
                  <a:txBody>
                    <a:bodyPr/>
                    <a:lstStyle/>
                    <a:p>
                      <a:pPr marL="0" marR="0" algn="just">
                        <a:spcBef>
                          <a:spcPts val="0"/>
                        </a:spcBef>
                        <a:spcAft>
                          <a:spcPts val="0"/>
                        </a:spcAft>
                        <a:tabLst>
                          <a:tab pos="228600" algn="l"/>
                        </a:tabLst>
                      </a:pPr>
                      <a:r>
                        <a:rPr lang="en-US" sz="2100">
                          <a:effectLst/>
                        </a:rPr>
                        <a:t>1</a:t>
                      </a:r>
                      <a:endParaRPr lang="en-US" sz="3200">
                        <a:effectLst/>
                        <a:latin typeface="Times New Roman" panose="02020603050405020304" pitchFamily="18" charset="0"/>
                        <a:ea typeface="Times New Roman" panose="02020603050405020304" pitchFamily="18" charset="0"/>
                      </a:endParaRPr>
                    </a:p>
                  </a:txBody>
                  <a:tcPr marL="99398" marR="99398" marT="49699" marB="49699"/>
                </a:tc>
                <a:tc rowSpan="2">
                  <a:txBody>
                    <a:bodyPr/>
                    <a:lstStyle/>
                    <a:p>
                      <a:pPr marL="0" marR="0" algn="just">
                        <a:spcBef>
                          <a:spcPts val="0"/>
                        </a:spcBef>
                        <a:spcAft>
                          <a:spcPts val="0"/>
                        </a:spcAft>
                        <a:tabLst>
                          <a:tab pos="228600" algn="l"/>
                        </a:tabLst>
                      </a:pPr>
                      <a:r>
                        <a:rPr lang="en-US" sz="2100">
                          <a:effectLst/>
                        </a:rPr>
                        <a:t>407</a:t>
                      </a:r>
                      <a:endParaRPr lang="en-US" sz="3200">
                        <a:effectLst/>
                        <a:latin typeface="Times New Roman" panose="02020603050405020304" pitchFamily="18" charset="0"/>
                        <a:ea typeface="Times New Roman" panose="02020603050405020304" pitchFamily="18" charset="0"/>
                      </a:endParaRPr>
                    </a:p>
                  </a:txBody>
                  <a:tcPr marL="99398" marR="99398" marT="49699" marB="49699"/>
                </a:tc>
                <a:extLst>
                  <a:ext uri="{0D108BD9-81ED-4DB2-BD59-A6C34878D82A}">
                    <a16:rowId xmlns:a16="http://schemas.microsoft.com/office/drawing/2014/main" val="2998136664"/>
                  </a:ext>
                </a:extLst>
              </a:tr>
              <a:tr h="947151">
                <a:tc>
                  <a:txBody>
                    <a:bodyPr/>
                    <a:lstStyle/>
                    <a:p>
                      <a:pPr marL="0" marR="0" algn="just">
                        <a:spcBef>
                          <a:spcPts val="0"/>
                        </a:spcBef>
                        <a:spcAft>
                          <a:spcPts val="0"/>
                        </a:spcAft>
                        <a:tabLst>
                          <a:tab pos="228600" algn="l"/>
                        </a:tabLst>
                      </a:pPr>
                      <a:r>
                        <a:rPr lang="en-US" sz="2100">
                          <a:effectLst/>
                        </a:rPr>
                        <a:t>Students living off campus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1</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1</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250</a:t>
                      </a:r>
                      <a:endParaRPr lang="en-US" sz="3200">
                        <a:effectLst/>
                        <a:latin typeface="Times New Roman" panose="02020603050405020304" pitchFamily="18" charset="0"/>
                        <a:ea typeface="Times New Roman" panose="02020603050405020304" pitchFamily="18" charset="0"/>
                      </a:endParaRPr>
                    </a:p>
                  </a:txBody>
                  <a:tcPr marL="177591" marR="177591"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0737271"/>
                  </a:ext>
                </a:extLst>
              </a:tr>
              <a:tr h="631434">
                <a:tc>
                  <a:txBody>
                    <a:bodyPr/>
                    <a:lstStyle/>
                    <a:p>
                      <a:pPr marL="0" marR="0" algn="just">
                        <a:spcBef>
                          <a:spcPts val="0"/>
                        </a:spcBef>
                        <a:spcAft>
                          <a:spcPts val="0"/>
                        </a:spcAft>
                        <a:tabLst>
                          <a:tab pos="228600" algn="l"/>
                        </a:tabLst>
                      </a:pPr>
                      <a:r>
                        <a:rPr lang="en-US" sz="2100">
                          <a:effectLst/>
                        </a:rPr>
                        <a:t>Employees</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5</a:t>
                      </a:r>
                      <a:endParaRPr lang="en-US" sz="3200" dirty="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19</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4</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15</a:t>
                      </a:r>
                      <a:endParaRPr lang="en-US" sz="320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711327291"/>
                  </a:ext>
                </a:extLst>
              </a:tr>
              <a:tr h="315717">
                <a:tc>
                  <a:txBody>
                    <a:bodyPr/>
                    <a:lstStyle/>
                    <a:p>
                      <a:pPr marL="0" marR="0" algn="just">
                        <a:spcBef>
                          <a:spcPts val="0"/>
                        </a:spcBef>
                        <a:spcAft>
                          <a:spcPts val="0"/>
                        </a:spcAft>
                        <a:tabLst>
                          <a:tab pos="228600" algn="l"/>
                        </a:tabLst>
                      </a:pPr>
                      <a:r>
                        <a:rPr lang="en-US" sz="2100">
                          <a:effectLst/>
                        </a:rPr>
                        <a:t>Total</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6</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6</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427</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a:effectLst/>
                        </a:rPr>
                        <a:t>5</a:t>
                      </a:r>
                      <a:endParaRPr lang="en-US" sz="3200">
                        <a:effectLst/>
                        <a:latin typeface="Times New Roman" panose="02020603050405020304" pitchFamily="18" charset="0"/>
                        <a:ea typeface="Times New Roman" panose="02020603050405020304" pitchFamily="18" charset="0"/>
                      </a:endParaRPr>
                    </a:p>
                  </a:txBody>
                  <a:tcPr marL="177591" marR="177591" marT="0" marB="0"/>
                </a:tc>
                <a:tc>
                  <a:txBody>
                    <a:bodyPr/>
                    <a:lstStyle/>
                    <a:p>
                      <a:pPr marL="0" marR="0" algn="just">
                        <a:spcBef>
                          <a:spcPts val="0"/>
                        </a:spcBef>
                        <a:spcAft>
                          <a:spcPts val="0"/>
                        </a:spcAft>
                        <a:tabLst>
                          <a:tab pos="228600" algn="l"/>
                        </a:tabLst>
                      </a:pPr>
                      <a:r>
                        <a:rPr lang="en-US" sz="2100" dirty="0">
                          <a:effectLst/>
                        </a:rPr>
                        <a:t>422</a:t>
                      </a:r>
                      <a:endParaRPr lang="en-US" sz="3200" dirty="0">
                        <a:effectLst/>
                        <a:latin typeface="Times New Roman" panose="02020603050405020304" pitchFamily="18" charset="0"/>
                        <a:ea typeface="Times New Roman" panose="02020603050405020304" pitchFamily="18" charset="0"/>
                      </a:endParaRPr>
                    </a:p>
                  </a:txBody>
                  <a:tcPr marL="177591" marR="177591" marT="0" marB="0"/>
                </a:tc>
                <a:extLst>
                  <a:ext uri="{0D108BD9-81ED-4DB2-BD59-A6C34878D82A}">
                    <a16:rowId xmlns:a16="http://schemas.microsoft.com/office/drawing/2014/main" val="1523758960"/>
                  </a:ext>
                </a:extLst>
              </a:tr>
            </a:tbl>
          </a:graphicData>
        </a:graphic>
      </p:graphicFrame>
    </p:spTree>
    <p:extLst>
      <p:ext uri="{BB962C8B-B14F-4D97-AF65-F5344CB8AC3E}">
        <p14:creationId xmlns:p14="http://schemas.microsoft.com/office/powerpoint/2010/main" val="257591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University daily report for April 7 – Fall partiers likely have temporary immunity</a:t>
            </a:r>
          </a:p>
        </p:txBody>
      </p:sp>
      <p:graphicFrame>
        <p:nvGraphicFramePr>
          <p:cNvPr id="5" name="Table 5">
            <a:extLst>
              <a:ext uri="{FF2B5EF4-FFF2-40B4-BE49-F238E27FC236}">
                <a16:creationId xmlns:a16="http://schemas.microsoft.com/office/drawing/2014/main" id="{7BCC7D75-D7E1-2249-829B-8937B3819192}"/>
              </a:ext>
            </a:extLst>
          </p:cNvPr>
          <p:cNvGraphicFramePr>
            <a:graphicFrameLocks noGrp="1"/>
          </p:cNvGraphicFramePr>
          <p:nvPr>
            <p:ph idx="1"/>
            <p:extLst>
              <p:ext uri="{D42A27DB-BD31-4B8C-83A1-F6EECF244321}">
                <p14:modId xmlns:p14="http://schemas.microsoft.com/office/powerpoint/2010/main" val="209352369"/>
              </p:ext>
            </p:extLst>
          </p:nvPr>
        </p:nvGraphicFramePr>
        <p:xfrm>
          <a:off x="2178951" y="1600200"/>
          <a:ext cx="7834098" cy="4434192"/>
        </p:xfrm>
        <a:graphic>
          <a:graphicData uri="http://schemas.openxmlformats.org/drawingml/2006/table">
            <a:tbl>
              <a:tblPr firstRow="1" bandRow="1">
                <a:tableStyleId>{5C22544A-7EE6-4342-B048-85BDC9FD1C3A}</a:tableStyleId>
              </a:tblPr>
              <a:tblGrid>
                <a:gridCol w="1305683">
                  <a:extLst>
                    <a:ext uri="{9D8B030D-6E8A-4147-A177-3AD203B41FA5}">
                      <a16:colId xmlns:a16="http://schemas.microsoft.com/office/drawing/2014/main" val="804980940"/>
                    </a:ext>
                  </a:extLst>
                </a:gridCol>
                <a:gridCol w="1305683">
                  <a:extLst>
                    <a:ext uri="{9D8B030D-6E8A-4147-A177-3AD203B41FA5}">
                      <a16:colId xmlns:a16="http://schemas.microsoft.com/office/drawing/2014/main" val="1764785541"/>
                    </a:ext>
                  </a:extLst>
                </a:gridCol>
                <a:gridCol w="1305683">
                  <a:extLst>
                    <a:ext uri="{9D8B030D-6E8A-4147-A177-3AD203B41FA5}">
                      <a16:colId xmlns:a16="http://schemas.microsoft.com/office/drawing/2014/main" val="1739011700"/>
                    </a:ext>
                  </a:extLst>
                </a:gridCol>
                <a:gridCol w="1305683">
                  <a:extLst>
                    <a:ext uri="{9D8B030D-6E8A-4147-A177-3AD203B41FA5}">
                      <a16:colId xmlns:a16="http://schemas.microsoft.com/office/drawing/2014/main" val="212170938"/>
                    </a:ext>
                  </a:extLst>
                </a:gridCol>
                <a:gridCol w="1305683">
                  <a:extLst>
                    <a:ext uri="{9D8B030D-6E8A-4147-A177-3AD203B41FA5}">
                      <a16:colId xmlns:a16="http://schemas.microsoft.com/office/drawing/2014/main" val="1986746789"/>
                    </a:ext>
                  </a:extLst>
                </a:gridCol>
                <a:gridCol w="1305683">
                  <a:extLst>
                    <a:ext uri="{9D8B030D-6E8A-4147-A177-3AD203B41FA5}">
                      <a16:colId xmlns:a16="http://schemas.microsoft.com/office/drawing/2014/main" val="3507790769"/>
                    </a:ext>
                  </a:extLst>
                </a:gridCol>
              </a:tblGrid>
              <a:tr h="1285088">
                <a:tc>
                  <a:txBody>
                    <a:bodyPr/>
                    <a:lstStyle/>
                    <a:p>
                      <a:r>
                        <a:rPr lang="en-US" sz="2100" b="1" baseline="0" dirty="0">
                          <a:effectLst/>
                        </a:rPr>
                        <a:t>Positive Cases </a:t>
                      </a:r>
                      <a:endParaRPr lang="en-US" sz="2100" baseline="0" dirty="0">
                        <a:effectLst/>
                      </a:endParaRPr>
                    </a:p>
                  </a:txBody>
                  <a:tcPr marL="55604" marR="55604" marT="0" marB="0"/>
                </a:tc>
                <a:tc>
                  <a:txBody>
                    <a:bodyPr/>
                    <a:lstStyle/>
                    <a:p>
                      <a:r>
                        <a:rPr lang="en-US" sz="2100" b="1" baseline="0" dirty="0">
                          <a:effectLst/>
                        </a:rPr>
                        <a:t>Today</a:t>
                      </a:r>
                      <a:endParaRPr lang="en-US" sz="2100" baseline="0" dirty="0">
                        <a:effectLst/>
                      </a:endParaRPr>
                    </a:p>
                    <a:p>
                      <a:r>
                        <a:rPr lang="en-US" sz="2100" b="1" baseline="0" dirty="0">
                          <a:effectLst/>
                        </a:rPr>
                        <a:t>(4/7)</a:t>
                      </a:r>
                      <a:endParaRPr lang="en-US" sz="2100" baseline="0" dirty="0">
                        <a:effectLst/>
                      </a:endParaRPr>
                    </a:p>
                  </a:txBody>
                  <a:tcPr marL="55604" marR="55604" marT="0" marB="0"/>
                </a:tc>
                <a:tc>
                  <a:txBody>
                    <a:bodyPr/>
                    <a:lstStyle/>
                    <a:p>
                      <a:r>
                        <a:rPr lang="en-US" sz="2100" b="1" baseline="0" dirty="0">
                          <a:effectLst/>
                        </a:rPr>
                        <a:t>This Week</a:t>
                      </a:r>
                      <a:endParaRPr lang="en-US" sz="2100" baseline="0" dirty="0">
                        <a:effectLst/>
                      </a:endParaRPr>
                    </a:p>
                    <a:p>
                      <a:r>
                        <a:rPr lang="en-US" sz="2100" b="1" baseline="0" dirty="0">
                          <a:effectLst/>
                        </a:rPr>
                        <a:t>(4/5-9)</a:t>
                      </a:r>
                      <a:endParaRPr lang="en-US" sz="2100" baseline="0" dirty="0">
                        <a:effectLst/>
                      </a:endParaRPr>
                    </a:p>
                  </a:txBody>
                  <a:tcPr marL="55604" marR="55604" marT="0" marB="0"/>
                </a:tc>
                <a:tc>
                  <a:txBody>
                    <a:bodyPr/>
                    <a:lstStyle/>
                    <a:p>
                      <a:r>
                        <a:rPr lang="en-US" sz="2100" b="1" baseline="0">
                          <a:effectLst/>
                        </a:rPr>
                        <a:t>Total Cases</a:t>
                      </a:r>
                      <a:endParaRPr lang="en-US" sz="2100" baseline="0">
                        <a:effectLst/>
                      </a:endParaRPr>
                    </a:p>
                    <a:p>
                      <a:r>
                        <a:rPr lang="en-US" sz="2100" b="1" baseline="0">
                          <a:effectLst/>
                        </a:rPr>
                        <a:t>(since 1/19)</a:t>
                      </a:r>
                      <a:endParaRPr lang="en-US" sz="2100" baseline="0">
                        <a:effectLst/>
                      </a:endParaRPr>
                    </a:p>
                  </a:txBody>
                  <a:tcPr marL="55604" marR="55604" marT="0" marB="0"/>
                </a:tc>
                <a:tc>
                  <a:txBody>
                    <a:bodyPr/>
                    <a:lstStyle/>
                    <a:p>
                      <a:r>
                        <a:rPr lang="en-US" sz="2100" b="1" baseline="0">
                          <a:effectLst/>
                        </a:rPr>
                        <a:t>Active Cases</a:t>
                      </a:r>
                      <a:endParaRPr lang="en-US" sz="2100" baseline="0">
                        <a:effectLst/>
                      </a:endParaRPr>
                    </a:p>
                  </a:txBody>
                  <a:tcPr marL="55604" marR="55604" marT="0" marB="0"/>
                </a:tc>
                <a:tc>
                  <a:txBody>
                    <a:bodyPr/>
                    <a:lstStyle/>
                    <a:p>
                      <a:r>
                        <a:rPr lang="en-US" sz="2100" b="1" baseline="0">
                          <a:effectLst/>
                        </a:rPr>
                        <a:t>Recovered Cases</a:t>
                      </a:r>
                      <a:endParaRPr lang="en-US" sz="2100" baseline="0">
                        <a:effectLst/>
                      </a:endParaRPr>
                    </a:p>
                  </a:txBody>
                  <a:tcPr marL="55604" marR="55604" marT="0" marB="0"/>
                </a:tc>
                <a:extLst>
                  <a:ext uri="{0D108BD9-81ED-4DB2-BD59-A6C34878D82A}">
                    <a16:rowId xmlns:a16="http://schemas.microsoft.com/office/drawing/2014/main" val="3168178069"/>
                  </a:ext>
                </a:extLst>
              </a:tr>
              <a:tr h="963817">
                <a:tc>
                  <a:txBody>
                    <a:bodyPr/>
                    <a:lstStyle/>
                    <a:p>
                      <a:r>
                        <a:rPr lang="en-US" sz="2100" baseline="0" dirty="0">
                          <a:effectLst/>
                        </a:rPr>
                        <a:t>Students Living On-Campus</a:t>
                      </a:r>
                    </a:p>
                  </a:txBody>
                  <a:tcPr marL="55604" marR="55604" marT="0" marB="0"/>
                </a:tc>
                <a:tc>
                  <a:txBody>
                    <a:bodyPr/>
                    <a:lstStyle/>
                    <a:p>
                      <a:r>
                        <a:rPr lang="en-US" sz="2100" baseline="0">
                          <a:effectLst/>
                        </a:rPr>
                        <a:t>0</a:t>
                      </a:r>
                    </a:p>
                  </a:txBody>
                  <a:tcPr marL="55604" marR="55604" marT="0" marB="0"/>
                </a:tc>
                <a:tc>
                  <a:txBody>
                    <a:bodyPr/>
                    <a:lstStyle/>
                    <a:p>
                      <a:r>
                        <a:rPr lang="en-US" sz="2100" baseline="0">
                          <a:effectLst/>
                        </a:rPr>
                        <a:t>1</a:t>
                      </a:r>
                    </a:p>
                  </a:txBody>
                  <a:tcPr marL="55604" marR="55604" marT="0" marB="0"/>
                </a:tc>
                <a:tc>
                  <a:txBody>
                    <a:bodyPr/>
                    <a:lstStyle/>
                    <a:p>
                      <a:r>
                        <a:rPr lang="en-US" sz="2100" baseline="0">
                          <a:effectLst/>
                        </a:rPr>
                        <a:t>27</a:t>
                      </a:r>
                    </a:p>
                  </a:txBody>
                  <a:tcPr marL="55604" marR="55604" marT="0" marB="0"/>
                </a:tc>
                <a:tc rowSpan="2">
                  <a:txBody>
                    <a:bodyPr/>
                    <a:lstStyle/>
                    <a:p>
                      <a:r>
                        <a:rPr lang="en-US" sz="2100" baseline="0">
                          <a:effectLst/>
                        </a:rPr>
                        <a:t> </a:t>
                      </a:r>
                    </a:p>
                    <a:p>
                      <a:r>
                        <a:rPr lang="en-US" sz="2100" baseline="0">
                          <a:effectLst/>
                        </a:rPr>
                        <a:t>6</a:t>
                      </a:r>
                    </a:p>
                    <a:p>
                      <a:r>
                        <a:rPr lang="en-US" sz="2100" baseline="0">
                          <a:effectLst/>
                        </a:rPr>
                        <a:t>Combined</a:t>
                      </a:r>
                    </a:p>
                  </a:txBody>
                  <a:tcPr marL="85697" marR="85697" marT="42848" marB="42848"/>
                </a:tc>
                <a:tc rowSpan="2">
                  <a:txBody>
                    <a:bodyPr/>
                    <a:lstStyle/>
                    <a:p>
                      <a:r>
                        <a:rPr lang="en-US" sz="2100" baseline="0">
                          <a:effectLst/>
                        </a:rPr>
                        <a:t> </a:t>
                      </a:r>
                    </a:p>
                    <a:p>
                      <a:r>
                        <a:rPr lang="en-US" sz="2100" baseline="0">
                          <a:effectLst/>
                        </a:rPr>
                        <a:t>71</a:t>
                      </a:r>
                    </a:p>
                    <a:p>
                      <a:r>
                        <a:rPr lang="en-US" sz="2100" baseline="0">
                          <a:effectLst/>
                        </a:rPr>
                        <a:t>Combined</a:t>
                      </a:r>
                    </a:p>
                  </a:txBody>
                  <a:tcPr marL="85697" marR="85697" marT="42848" marB="42848"/>
                </a:tc>
                <a:extLst>
                  <a:ext uri="{0D108BD9-81ED-4DB2-BD59-A6C34878D82A}">
                    <a16:rowId xmlns:a16="http://schemas.microsoft.com/office/drawing/2014/main" val="3308403736"/>
                  </a:ext>
                </a:extLst>
              </a:tr>
              <a:tr h="963817">
                <a:tc>
                  <a:txBody>
                    <a:bodyPr/>
                    <a:lstStyle/>
                    <a:p>
                      <a:r>
                        <a:rPr lang="en-US" sz="2100" baseline="0">
                          <a:effectLst/>
                        </a:rPr>
                        <a:t>Students Living Off-Campus</a:t>
                      </a:r>
                    </a:p>
                  </a:txBody>
                  <a:tcPr marL="55604" marR="55604" marT="0" marB="0"/>
                </a:tc>
                <a:tc>
                  <a:txBody>
                    <a:bodyPr/>
                    <a:lstStyle/>
                    <a:p>
                      <a:r>
                        <a:rPr lang="en-US" sz="2100" baseline="0">
                          <a:effectLst/>
                        </a:rPr>
                        <a:t>2</a:t>
                      </a:r>
                    </a:p>
                  </a:txBody>
                  <a:tcPr marL="55604" marR="55604" marT="0" marB="0"/>
                </a:tc>
                <a:tc>
                  <a:txBody>
                    <a:bodyPr/>
                    <a:lstStyle/>
                    <a:p>
                      <a:r>
                        <a:rPr lang="en-US" sz="2100" baseline="0">
                          <a:effectLst/>
                        </a:rPr>
                        <a:t>2</a:t>
                      </a:r>
                    </a:p>
                  </a:txBody>
                  <a:tcPr marL="55604" marR="55604" marT="0" marB="0"/>
                </a:tc>
                <a:tc>
                  <a:txBody>
                    <a:bodyPr/>
                    <a:lstStyle/>
                    <a:p>
                      <a:r>
                        <a:rPr lang="en-US" sz="2100" baseline="0">
                          <a:effectLst/>
                        </a:rPr>
                        <a:t>50</a:t>
                      </a:r>
                    </a:p>
                  </a:txBody>
                  <a:tcPr marL="55604" marR="55604"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8831797"/>
                  </a:ext>
                </a:extLst>
              </a:tr>
              <a:tr h="610735">
                <a:tc>
                  <a:txBody>
                    <a:bodyPr/>
                    <a:lstStyle/>
                    <a:p>
                      <a:r>
                        <a:rPr lang="en-US" sz="2100" baseline="0">
                          <a:effectLst/>
                        </a:rPr>
                        <a:t>Employees</a:t>
                      </a:r>
                    </a:p>
                  </a:txBody>
                  <a:tcPr marL="55604" marR="55604" marT="0" marB="0"/>
                </a:tc>
                <a:tc>
                  <a:txBody>
                    <a:bodyPr/>
                    <a:lstStyle/>
                    <a:p>
                      <a:r>
                        <a:rPr lang="en-US" sz="2100" baseline="0">
                          <a:effectLst/>
                        </a:rPr>
                        <a:t>0</a:t>
                      </a:r>
                    </a:p>
                  </a:txBody>
                  <a:tcPr marL="55604" marR="55604" marT="0" marB="0"/>
                </a:tc>
                <a:tc>
                  <a:txBody>
                    <a:bodyPr/>
                    <a:lstStyle/>
                    <a:p>
                      <a:r>
                        <a:rPr lang="en-US" sz="2100" baseline="0">
                          <a:effectLst/>
                        </a:rPr>
                        <a:t>1</a:t>
                      </a:r>
                    </a:p>
                  </a:txBody>
                  <a:tcPr marL="55604" marR="55604" marT="0" marB="0"/>
                </a:tc>
                <a:tc>
                  <a:txBody>
                    <a:bodyPr/>
                    <a:lstStyle/>
                    <a:p>
                      <a:r>
                        <a:rPr lang="en-US" sz="2100" baseline="0">
                          <a:effectLst/>
                        </a:rPr>
                        <a:t>25</a:t>
                      </a:r>
                    </a:p>
                  </a:txBody>
                  <a:tcPr marL="55604" marR="55604" marT="0" marB="0"/>
                </a:tc>
                <a:tc>
                  <a:txBody>
                    <a:bodyPr/>
                    <a:lstStyle/>
                    <a:p>
                      <a:r>
                        <a:rPr lang="en-US" sz="2100" baseline="0">
                          <a:effectLst/>
                        </a:rPr>
                        <a:t>3</a:t>
                      </a:r>
                    </a:p>
                  </a:txBody>
                  <a:tcPr marL="55604" marR="55604" marT="0" marB="0"/>
                </a:tc>
                <a:tc>
                  <a:txBody>
                    <a:bodyPr/>
                    <a:lstStyle/>
                    <a:p>
                      <a:r>
                        <a:rPr lang="en-US" sz="2100" baseline="0">
                          <a:effectLst/>
                        </a:rPr>
                        <a:t>22</a:t>
                      </a:r>
                    </a:p>
                  </a:txBody>
                  <a:tcPr marL="55604" marR="55604" marT="0" marB="0"/>
                </a:tc>
                <a:extLst>
                  <a:ext uri="{0D108BD9-81ED-4DB2-BD59-A6C34878D82A}">
                    <a16:rowId xmlns:a16="http://schemas.microsoft.com/office/drawing/2014/main" val="3034786152"/>
                  </a:ext>
                </a:extLst>
              </a:tr>
              <a:tr h="610735">
                <a:tc>
                  <a:txBody>
                    <a:bodyPr/>
                    <a:lstStyle/>
                    <a:p>
                      <a:r>
                        <a:rPr lang="en-US" sz="2100" b="1" baseline="0">
                          <a:effectLst/>
                        </a:rPr>
                        <a:t>Total</a:t>
                      </a:r>
                      <a:endParaRPr lang="en-US" sz="2100" baseline="0">
                        <a:effectLst/>
                      </a:endParaRPr>
                    </a:p>
                  </a:txBody>
                  <a:tcPr marL="55604" marR="55604" marT="0" marB="0"/>
                </a:tc>
                <a:tc>
                  <a:txBody>
                    <a:bodyPr/>
                    <a:lstStyle/>
                    <a:p>
                      <a:r>
                        <a:rPr lang="en-US" sz="2100" b="1" baseline="0">
                          <a:effectLst/>
                        </a:rPr>
                        <a:t>2</a:t>
                      </a:r>
                      <a:endParaRPr lang="en-US" sz="2100" baseline="0">
                        <a:effectLst/>
                      </a:endParaRPr>
                    </a:p>
                  </a:txBody>
                  <a:tcPr marL="55604" marR="55604" marT="0" marB="0"/>
                </a:tc>
                <a:tc>
                  <a:txBody>
                    <a:bodyPr/>
                    <a:lstStyle/>
                    <a:p>
                      <a:r>
                        <a:rPr lang="en-US" sz="2100" b="1" baseline="0">
                          <a:effectLst/>
                        </a:rPr>
                        <a:t>4</a:t>
                      </a:r>
                      <a:endParaRPr lang="en-US" sz="2100" baseline="0">
                        <a:effectLst/>
                      </a:endParaRPr>
                    </a:p>
                  </a:txBody>
                  <a:tcPr marL="55604" marR="55604" marT="0" marB="0"/>
                </a:tc>
                <a:tc>
                  <a:txBody>
                    <a:bodyPr/>
                    <a:lstStyle/>
                    <a:p>
                      <a:r>
                        <a:rPr lang="en-US" sz="2100" b="1" baseline="0">
                          <a:effectLst/>
                        </a:rPr>
                        <a:t>102</a:t>
                      </a:r>
                      <a:endParaRPr lang="en-US" sz="2100" baseline="0">
                        <a:effectLst/>
                      </a:endParaRPr>
                    </a:p>
                  </a:txBody>
                  <a:tcPr marL="55604" marR="55604" marT="0" marB="0"/>
                </a:tc>
                <a:tc>
                  <a:txBody>
                    <a:bodyPr/>
                    <a:lstStyle/>
                    <a:p>
                      <a:r>
                        <a:rPr lang="en-US" sz="2100" b="1" baseline="0">
                          <a:effectLst/>
                        </a:rPr>
                        <a:t>9</a:t>
                      </a:r>
                      <a:endParaRPr lang="en-US" sz="2100" baseline="0">
                        <a:effectLst/>
                      </a:endParaRPr>
                    </a:p>
                  </a:txBody>
                  <a:tcPr marL="55604" marR="55604" marT="0" marB="0"/>
                </a:tc>
                <a:tc>
                  <a:txBody>
                    <a:bodyPr/>
                    <a:lstStyle/>
                    <a:p>
                      <a:r>
                        <a:rPr lang="en-US" sz="2100" b="1" baseline="0" dirty="0">
                          <a:effectLst/>
                        </a:rPr>
                        <a:t>93</a:t>
                      </a:r>
                      <a:endParaRPr lang="en-US" sz="2100" baseline="0" dirty="0">
                        <a:effectLst/>
                      </a:endParaRPr>
                    </a:p>
                  </a:txBody>
                  <a:tcPr marL="55604" marR="55604" marT="0" marB="0"/>
                </a:tc>
                <a:extLst>
                  <a:ext uri="{0D108BD9-81ED-4DB2-BD59-A6C34878D82A}">
                    <a16:rowId xmlns:a16="http://schemas.microsoft.com/office/drawing/2014/main" val="3793556724"/>
                  </a:ext>
                </a:extLst>
              </a:tr>
            </a:tbl>
          </a:graphicData>
        </a:graphic>
      </p:graphicFrame>
    </p:spTree>
    <p:extLst>
      <p:ext uri="{BB962C8B-B14F-4D97-AF65-F5344CB8AC3E}">
        <p14:creationId xmlns:p14="http://schemas.microsoft.com/office/powerpoint/2010/main" val="320992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Reported and Projected Infections for Fall 2020</a:t>
            </a:r>
          </a:p>
        </p:txBody>
      </p:sp>
      <p:pic>
        <p:nvPicPr>
          <p:cNvPr id="5" name="Content Placeholder 4">
            <a:extLst>
              <a:ext uri="{FF2B5EF4-FFF2-40B4-BE49-F238E27FC236}">
                <a16:creationId xmlns:a16="http://schemas.microsoft.com/office/drawing/2014/main" id="{B1BF93D3-AF8C-6648-89FC-01415798B933}"/>
              </a:ext>
            </a:extLst>
          </p:cNvPr>
          <p:cNvPicPr>
            <a:picLocks noGrp="1" noChangeAspect="1"/>
          </p:cNvPicPr>
          <p:nvPr>
            <p:ph idx="1"/>
          </p:nvPr>
        </p:nvPicPr>
        <p:blipFill>
          <a:blip r:embed="rId2"/>
          <a:stretch>
            <a:fillRect/>
          </a:stretch>
        </p:blipFill>
        <p:spPr>
          <a:xfrm>
            <a:off x="1805404" y="1825625"/>
            <a:ext cx="8581191" cy="4351338"/>
          </a:xfrm>
        </p:spPr>
      </p:pic>
    </p:spTree>
    <p:extLst>
      <p:ext uri="{BB962C8B-B14F-4D97-AF65-F5344CB8AC3E}">
        <p14:creationId xmlns:p14="http://schemas.microsoft.com/office/powerpoint/2010/main" val="333068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Reported and Projected Percentages of Students for Fall 2020</a:t>
            </a:r>
          </a:p>
        </p:txBody>
      </p:sp>
      <p:pic>
        <p:nvPicPr>
          <p:cNvPr id="7" name="Content Placeholder 6">
            <a:extLst>
              <a:ext uri="{FF2B5EF4-FFF2-40B4-BE49-F238E27FC236}">
                <a16:creationId xmlns:a16="http://schemas.microsoft.com/office/drawing/2014/main" id="{A664CD4B-1BC1-FC40-AD6E-A76C15A02097}"/>
              </a:ext>
            </a:extLst>
          </p:cNvPr>
          <p:cNvPicPr>
            <a:picLocks noGrp="1" noChangeAspect="1"/>
          </p:cNvPicPr>
          <p:nvPr>
            <p:ph idx="1"/>
          </p:nvPr>
        </p:nvPicPr>
        <p:blipFill>
          <a:blip r:embed="rId2"/>
          <a:stretch>
            <a:fillRect/>
          </a:stretch>
        </p:blipFill>
        <p:spPr>
          <a:xfrm>
            <a:off x="1524580" y="1825625"/>
            <a:ext cx="9142840" cy="4351338"/>
          </a:xfrm>
        </p:spPr>
      </p:pic>
    </p:spTree>
    <p:extLst>
      <p:ext uri="{BB962C8B-B14F-4D97-AF65-F5344CB8AC3E}">
        <p14:creationId xmlns:p14="http://schemas.microsoft.com/office/powerpoint/2010/main" val="11650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5FA9-9955-9641-AAC3-AEA328A04BB2}"/>
              </a:ext>
            </a:extLst>
          </p:cNvPr>
          <p:cNvSpPr>
            <a:spLocks noGrp="1"/>
          </p:cNvSpPr>
          <p:nvPr>
            <p:ph type="title"/>
          </p:nvPr>
        </p:nvSpPr>
        <p:spPr/>
        <p:txBody>
          <a:bodyPr>
            <a:normAutofit/>
          </a:bodyPr>
          <a:lstStyle/>
          <a:p>
            <a:pPr algn="ctr"/>
            <a:r>
              <a:rPr lang="en-US" b="1" dirty="0"/>
              <a:t>February 8, 2021 Simulation of  Fall 2020</a:t>
            </a:r>
          </a:p>
        </p:txBody>
      </p:sp>
      <p:pic>
        <p:nvPicPr>
          <p:cNvPr id="6" name="Content Placeholder 5">
            <a:extLst>
              <a:ext uri="{FF2B5EF4-FFF2-40B4-BE49-F238E27FC236}">
                <a16:creationId xmlns:a16="http://schemas.microsoft.com/office/drawing/2014/main" id="{F6726205-4D70-3946-91BF-5A99400B0F05}"/>
              </a:ext>
            </a:extLst>
          </p:cNvPr>
          <p:cNvPicPr>
            <a:picLocks noGrp="1" noChangeAspect="1"/>
          </p:cNvPicPr>
          <p:nvPr>
            <p:ph idx="1"/>
          </p:nvPr>
        </p:nvPicPr>
        <p:blipFill>
          <a:blip r:embed="rId2"/>
          <a:stretch>
            <a:fillRect/>
          </a:stretch>
        </p:blipFill>
        <p:spPr>
          <a:xfrm>
            <a:off x="2228144" y="1825625"/>
            <a:ext cx="7735712" cy="4351338"/>
          </a:xfrm>
        </p:spPr>
      </p:pic>
    </p:spTree>
    <p:extLst>
      <p:ext uri="{BB962C8B-B14F-4D97-AF65-F5344CB8AC3E}">
        <p14:creationId xmlns:p14="http://schemas.microsoft.com/office/powerpoint/2010/main" val="272910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r>
              <a:rPr lang="en-US" sz="3600" dirty="0"/>
              <a:t>The Rocket (SLU </a:t>
            </a:r>
            <a:r>
              <a:rPr lang="en-US" sz="3600"/>
              <a:t>student publication): </a:t>
            </a:r>
            <a:r>
              <a:rPr lang="en-US" sz="3600" dirty="0"/>
              <a:t>PASSHE COVID-19 cases surpass 900 as semester nears its end, State system cases total less than half of previous semester's</a:t>
            </a:r>
          </a:p>
        </p:txBody>
      </p:sp>
      <p:pic>
        <p:nvPicPr>
          <p:cNvPr id="5" name="Content Placeholder 4">
            <a:extLst>
              <a:ext uri="{FF2B5EF4-FFF2-40B4-BE49-F238E27FC236}">
                <a16:creationId xmlns:a16="http://schemas.microsoft.com/office/drawing/2014/main" id="{46CC1031-918F-8247-B1EF-3F7C23449C1D}"/>
              </a:ext>
            </a:extLst>
          </p:cNvPr>
          <p:cNvPicPr>
            <a:picLocks noGrp="1" noChangeAspect="1"/>
          </p:cNvPicPr>
          <p:nvPr>
            <p:ph idx="1"/>
          </p:nvPr>
        </p:nvPicPr>
        <p:blipFill>
          <a:blip r:embed="rId2"/>
          <a:stretch>
            <a:fillRect/>
          </a:stretch>
        </p:blipFill>
        <p:spPr>
          <a:xfrm>
            <a:off x="3024813" y="1825625"/>
            <a:ext cx="6142374" cy="4351338"/>
          </a:xfrm>
        </p:spPr>
      </p:pic>
    </p:spTree>
    <p:extLst>
      <p:ext uri="{BB962C8B-B14F-4D97-AF65-F5344CB8AC3E}">
        <p14:creationId xmlns:p14="http://schemas.microsoft.com/office/powerpoint/2010/main" val="47550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Background for a summer 2020</a:t>
            </a:r>
            <a:br>
              <a:rPr lang="en-US" b="1" dirty="0"/>
            </a:br>
            <a:r>
              <a:rPr lang="en-US" b="1" dirty="0"/>
              <a:t>simulation study</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fontScale="92500" lnSpcReduction="10000"/>
          </a:bodyPr>
          <a:lstStyle/>
          <a:p>
            <a:r>
              <a:rPr lang="en-US" sz="3600" dirty="0"/>
              <a:t>In May 2020 the administration was aggressively advocating for face-to-face classes in the fall.</a:t>
            </a:r>
          </a:p>
          <a:p>
            <a:pPr lvl="1"/>
            <a:r>
              <a:rPr lang="en-US" sz="2800" dirty="0"/>
              <a:t>March 2020 plans for return from spring break had been aggressive. </a:t>
            </a:r>
          </a:p>
          <a:p>
            <a:pPr lvl="1"/>
            <a:r>
              <a:rPr lang="en-US" sz="2800" dirty="0"/>
              <a:t>Some faculty requests for remote classes granted only 2 weeks before start of fall classes.</a:t>
            </a:r>
          </a:p>
          <a:p>
            <a:pPr lvl="1"/>
            <a:r>
              <a:rPr lang="en-US" sz="2800" dirty="0"/>
              <a:t>No STEM faculty and initially no faculty on the planning team.</a:t>
            </a:r>
          </a:p>
          <a:p>
            <a:r>
              <a:rPr lang="en-US" sz="3600" dirty="0"/>
              <a:t>Queried class-section rosters with faculty &amp; student IDs.</a:t>
            </a:r>
          </a:p>
          <a:p>
            <a:r>
              <a:rPr lang="en-US" sz="3600" dirty="0"/>
              <a:t>Simulate the spread of COVID@KU using documented parameters in an attempt to inform decision makers.</a:t>
            </a:r>
          </a:p>
          <a:p>
            <a:pPr lvl="1"/>
            <a:r>
              <a:rPr lang="en-US" sz="2800" dirty="0"/>
              <a:t>Simulations from Cornell &amp; UCLA did not use roster-based tracing.</a:t>
            </a:r>
          </a:p>
          <a:p>
            <a:endParaRPr lang="en-US" sz="3600" dirty="0"/>
          </a:p>
        </p:txBody>
      </p:sp>
    </p:spTree>
    <p:extLst>
      <p:ext uri="{BB962C8B-B14F-4D97-AF65-F5344CB8AC3E}">
        <p14:creationId xmlns:p14="http://schemas.microsoft.com/office/powerpoint/2010/main" val="83989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r>
              <a:rPr lang="en-US" sz="3600" dirty="0"/>
              <a:t>The Rocket: PASSHE COVID-19 cases surpass 900 as semester nears its end, State system cases total less than half of previous semester's</a:t>
            </a:r>
          </a:p>
        </p:txBody>
      </p:sp>
      <p:sp>
        <p:nvSpPr>
          <p:cNvPr id="7" name="Content Placeholder 6">
            <a:extLst>
              <a:ext uri="{FF2B5EF4-FFF2-40B4-BE49-F238E27FC236}">
                <a16:creationId xmlns:a16="http://schemas.microsoft.com/office/drawing/2014/main" id="{5F602C03-E7B1-8249-92B8-D3C5FE3F51A0}"/>
              </a:ext>
            </a:extLst>
          </p:cNvPr>
          <p:cNvSpPr>
            <a:spLocks noGrp="1"/>
          </p:cNvSpPr>
          <p:nvPr>
            <p:ph idx="1"/>
          </p:nvPr>
        </p:nvSpPr>
        <p:spPr/>
        <p:txBody>
          <a:bodyPr/>
          <a:lstStyle/>
          <a:p>
            <a:r>
              <a:rPr lang="en-US" dirty="0"/>
              <a:t>Based on the case numbers visible on its dashboard, Kutztown University has the highest accumulated case numbers in the state system with 542 student and faculty cases. The PASSHE school also differentiates between on- and off-campus cases, with 188 on-campus positive student cases and 300 off-campus. The remaining 54 are reported employee cases.</a:t>
            </a:r>
          </a:p>
          <a:p>
            <a:r>
              <a:rPr lang="en-US" dirty="0">
                <a:hlinkClick r:id="rId2"/>
              </a:rPr>
              <a:t>http://www.theonlinerocket.com/news/2021/04/05/passhe-covid-19-cases-surpass-900-as-semester-nears-its-end/?fbclid=IwAR0D-mSxUEYsW29uVjyxXzF78ZpHI0rfyk9MlHChAC3HMRDhkQZTwSN8-uc</a:t>
            </a:r>
            <a:endParaRPr lang="en-US" dirty="0"/>
          </a:p>
          <a:p>
            <a:r>
              <a:rPr lang="en-US" dirty="0"/>
              <a:t>April 5, 2021</a:t>
            </a:r>
          </a:p>
        </p:txBody>
      </p:sp>
    </p:spTree>
    <p:extLst>
      <p:ext uri="{BB962C8B-B14F-4D97-AF65-F5344CB8AC3E}">
        <p14:creationId xmlns:p14="http://schemas.microsoft.com/office/powerpoint/2010/main" val="924545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4EAD-5538-5440-AB8D-18D01167D70D}"/>
              </a:ext>
            </a:extLst>
          </p:cNvPr>
          <p:cNvSpPr>
            <a:spLocks noGrp="1"/>
          </p:cNvSpPr>
          <p:nvPr>
            <p:ph type="title"/>
          </p:nvPr>
        </p:nvSpPr>
        <p:spPr/>
        <p:txBody>
          <a:bodyPr>
            <a:noAutofit/>
          </a:bodyPr>
          <a:lstStyle/>
          <a:p>
            <a:pPr algn="ctr"/>
            <a:r>
              <a:rPr lang="en-US" sz="3600" b="1" dirty="0"/>
              <a:t>Looking to the future</a:t>
            </a:r>
          </a:p>
        </p:txBody>
      </p:sp>
      <p:sp>
        <p:nvSpPr>
          <p:cNvPr id="7" name="Content Placeholder 6">
            <a:extLst>
              <a:ext uri="{FF2B5EF4-FFF2-40B4-BE49-F238E27FC236}">
                <a16:creationId xmlns:a16="http://schemas.microsoft.com/office/drawing/2014/main" id="{5F602C03-E7B1-8249-92B8-D3C5FE3F51A0}"/>
              </a:ext>
            </a:extLst>
          </p:cNvPr>
          <p:cNvSpPr>
            <a:spLocks noGrp="1"/>
          </p:cNvSpPr>
          <p:nvPr>
            <p:ph idx="1"/>
          </p:nvPr>
        </p:nvSpPr>
        <p:spPr/>
        <p:txBody>
          <a:bodyPr>
            <a:normAutofit lnSpcReduction="10000"/>
          </a:bodyPr>
          <a:lstStyle/>
          <a:p>
            <a:r>
              <a:rPr lang="en-US" sz="3300" dirty="0"/>
              <a:t>Increased availability of vaccines but not 100% acceptance.</a:t>
            </a:r>
          </a:p>
          <a:p>
            <a:r>
              <a:rPr lang="en-US" sz="3300" dirty="0"/>
              <a:t>Current vaccines will be somewhat over-fit to initial strains.</a:t>
            </a:r>
          </a:p>
          <a:p>
            <a:r>
              <a:rPr lang="en-US" sz="3300" dirty="0"/>
              <a:t>People are letting their guard down.</a:t>
            </a:r>
          </a:p>
          <a:p>
            <a:pPr lvl="1"/>
            <a:r>
              <a:rPr lang="en-US" sz="2900" dirty="0"/>
              <a:t>~20% of attendees at Kutztown Farmer Market </a:t>
            </a:r>
            <a:r>
              <a:rPr lang="en-US" sz="2900" dirty="0" err="1"/>
              <a:t>maskless</a:t>
            </a:r>
            <a:r>
              <a:rPr lang="en-US" sz="2900" dirty="0"/>
              <a:t>.</a:t>
            </a:r>
          </a:p>
          <a:p>
            <a:pPr lvl="1"/>
            <a:r>
              <a:rPr lang="en-US" sz="2900" dirty="0"/>
              <a:t>University planning indoor face-to-face commencement.</a:t>
            </a:r>
          </a:p>
          <a:p>
            <a:pPr lvl="1"/>
            <a:r>
              <a:rPr lang="en-US" sz="2900" dirty="0"/>
              <a:t>University planning return to “pre-pandemic” classes in the fall.</a:t>
            </a:r>
          </a:p>
          <a:p>
            <a:r>
              <a:rPr lang="en-US" sz="3300" dirty="0"/>
              <a:t>Look out for your own, your family’s, and your neighbors’ well being.</a:t>
            </a:r>
          </a:p>
          <a:p>
            <a:r>
              <a:rPr lang="en-US" sz="3300" dirty="0"/>
              <a:t>Apply pressure as needed.</a:t>
            </a:r>
          </a:p>
          <a:p>
            <a:endParaRPr lang="en-US" sz="3300" dirty="0"/>
          </a:p>
          <a:p>
            <a:endParaRPr lang="en-US" dirty="0"/>
          </a:p>
        </p:txBody>
      </p:sp>
    </p:spTree>
    <p:extLst>
      <p:ext uri="{BB962C8B-B14F-4D97-AF65-F5344CB8AC3E}">
        <p14:creationId xmlns:p14="http://schemas.microsoft.com/office/powerpoint/2010/main" val="428319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No simulated contact tracing infection rate spread with R</a:t>
            </a:r>
            <a:r>
              <a:rPr lang="en-US" b="1" baseline="-25000" dirty="0"/>
              <a:t>0</a:t>
            </a:r>
            <a:r>
              <a:rPr lang="en-US" b="1" dirty="0"/>
              <a:t>=1.25 and 6 initial infections</a:t>
            </a:r>
          </a:p>
        </p:txBody>
      </p:sp>
      <p:graphicFrame>
        <p:nvGraphicFramePr>
          <p:cNvPr id="4" name="Content Placeholder 3">
            <a:extLst>
              <a:ext uri="{FF2B5EF4-FFF2-40B4-BE49-F238E27FC236}">
                <a16:creationId xmlns:a16="http://schemas.microsoft.com/office/drawing/2014/main" id="{F6F5F5D3-F7A2-7B47-B64E-847EEAFF74D8}"/>
              </a:ext>
            </a:extLst>
          </p:cNvPr>
          <p:cNvGraphicFramePr>
            <a:graphicFrameLocks noGrp="1"/>
          </p:cNvGraphicFramePr>
          <p:nvPr>
            <p:ph idx="1"/>
            <p:extLst>
              <p:ext uri="{D42A27DB-BD31-4B8C-83A1-F6EECF244321}">
                <p14:modId xmlns:p14="http://schemas.microsoft.com/office/powerpoint/2010/main" val="926346273"/>
              </p:ext>
            </p:extLst>
          </p:nvPr>
        </p:nvGraphicFramePr>
        <p:xfrm>
          <a:off x="2937510" y="1690688"/>
          <a:ext cx="5624195" cy="4632960"/>
        </p:xfrm>
        <a:graphic>
          <a:graphicData uri="http://schemas.openxmlformats.org/drawingml/2006/table">
            <a:tbl>
              <a:tblPr firstRow="1" firstCol="1" bandRow="1">
                <a:tableStyleId>{5C22544A-7EE6-4342-B048-85BDC9FD1C3A}</a:tableStyleId>
              </a:tblPr>
              <a:tblGrid>
                <a:gridCol w="1873929">
                  <a:extLst>
                    <a:ext uri="{9D8B030D-6E8A-4147-A177-3AD203B41FA5}">
                      <a16:colId xmlns:a16="http://schemas.microsoft.com/office/drawing/2014/main" val="2338893049"/>
                    </a:ext>
                  </a:extLst>
                </a:gridCol>
                <a:gridCol w="1875133">
                  <a:extLst>
                    <a:ext uri="{9D8B030D-6E8A-4147-A177-3AD203B41FA5}">
                      <a16:colId xmlns:a16="http://schemas.microsoft.com/office/drawing/2014/main" val="1341887982"/>
                    </a:ext>
                  </a:extLst>
                </a:gridCol>
                <a:gridCol w="1875133">
                  <a:extLst>
                    <a:ext uri="{9D8B030D-6E8A-4147-A177-3AD203B41FA5}">
                      <a16:colId xmlns:a16="http://schemas.microsoft.com/office/drawing/2014/main" val="692080548"/>
                    </a:ext>
                  </a:extLst>
                </a:gridCol>
              </a:tblGrid>
              <a:tr h="289038">
                <a:tc>
                  <a:txBody>
                    <a:bodyPr/>
                    <a:lstStyle/>
                    <a:p>
                      <a:pPr marL="0" marR="0" algn="just">
                        <a:spcBef>
                          <a:spcPts val="0"/>
                        </a:spcBef>
                        <a:spcAft>
                          <a:spcPts val="0"/>
                        </a:spcAft>
                        <a:tabLst>
                          <a:tab pos="228600" algn="l"/>
                        </a:tabLst>
                      </a:pPr>
                      <a:r>
                        <a:rPr lang="en-US" sz="1900">
                          <a:effectLst/>
                        </a:rPr>
                        <a:t>WEEK</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NEW</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TOTAL</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154533817"/>
                  </a:ext>
                </a:extLst>
              </a:tr>
              <a:tr h="289038">
                <a:tc>
                  <a:txBody>
                    <a:bodyPr/>
                    <a:lstStyle/>
                    <a:p>
                      <a:pPr marL="0" marR="0" algn="just">
                        <a:spcBef>
                          <a:spcPts val="0"/>
                        </a:spcBef>
                        <a:spcAft>
                          <a:spcPts val="0"/>
                        </a:spcAft>
                        <a:tabLst>
                          <a:tab pos="228600" algn="l"/>
                        </a:tabLst>
                      </a:pPr>
                      <a:r>
                        <a:rPr lang="en-US" sz="1900">
                          <a:effectLst/>
                        </a:rPr>
                        <a:t>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37876859"/>
                  </a:ext>
                </a:extLst>
              </a:tr>
              <a:tr h="289038">
                <a:tc>
                  <a:txBody>
                    <a:bodyPr/>
                    <a:lstStyle/>
                    <a:p>
                      <a:pPr marL="0" marR="0" algn="just">
                        <a:spcBef>
                          <a:spcPts val="0"/>
                        </a:spcBef>
                        <a:spcAft>
                          <a:spcPts val="0"/>
                        </a:spcAft>
                        <a:tabLst>
                          <a:tab pos="228600" algn="l"/>
                        </a:tabLst>
                      </a:pPr>
                      <a:r>
                        <a:rPr lang="en-US" sz="1900">
                          <a:effectLst/>
                        </a:rPr>
                        <a:t>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178734109"/>
                  </a:ext>
                </a:extLst>
              </a:tr>
              <a:tr h="289038">
                <a:tc>
                  <a:txBody>
                    <a:bodyPr/>
                    <a:lstStyle/>
                    <a:p>
                      <a:pPr marL="0" marR="0" algn="just">
                        <a:spcBef>
                          <a:spcPts val="0"/>
                        </a:spcBef>
                        <a:spcAft>
                          <a:spcPts val="0"/>
                        </a:spcAft>
                        <a:tabLst>
                          <a:tab pos="228600" algn="l"/>
                        </a:tabLst>
                      </a:pPr>
                      <a:r>
                        <a:rPr lang="en-US" sz="1900">
                          <a:effectLst/>
                        </a:rPr>
                        <a:t>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638278339"/>
                  </a:ext>
                </a:extLst>
              </a:tr>
              <a:tr h="289038">
                <a:tc>
                  <a:txBody>
                    <a:bodyPr/>
                    <a:lstStyle/>
                    <a:p>
                      <a:pPr marL="0" marR="0" algn="just">
                        <a:spcBef>
                          <a:spcPts val="0"/>
                        </a:spcBef>
                        <a:spcAft>
                          <a:spcPts val="0"/>
                        </a:spcAft>
                        <a:tabLst>
                          <a:tab pos="228600" algn="l"/>
                        </a:tabLst>
                      </a:pPr>
                      <a:r>
                        <a:rPr lang="en-US" sz="1900">
                          <a:effectLst/>
                        </a:rPr>
                        <a:t>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078386665"/>
                  </a:ext>
                </a:extLst>
              </a:tr>
              <a:tr h="289038">
                <a:tc>
                  <a:txBody>
                    <a:bodyPr/>
                    <a:lstStyle/>
                    <a:p>
                      <a:pPr marL="0" marR="0" algn="just">
                        <a:spcBef>
                          <a:spcPts val="0"/>
                        </a:spcBef>
                        <a:spcAft>
                          <a:spcPts val="0"/>
                        </a:spcAft>
                        <a:tabLst>
                          <a:tab pos="228600" algn="l"/>
                        </a:tabLst>
                      </a:pPr>
                      <a:r>
                        <a:rPr lang="en-US" sz="1900">
                          <a:effectLst/>
                        </a:rPr>
                        <a:t>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62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1955532688"/>
                  </a:ext>
                </a:extLst>
              </a:tr>
              <a:tr h="289038">
                <a:tc>
                  <a:txBody>
                    <a:bodyPr/>
                    <a:lstStyle/>
                    <a:p>
                      <a:pPr marL="0" marR="0" algn="just">
                        <a:spcBef>
                          <a:spcPts val="0"/>
                        </a:spcBef>
                        <a:spcAft>
                          <a:spcPts val="0"/>
                        </a:spcAft>
                        <a:tabLst>
                          <a:tab pos="228600" algn="l"/>
                        </a:tabLst>
                      </a:pPr>
                      <a:r>
                        <a:rPr lang="en-US" sz="1900">
                          <a:effectLst/>
                        </a:rPr>
                        <a:t>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84475807"/>
                  </a:ext>
                </a:extLst>
              </a:tr>
              <a:tr h="289038">
                <a:tc>
                  <a:txBody>
                    <a:bodyPr/>
                    <a:lstStyle/>
                    <a:p>
                      <a:pPr marL="0" marR="0" algn="just">
                        <a:spcBef>
                          <a:spcPts val="0"/>
                        </a:spcBef>
                        <a:spcAft>
                          <a:spcPts val="0"/>
                        </a:spcAft>
                        <a:tabLst>
                          <a:tab pos="228600" algn="l"/>
                        </a:tabLst>
                      </a:pPr>
                      <a:r>
                        <a:rPr lang="en-US" sz="1900">
                          <a:effectLst/>
                        </a:rPr>
                        <a:t>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114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572441067"/>
                  </a:ext>
                </a:extLst>
              </a:tr>
              <a:tr h="289038">
                <a:tc>
                  <a:txBody>
                    <a:bodyPr/>
                    <a:lstStyle/>
                    <a:p>
                      <a:pPr marL="0" marR="0" algn="just">
                        <a:spcBef>
                          <a:spcPts val="0"/>
                        </a:spcBef>
                        <a:spcAft>
                          <a:spcPts val="0"/>
                        </a:spcAft>
                        <a:tabLst>
                          <a:tab pos="228600" algn="l"/>
                        </a:tabLst>
                      </a:pPr>
                      <a:r>
                        <a:rPr lang="en-US" sz="1900">
                          <a:effectLst/>
                        </a:rPr>
                        <a:t>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36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150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2654754054"/>
                  </a:ext>
                </a:extLst>
              </a:tr>
              <a:tr h="289038">
                <a:tc>
                  <a:txBody>
                    <a:bodyPr/>
                    <a:lstStyle/>
                    <a:p>
                      <a:pPr marL="0" marR="0" algn="just">
                        <a:spcBef>
                          <a:spcPts val="0"/>
                        </a:spcBef>
                        <a:spcAft>
                          <a:spcPts val="0"/>
                        </a:spcAft>
                        <a:tabLst>
                          <a:tab pos="228600" algn="l"/>
                        </a:tabLst>
                      </a:pPr>
                      <a:r>
                        <a:rPr lang="en-US" sz="1900">
                          <a:effectLst/>
                        </a:rPr>
                        <a:t>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195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283360279"/>
                  </a:ext>
                </a:extLst>
              </a:tr>
              <a:tr h="289038">
                <a:tc>
                  <a:txBody>
                    <a:bodyPr/>
                    <a:lstStyle/>
                    <a:p>
                      <a:pPr marL="0" marR="0" algn="just">
                        <a:spcBef>
                          <a:spcPts val="0"/>
                        </a:spcBef>
                        <a:spcAft>
                          <a:spcPts val="0"/>
                        </a:spcAft>
                        <a:tabLst>
                          <a:tab pos="228600" algn="l"/>
                        </a:tabLst>
                      </a:pPr>
                      <a:r>
                        <a:rPr lang="en-US" sz="1900">
                          <a:effectLst/>
                        </a:rPr>
                        <a:t>10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56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251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721172901"/>
                  </a:ext>
                </a:extLst>
              </a:tr>
              <a:tr h="289038">
                <a:tc>
                  <a:txBody>
                    <a:bodyPr/>
                    <a:lstStyle/>
                    <a:p>
                      <a:pPr marL="0" marR="0" algn="just">
                        <a:spcBef>
                          <a:spcPts val="0"/>
                        </a:spcBef>
                        <a:spcAft>
                          <a:spcPts val="0"/>
                        </a:spcAft>
                        <a:tabLst>
                          <a:tab pos="228600" algn="l"/>
                        </a:tabLst>
                      </a:pPr>
                      <a:r>
                        <a:rPr lang="en-US" sz="1900">
                          <a:effectLst/>
                        </a:rPr>
                        <a:t>11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70</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321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829313848"/>
                  </a:ext>
                </a:extLst>
              </a:tr>
              <a:tr h="289038">
                <a:tc>
                  <a:txBody>
                    <a:bodyPr/>
                    <a:lstStyle/>
                    <a:p>
                      <a:pPr marL="0" marR="0" algn="just">
                        <a:spcBef>
                          <a:spcPts val="0"/>
                        </a:spcBef>
                        <a:spcAft>
                          <a:spcPts val="0"/>
                        </a:spcAft>
                        <a:tabLst>
                          <a:tab pos="228600" algn="l"/>
                        </a:tabLst>
                      </a:pPr>
                      <a:r>
                        <a:rPr lang="en-US" sz="1900">
                          <a:effectLst/>
                        </a:rPr>
                        <a:t>12</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87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408</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137044336"/>
                  </a:ext>
                </a:extLst>
              </a:tr>
              <a:tr h="289038">
                <a:tc>
                  <a:txBody>
                    <a:bodyPr/>
                    <a:lstStyle/>
                    <a:p>
                      <a:pPr marL="0" marR="0" algn="just">
                        <a:spcBef>
                          <a:spcPts val="0"/>
                        </a:spcBef>
                        <a:spcAft>
                          <a:spcPts val="0"/>
                        </a:spcAft>
                        <a:tabLst>
                          <a:tab pos="228600" algn="l"/>
                        </a:tabLst>
                      </a:pPr>
                      <a:r>
                        <a:rPr lang="en-US" sz="1900">
                          <a:effectLst/>
                        </a:rPr>
                        <a:t>13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109</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517</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746820362"/>
                  </a:ext>
                </a:extLst>
              </a:tr>
              <a:tr h="289038">
                <a:tc>
                  <a:txBody>
                    <a:bodyPr/>
                    <a:lstStyle/>
                    <a:p>
                      <a:pPr marL="0" marR="0" algn="just">
                        <a:spcBef>
                          <a:spcPts val="0"/>
                        </a:spcBef>
                        <a:spcAft>
                          <a:spcPts val="0"/>
                        </a:spcAft>
                        <a:tabLst>
                          <a:tab pos="228600" algn="l"/>
                        </a:tabLst>
                      </a:pPr>
                      <a:r>
                        <a:rPr lang="en-US" sz="1900">
                          <a:effectLst/>
                        </a:rPr>
                        <a:t>14</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136</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653</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378974415"/>
                  </a:ext>
                </a:extLst>
              </a:tr>
              <a:tr h="289038">
                <a:tc>
                  <a:txBody>
                    <a:bodyPr/>
                    <a:lstStyle/>
                    <a:p>
                      <a:pPr marL="0" marR="0" algn="just">
                        <a:spcBef>
                          <a:spcPts val="0"/>
                        </a:spcBef>
                        <a:spcAft>
                          <a:spcPts val="0"/>
                        </a:spcAft>
                        <a:tabLst>
                          <a:tab pos="228600" algn="l"/>
                        </a:tabLst>
                      </a:pPr>
                      <a:r>
                        <a:rPr lang="en-US" sz="1900">
                          <a:effectLst/>
                        </a:rPr>
                        <a:t>15</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a:effectLst/>
                        </a:rPr>
                        <a:t>171</a:t>
                      </a:r>
                      <a:endParaRPr lang="en-US" sz="2300">
                        <a:effectLst/>
                        <a:latin typeface="Times New Roman" panose="02020603050405020304" pitchFamily="18" charset="0"/>
                        <a:ea typeface="Times New Roman" panose="02020603050405020304" pitchFamily="18" charset="0"/>
                      </a:endParaRPr>
                    </a:p>
                  </a:txBody>
                  <a:tcPr marL="130067" marR="130067" marT="0" marB="0" anchor="b"/>
                </a:tc>
                <a:tc>
                  <a:txBody>
                    <a:bodyPr/>
                    <a:lstStyle/>
                    <a:p>
                      <a:pPr marL="0" marR="0" algn="just">
                        <a:spcBef>
                          <a:spcPts val="0"/>
                        </a:spcBef>
                        <a:spcAft>
                          <a:spcPts val="0"/>
                        </a:spcAft>
                        <a:tabLst>
                          <a:tab pos="228600" algn="l"/>
                        </a:tabLst>
                      </a:pPr>
                      <a:r>
                        <a:rPr lang="en-US" sz="1900" dirty="0">
                          <a:effectLst/>
                        </a:rPr>
                        <a:t>824</a:t>
                      </a:r>
                      <a:endParaRPr lang="en-US" sz="2300" dirty="0">
                        <a:effectLst/>
                        <a:latin typeface="Times New Roman" panose="02020603050405020304" pitchFamily="18" charset="0"/>
                        <a:ea typeface="Times New Roman" panose="02020603050405020304" pitchFamily="18" charset="0"/>
                      </a:endParaRPr>
                    </a:p>
                  </a:txBody>
                  <a:tcPr marL="130067" marR="130067" marT="0" marB="0" anchor="b"/>
                </a:tc>
                <a:extLst>
                  <a:ext uri="{0D108BD9-81ED-4DB2-BD59-A6C34878D82A}">
                    <a16:rowId xmlns:a16="http://schemas.microsoft.com/office/drawing/2014/main" val="4143634088"/>
                  </a:ext>
                </a:extLst>
              </a:tr>
            </a:tbl>
          </a:graphicData>
        </a:graphic>
      </p:graphicFrame>
    </p:spTree>
    <p:extLst>
      <p:ext uri="{BB962C8B-B14F-4D97-AF65-F5344CB8AC3E}">
        <p14:creationId xmlns:p14="http://schemas.microsoft.com/office/powerpoint/2010/main" val="371120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R</a:t>
            </a:r>
            <a:r>
              <a:rPr lang="en-US" b="1" baseline="-25000" dirty="0"/>
              <a:t>t</a:t>
            </a:r>
            <a:r>
              <a:rPr lang="en-US" b="1" dirty="0"/>
              <a:t> testing-based estimates of R</a:t>
            </a:r>
            <a:r>
              <a:rPr lang="en-US" b="1" baseline="-25000" dirty="0"/>
              <a:t>0</a:t>
            </a:r>
            <a:r>
              <a:rPr lang="en-US" b="1" dirty="0"/>
              <a:t> for 2020</a:t>
            </a:r>
            <a:br>
              <a:rPr lang="en-US" b="1" dirty="0"/>
            </a:br>
            <a:r>
              <a:rPr lang="en-US" b="1" dirty="0"/>
              <a:t>from </a:t>
            </a:r>
            <a:r>
              <a:rPr lang="en-US" b="1" dirty="0">
                <a:hlinkClick r:id="rId2"/>
              </a:rPr>
              <a:t>https://rt.live</a:t>
            </a:r>
            <a:r>
              <a:rPr lang="en-US" b="1" dirty="0"/>
              <a:t> </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a:bodyPr>
          <a:lstStyle/>
          <a:p>
            <a:pPr marL="0" indent="0">
              <a:buNone/>
            </a:pPr>
            <a:endParaRPr lang="en-US" sz="2600" dirty="0"/>
          </a:p>
          <a:p>
            <a:endParaRPr lang="en-US" sz="3600" dirty="0"/>
          </a:p>
        </p:txBody>
      </p:sp>
      <p:pic>
        <p:nvPicPr>
          <p:cNvPr id="9" name="Picture 8">
            <a:extLst>
              <a:ext uri="{FF2B5EF4-FFF2-40B4-BE49-F238E27FC236}">
                <a16:creationId xmlns:a16="http://schemas.microsoft.com/office/drawing/2014/main" id="{A1EFBB38-F073-3E4C-8F64-3E7CD9CEAF90}"/>
              </a:ext>
            </a:extLst>
          </p:cNvPr>
          <p:cNvPicPr>
            <a:picLocks noChangeAspect="1"/>
          </p:cNvPicPr>
          <p:nvPr/>
        </p:nvPicPr>
        <p:blipFill>
          <a:blip r:embed="rId3"/>
          <a:stretch>
            <a:fillRect/>
          </a:stretch>
        </p:blipFill>
        <p:spPr>
          <a:xfrm>
            <a:off x="4171950" y="1825625"/>
            <a:ext cx="3848100" cy="4584700"/>
          </a:xfrm>
          <a:prstGeom prst="rect">
            <a:avLst/>
          </a:prstGeom>
        </p:spPr>
      </p:pic>
    </p:spTree>
    <p:extLst>
      <p:ext uri="{BB962C8B-B14F-4D97-AF65-F5344CB8AC3E}">
        <p14:creationId xmlns:p14="http://schemas.microsoft.com/office/powerpoint/2010/main" val="68580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Time frames for simulations</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lnSpcReduction="10000"/>
          </a:bodyPr>
          <a:lstStyle/>
          <a:p>
            <a:r>
              <a:rPr lang="en-US" sz="3300" dirty="0"/>
              <a:t>Python-encoded non-graphical simulation based on spreading activation across course roster graph completed and summarized in a white paper May 28, revised per feedback on details by biologist  professors by June 2.</a:t>
            </a:r>
          </a:p>
          <a:p>
            <a:pPr lvl="1"/>
            <a:r>
              <a:rPr lang="en-US" sz="2600" dirty="0"/>
              <a:t>Distributed to faculty and author’s chain of command, some positive feedback from biology professors and the provost.</a:t>
            </a:r>
          </a:p>
          <a:p>
            <a:r>
              <a:rPr lang="en-US" sz="3300" dirty="0"/>
              <a:t>Graphical simulation in Java/Processing framework adapted and posted to YouTube on July 16.</a:t>
            </a:r>
          </a:p>
          <a:p>
            <a:pPr lvl="1"/>
            <a:r>
              <a:rPr lang="en-US" sz="2600" dirty="0"/>
              <a:t>Distributed at KU &amp; publicly, 804 views during first 2.5 weeks, 990 as of April 7, 2021.</a:t>
            </a:r>
          </a:p>
          <a:p>
            <a:endParaRPr lang="en-US" sz="3600" dirty="0"/>
          </a:p>
        </p:txBody>
      </p:sp>
    </p:spTree>
    <p:extLst>
      <p:ext uri="{BB962C8B-B14F-4D97-AF65-F5344CB8AC3E}">
        <p14:creationId xmlns:p14="http://schemas.microsoft.com/office/powerpoint/2010/main" val="186947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The Graphical Demo</a:t>
            </a:r>
          </a:p>
        </p:txBody>
      </p:sp>
      <p:sp>
        <p:nvSpPr>
          <p:cNvPr id="3" name="Content Placeholder 2">
            <a:extLst>
              <a:ext uri="{FF2B5EF4-FFF2-40B4-BE49-F238E27FC236}">
                <a16:creationId xmlns:a16="http://schemas.microsoft.com/office/drawing/2014/main" id="{C28F829B-D86D-8C49-8C2B-A49567B2D30F}"/>
              </a:ext>
            </a:extLst>
          </p:cNvPr>
          <p:cNvSpPr>
            <a:spLocks noGrp="1"/>
          </p:cNvSpPr>
          <p:nvPr>
            <p:ph idx="1"/>
          </p:nvPr>
        </p:nvSpPr>
        <p:spPr/>
        <p:txBody>
          <a:bodyPr>
            <a:normAutofit/>
          </a:bodyPr>
          <a:lstStyle/>
          <a:p>
            <a:r>
              <a:rPr lang="en-US" sz="3300" dirty="0">
                <a:hlinkClick r:id="rId2"/>
              </a:rPr>
              <a:t>https://youtu.be/f2Tto1BTErs</a:t>
            </a:r>
            <a:endParaRPr lang="en-US" sz="3300" dirty="0"/>
          </a:p>
          <a:p>
            <a:r>
              <a:rPr lang="en-US" sz="3300" dirty="0"/>
              <a:t>Interactive demo of the </a:t>
            </a:r>
          </a:p>
          <a:p>
            <a:pPr marL="0" indent="0">
              <a:buNone/>
            </a:pPr>
            <a:r>
              <a:rPr lang="en-US" sz="3300" dirty="0"/>
              <a:t>  graphical simulation at PACISE</a:t>
            </a:r>
          </a:p>
        </p:txBody>
      </p:sp>
      <p:pic>
        <p:nvPicPr>
          <p:cNvPr id="5" name="Picture 4">
            <a:extLst>
              <a:ext uri="{FF2B5EF4-FFF2-40B4-BE49-F238E27FC236}">
                <a16:creationId xmlns:a16="http://schemas.microsoft.com/office/drawing/2014/main" id="{553DA546-C851-4648-9F78-CA9627C544ED}"/>
              </a:ext>
            </a:extLst>
          </p:cNvPr>
          <p:cNvPicPr>
            <a:picLocks noChangeAspect="1"/>
          </p:cNvPicPr>
          <p:nvPr/>
        </p:nvPicPr>
        <p:blipFill>
          <a:blip r:embed="rId3"/>
          <a:stretch>
            <a:fillRect/>
          </a:stretch>
        </p:blipFill>
        <p:spPr>
          <a:xfrm>
            <a:off x="6649720" y="1550194"/>
            <a:ext cx="3670300" cy="4902200"/>
          </a:xfrm>
          <a:prstGeom prst="rect">
            <a:avLst/>
          </a:prstGeom>
        </p:spPr>
      </p:pic>
    </p:spTree>
    <p:extLst>
      <p:ext uri="{BB962C8B-B14F-4D97-AF65-F5344CB8AC3E}">
        <p14:creationId xmlns:p14="http://schemas.microsoft.com/office/powerpoint/2010/main" val="267706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Screen Shot with Primary Parameters</a:t>
            </a:r>
          </a:p>
        </p:txBody>
      </p:sp>
      <p:pic>
        <p:nvPicPr>
          <p:cNvPr id="6" name="Content Placeholder 5">
            <a:extLst>
              <a:ext uri="{FF2B5EF4-FFF2-40B4-BE49-F238E27FC236}">
                <a16:creationId xmlns:a16="http://schemas.microsoft.com/office/drawing/2014/main" id="{A975D320-EF22-6441-A2AE-A15A1112E783}"/>
              </a:ext>
            </a:extLst>
          </p:cNvPr>
          <p:cNvPicPr>
            <a:picLocks noGrp="1" noChangeAspect="1"/>
          </p:cNvPicPr>
          <p:nvPr>
            <p:ph idx="1"/>
          </p:nvPr>
        </p:nvPicPr>
        <p:blipFill>
          <a:blip r:embed="rId2"/>
          <a:stretch>
            <a:fillRect/>
          </a:stretch>
        </p:blipFill>
        <p:spPr>
          <a:xfrm>
            <a:off x="3078267" y="1825625"/>
            <a:ext cx="6035466" cy="4351338"/>
          </a:xfrm>
        </p:spPr>
      </p:pic>
    </p:spTree>
    <p:extLst>
      <p:ext uri="{BB962C8B-B14F-4D97-AF65-F5344CB8AC3E}">
        <p14:creationId xmlns:p14="http://schemas.microsoft.com/office/powerpoint/2010/main" val="411434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Inter-Class </a:t>
            </a:r>
            <a:r>
              <a:rPr lang="en-US" b="1"/>
              <a:t>Connectivity Histogram</a:t>
            </a:r>
            <a:endParaRPr lang="en-US" b="1" dirty="0"/>
          </a:p>
        </p:txBody>
      </p:sp>
      <p:pic>
        <p:nvPicPr>
          <p:cNvPr id="7" name="Content Placeholder 6">
            <a:extLst>
              <a:ext uri="{FF2B5EF4-FFF2-40B4-BE49-F238E27FC236}">
                <a16:creationId xmlns:a16="http://schemas.microsoft.com/office/drawing/2014/main" id="{BB681B49-665C-674D-B76A-74FDF049A084}"/>
              </a:ext>
            </a:extLst>
          </p:cNvPr>
          <p:cNvPicPr>
            <a:picLocks noGrp="1" noChangeAspect="1"/>
          </p:cNvPicPr>
          <p:nvPr>
            <p:ph idx="1"/>
          </p:nvPr>
        </p:nvPicPr>
        <p:blipFill>
          <a:blip r:embed="rId2"/>
          <a:stretch>
            <a:fillRect/>
          </a:stretch>
        </p:blipFill>
        <p:spPr>
          <a:xfrm>
            <a:off x="2308860" y="1805736"/>
            <a:ext cx="7259320" cy="4231368"/>
          </a:xfrm>
        </p:spPr>
      </p:pic>
    </p:spTree>
    <p:extLst>
      <p:ext uri="{BB962C8B-B14F-4D97-AF65-F5344CB8AC3E}">
        <p14:creationId xmlns:p14="http://schemas.microsoft.com/office/powerpoint/2010/main" val="29901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400A-2342-AA47-8F7A-FDFAEA5522E7}"/>
              </a:ext>
            </a:extLst>
          </p:cNvPr>
          <p:cNvSpPr>
            <a:spLocks noGrp="1"/>
          </p:cNvSpPr>
          <p:nvPr>
            <p:ph type="title"/>
          </p:nvPr>
        </p:nvSpPr>
        <p:spPr/>
        <p:txBody>
          <a:bodyPr/>
          <a:lstStyle/>
          <a:p>
            <a:pPr algn="ctr"/>
            <a:r>
              <a:rPr lang="en-US" b="1" dirty="0"/>
              <a:t>The Primary Graph Classes</a:t>
            </a:r>
          </a:p>
        </p:txBody>
      </p:sp>
      <p:pic>
        <p:nvPicPr>
          <p:cNvPr id="10" name="Content Placeholder 9">
            <a:extLst>
              <a:ext uri="{FF2B5EF4-FFF2-40B4-BE49-F238E27FC236}">
                <a16:creationId xmlns:a16="http://schemas.microsoft.com/office/drawing/2014/main" id="{8E51D167-DE1D-5540-88F3-68B5754AC570}"/>
              </a:ext>
            </a:extLst>
          </p:cNvPr>
          <p:cNvPicPr>
            <a:picLocks noGrp="1" noChangeAspect="1"/>
          </p:cNvPicPr>
          <p:nvPr>
            <p:ph idx="1"/>
          </p:nvPr>
        </p:nvPicPr>
        <p:blipFill>
          <a:blip r:embed="rId3"/>
          <a:stretch>
            <a:fillRect/>
          </a:stretch>
        </p:blipFill>
        <p:spPr>
          <a:xfrm>
            <a:off x="3319432" y="1825625"/>
            <a:ext cx="5553136" cy="4351338"/>
          </a:xfrm>
        </p:spPr>
      </p:pic>
    </p:spTree>
    <p:extLst>
      <p:ext uri="{BB962C8B-B14F-4D97-AF65-F5344CB8AC3E}">
        <p14:creationId xmlns:p14="http://schemas.microsoft.com/office/powerpoint/2010/main" val="2990449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1850</Words>
  <Application>Microsoft Macintosh PowerPoint</Application>
  <PresentationFormat>Widescreen</PresentationFormat>
  <Paragraphs>209</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SIMULATED CONTACT TRACING OF COVID-19 PROPAGATION AT KUTZTOWN UNIVERSITY FOR FALL 2020</vt:lpstr>
      <vt:lpstr>Background for a summer 2020 simulation study</vt:lpstr>
      <vt:lpstr>No simulated contact tracing infection rate spread with R0=1.25 and 6 initial infections</vt:lpstr>
      <vt:lpstr>Rt testing-based estimates of R0 for 2020 from https://rt.live </vt:lpstr>
      <vt:lpstr>Time frames for simulations</vt:lpstr>
      <vt:lpstr>The Graphical Demo</vt:lpstr>
      <vt:lpstr>Screen Shot with Primary Parameters</vt:lpstr>
      <vt:lpstr>Inter-Class Connectivity Histogram</vt:lpstr>
      <vt:lpstr>The Primary Graph Classes</vt:lpstr>
      <vt:lpstr>Simulation driver functions slide 1 of 2</vt:lpstr>
      <vt:lpstr>Simulation driver functions slide 2 of 2</vt:lpstr>
      <vt:lpstr>University response to the simulations</vt:lpstr>
      <vt:lpstr>Somebody Else's Problem Field Hitchhiker’s Guide to the Galaxy</vt:lpstr>
      <vt:lpstr>University daily report for December 22</vt:lpstr>
      <vt:lpstr>University daily report for April 7 – Fall partiers likely have temporary immunity</vt:lpstr>
      <vt:lpstr>Reported and Projected Infections for Fall 2020</vt:lpstr>
      <vt:lpstr>Reported and Projected Percentages of Students for Fall 2020</vt:lpstr>
      <vt:lpstr>February 8, 2021 Simulation of  Fall 2020</vt:lpstr>
      <vt:lpstr>The Rocket (SLU student publication): PASSHE COVID-19 cases surpass 900 as semester nears its end, State system cases total less than half of previous semester's</vt:lpstr>
      <vt:lpstr>The Rocket: PASSHE COVID-19 cases surpass 900 as semester nears its end, State system cases total less than half of previous semester's</vt:lpstr>
      <vt:lpstr>Looking to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CONTACT TRACING OF COVID-19 PROPAGATION AT KUTZTOWN UNIVERSITY FOR FALL 2020</dc:title>
  <dc:creator>Parson</dc:creator>
  <cp:lastModifiedBy>Parson</cp:lastModifiedBy>
  <cp:revision>25</cp:revision>
  <dcterms:created xsi:type="dcterms:W3CDTF">2021-04-07T21:09:57Z</dcterms:created>
  <dcterms:modified xsi:type="dcterms:W3CDTF">2021-04-08T22:25:02Z</dcterms:modified>
</cp:coreProperties>
</file>