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3" r:id="rId8"/>
    <p:sldId id="262" r:id="rId9"/>
    <p:sldId id="282" r:id="rId10"/>
    <p:sldId id="263" r:id="rId11"/>
    <p:sldId id="265" r:id="rId12"/>
    <p:sldId id="266" r:id="rId13"/>
    <p:sldId id="267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8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64"/>
  </p:normalViewPr>
  <p:slideViewPr>
    <p:cSldViewPr snapToGrid="0" snapToObjects="1">
      <p:cViewPr varScale="1">
        <p:scale>
          <a:sx n="119" d="100"/>
          <a:sy n="119" d="100"/>
        </p:scale>
        <p:origin x="8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DE7E7-80E5-C14C-955A-5C1181FA3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5B76E9-5724-094F-8867-74F4CDC878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567A2-E440-F24D-AF18-BC09C2122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E2B3C-7D2E-F94F-BEBF-8F77F6138693}" type="datetimeFigureOut">
              <a:rPr lang="en-US" smtClean="0"/>
              <a:t>3/30/24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29991-68F7-6749-A7CD-9D547A6D4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01002-CB2C-8847-A83E-911F4B48E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C1225-C9A1-0645-8E5F-E77208C4A0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840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01001-9DD9-7E48-BECC-CB48A7EB0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A9BCD6-2E29-7748-AC19-570B6D0C5E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39F61-42FA-9649-BD1E-FE7C51BF5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E2B3C-7D2E-F94F-BEBF-8F77F6138693}" type="datetimeFigureOut">
              <a:rPr lang="en-US" smtClean="0"/>
              <a:t>3/30/24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4DF46-FCC7-1D48-A749-030F3D503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22F3D-6897-AB48-9907-392E66039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C1225-C9A1-0645-8E5F-E77208C4A0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795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967527-ED4D-0E43-A282-83CDBE08AC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0DA2F5-B66F-CF4A-8919-2088314D8F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A8DD2-653E-734A-8204-5EDE5ADCD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E2B3C-7D2E-F94F-BEBF-8F77F6138693}" type="datetimeFigureOut">
              <a:rPr lang="en-US" smtClean="0"/>
              <a:t>3/30/24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748F9-868C-1748-AFBB-692B3B093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CF4F6-A026-9742-88A4-B7C340D0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C1225-C9A1-0645-8E5F-E77208C4A0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571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416DB-7E28-3A47-AF29-93F31C2CF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843D2-ACCA-B64D-BEC7-29B10A2F7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FBE3C-F091-114D-B952-AF7FCE0E1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E2B3C-7D2E-F94F-BEBF-8F77F6138693}" type="datetimeFigureOut">
              <a:rPr lang="en-US" smtClean="0"/>
              <a:t>3/30/24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A714F-D2E7-AC47-91DE-A0978AE45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A6B93-E941-1847-ABA6-7A735C3B7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C1225-C9A1-0645-8E5F-E77208C4A0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77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4FAFB-ECB8-9342-B49D-22359F467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D84AC-38B1-F04F-BCE6-FFCD95C29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837BC-1587-9D4B-A710-3EDDD02A8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E2B3C-7D2E-F94F-BEBF-8F77F6138693}" type="datetimeFigureOut">
              <a:rPr lang="en-US" smtClean="0"/>
              <a:t>3/30/24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00F5D-3A14-7341-9C9A-47995F301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3850E-03F5-0C45-8270-284342521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C1225-C9A1-0645-8E5F-E77208C4A0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613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EB1AE-9F9F-464E-822A-9F494B9D1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9B19D-47BA-B444-A296-3EF7240C0F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37AE0-79E0-C14F-9BB7-D103D7A02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F37786-76E1-1941-8D9E-37EFB498E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E2B3C-7D2E-F94F-BEBF-8F77F6138693}" type="datetimeFigureOut">
              <a:rPr lang="en-US" smtClean="0"/>
              <a:t>3/30/24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B8CDE3-9731-804C-9C3E-6C8AAABE1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C76F2-6818-5541-991C-F55B9BF01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C1225-C9A1-0645-8E5F-E77208C4A0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052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E7E93-993B-7344-BC13-85294CF69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15B9C-6CFF-B446-A1B9-B2BFFA2BB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03C276-D101-1D43-BCE4-368048B4A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EEFFC-383B-6A40-A7C0-2B0342E1A5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E28498-C669-E244-A77A-BA120FCCC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96ACB9-CC59-DA4D-AB02-157FBC4D5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E2B3C-7D2E-F94F-BEBF-8F77F6138693}" type="datetimeFigureOut">
              <a:rPr lang="en-US" smtClean="0"/>
              <a:t>3/30/24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E272B4-64BD-E846-850A-7F1869904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936485-6712-754D-98F7-160E6EF33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C1225-C9A1-0645-8E5F-E77208C4A0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90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2C00D-E957-EF43-BAD4-CADD2E9E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300E31-8D0B-B649-9937-B086E8EEF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E2B3C-7D2E-F94F-BEBF-8F77F6138693}" type="datetimeFigureOut">
              <a:rPr lang="en-US" smtClean="0"/>
              <a:t>3/30/24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0D6FF7-0F57-D54B-8234-8943B199C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FBB754-2787-594E-92AD-4605CDE88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C1225-C9A1-0645-8E5F-E77208C4A0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067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155327-EA7C-904C-B24B-2FCB4BC12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E2B3C-7D2E-F94F-BEBF-8F77F6138693}" type="datetimeFigureOut">
              <a:rPr lang="en-US" smtClean="0"/>
              <a:t>3/30/24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D626B6-C358-9146-8D95-B109278EC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059FC-5EB3-654B-9191-5DD2AFA68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C1225-C9A1-0645-8E5F-E77208C4A0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840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8A81-9EA7-964F-AD55-6A3B9BAEE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61D35-6D3B-0941-8B8B-ECF3BD269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EF0709-041D-A94A-9A0A-9F4147BA6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F40885-8306-4346-BB88-CF6FEA4DA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E2B3C-7D2E-F94F-BEBF-8F77F6138693}" type="datetimeFigureOut">
              <a:rPr lang="en-US" smtClean="0"/>
              <a:t>3/30/24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753B1-D726-9241-908E-8BE58AB2E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1EDB68-2513-0543-938C-B97E04E8E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C1225-C9A1-0645-8E5F-E77208C4A0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301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BD850-C8D3-E54A-BD4C-94E9B65BC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F7F60D-DAF4-6747-801A-F7FA594FA7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737577-1B46-044C-9432-B6CD3E3C9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0A9CD-D09B-6845-B0BD-817667B22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E2B3C-7D2E-F94F-BEBF-8F77F6138693}" type="datetimeFigureOut">
              <a:rPr lang="en-US" smtClean="0"/>
              <a:t>3/30/24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A47EC6-4F8A-AA4B-B54D-BD6A6EFEC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0D31B-1F98-A544-AE08-AC903536D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C1225-C9A1-0645-8E5F-E77208C4A0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308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952C42-4C99-0F41-AC7C-3E43DF6D0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9BCDD9-0362-954F-BA1E-E0A00379B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2BAE3-A53F-F544-B50E-314C6A0431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E2B3C-7D2E-F94F-BEBF-8F77F6138693}" type="datetimeFigureOut">
              <a:rPr lang="en-US" smtClean="0"/>
              <a:t>3/30/24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9A61F-4141-1148-8502-9884089D0C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F0F93-A085-4242-9482-E6D037AB1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C1225-C9A1-0645-8E5F-E77208C4A0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530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faculty.kutztown.edu/parson/spring2020/CSC558Audio1_2020.html" TargetMode="External"/><Relationship Id="rId2" Type="http://schemas.openxmlformats.org/officeDocument/2006/relationships/hyperlink" Target="https://faculty.kutztown.edu/parson/spring2024/CSC458Spring2024Assn1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scipy.org/doc/scipy/reference/generated/scipy.fft.fft.html#scipy.fft.fft" TargetMode="External"/><Relationship Id="rId5" Type="http://schemas.openxmlformats.org/officeDocument/2006/relationships/hyperlink" Target="https://docs.scipy.org/doc/scipy/reference/generated/scipy.io.wavfile.read.html" TargetMode="External"/><Relationship Id="rId4" Type="http://schemas.openxmlformats.org/officeDocument/2006/relationships/hyperlink" Target="https://chuck.stanford.edu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faculty.kutztown.edu/parson/spring2024/CSC458Spring2024Assn1.html#Figure_13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.kutztown.edu/~parson/HawkMtnWindTrendsDaleParson2023/" TargetMode="External"/><Relationship Id="rId2" Type="http://schemas.openxmlformats.org/officeDocument/2006/relationships/hyperlink" Target="https://acad.kutztown.edu/~parson/HawkMtnDaleParson2022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aterdata.usgs.gov/nwis/rt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lectro-music.com/forum/forum-174.html" TargetMode="External"/><Relationship Id="rId2" Type="http://schemas.openxmlformats.org/officeDocument/2006/relationships/hyperlink" Target="https://electro-music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esearch.library.kutztown.edu/cisfaculty/1/" TargetMode="External"/><Relationship Id="rId4" Type="http://schemas.openxmlformats.org/officeDocument/2006/relationships/hyperlink" Target="https://faculty.kutztown.edu/parson/RTVC/RTVCTOCC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.kutztown.edu/~parson/HikeyUSGS.jpg" TargetMode="External"/><Relationship Id="rId2" Type="http://schemas.openxmlformats.org/officeDocument/2006/relationships/hyperlink" Target="https://www.hawkmountain.org/about/community/staff/laurie-goodrich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cnr.pa.gov/StateParks/FindAPark/NoldeForestEnvironmentalEducationCenter/Pages/default.aspx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faculty.kutztown.edu/parson/pubs/FEC2189ParsonTutorialFECS2014.pdf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acad.kutztown.edu/~parson/schema_STUDENT_PRJ_WORK.txt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42082-90D6-C64C-97C0-F335EE8266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AU" sz="6000" b="0" i="0" u="none" strike="noStrike" baseline="0" dirty="0">
                <a:ln>
                  <a:noFill/>
                </a:ln>
                <a:latin typeface="Utopia" pitchFamily="34"/>
                <a:ea typeface="Times New Roman" pitchFamily="2"/>
                <a:cs typeface="Times New Roman" pitchFamily="2"/>
              </a:rPr>
              <a:t>PREPARING AND TEACHING DATA SCIENCE COURSES</a:t>
            </a:r>
            <a:br>
              <a:rPr lang="en-AU" sz="6000" b="0" i="0" u="none" strike="noStrike" baseline="0" dirty="0">
                <a:ln>
                  <a:noFill/>
                </a:ln>
                <a:latin typeface="Utopia" pitchFamily="34"/>
                <a:ea typeface="Times New Roman" pitchFamily="2"/>
                <a:cs typeface="Times New Roman" pitchFamily="2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17AAE9-F9B7-DB44-BAEE-8E7060D8C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471384"/>
          </a:xfrm>
        </p:spPr>
        <p:txBody>
          <a:bodyPr>
            <a:norm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AU" sz="2400" b="0" i="0" u="none" strike="noStrike" baseline="0" dirty="0">
                <a:ln>
                  <a:noFill/>
                </a:ln>
                <a:latin typeface="Utopia" pitchFamily="34"/>
                <a:ea typeface="Times New Roman" pitchFamily="2"/>
                <a:cs typeface="Times New Roman" pitchFamily="2"/>
              </a:rPr>
              <a:t>Four Case Studies in Stages of Preparation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AU" sz="2400" b="0" i="0" u="none" strike="noStrike" baseline="0" dirty="0">
              <a:ln>
                <a:noFill/>
              </a:ln>
              <a:latin typeface="Utopia" pitchFamily="34"/>
              <a:ea typeface="Times New Roman" pitchFamily="2"/>
              <a:cs typeface="Times New Roman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AU" sz="2400" dirty="0">
                <a:latin typeface="Utopia" pitchFamily="34"/>
                <a:ea typeface="Times New Roman" pitchFamily="2"/>
                <a:cs typeface="Times New Roman" pitchFamily="2"/>
              </a:rPr>
              <a:t>PACISE 2024 @ Kutztown University</a:t>
            </a:r>
            <a:endParaRPr lang="en-AU" sz="2400" b="0" i="0" u="none" strike="noStrike" baseline="0" dirty="0">
              <a:ln>
                <a:noFill/>
              </a:ln>
              <a:latin typeface="Utopia" pitchFamily="34"/>
              <a:ea typeface="Times New Roman" pitchFamily="2"/>
              <a:cs typeface="Times New Roman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AU" sz="2000" b="0" i="0" u="none" strike="noStrike" baseline="0" dirty="0">
              <a:ln>
                <a:noFill/>
              </a:ln>
              <a:latin typeface="Utopia" pitchFamily="34"/>
              <a:ea typeface="Times New Roman" pitchFamily="2"/>
              <a:cs typeface="Times New Roman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AU" sz="2000" b="0" i="0" u="none" strike="noStrike" baseline="0" dirty="0">
                <a:ln>
                  <a:noFill/>
                </a:ln>
                <a:latin typeface="Utopia" pitchFamily="34"/>
                <a:ea typeface="Times New Roman" pitchFamily="2"/>
                <a:cs typeface="Times New Roman" pitchFamily="2"/>
              </a:rPr>
              <a:t>Dale E. Parson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758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DC553-2084-3945-8CE1-69BE3BE94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2/3b. Data prep in stream flow analysis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C2E71-0451-D945-8166-C831AA6A2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C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timestamp			measured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C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				measured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C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TempCelsius		measured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C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Conductance		measured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C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GageHt			measured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C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DischargeRate		measured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C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TimeOfYear		derived attribute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C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Month			derived attribute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C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MinuteOfDay		derived attribute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C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MinuteOfYear		derived attribute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C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OxygenMgPerLiter		measured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endParaRPr lang="en-C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C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Based on project goals and data availability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46 automated sampling sites with over 490,000 stream sample records</a:t>
            </a:r>
          </a:p>
        </p:txBody>
      </p:sp>
    </p:spTree>
    <p:extLst>
      <p:ext uri="{BB962C8B-B14F-4D97-AF65-F5344CB8AC3E}">
        <p14:creationId xmlns:p14="http://schemas.microsoft.com/office/powerpoint/2010/main" val="2666943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DC553-2084-3945-8CE1-69BE3BE94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2/3b. Data prep in stream flow analysis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C2E71-0451-D945-8166-C831AA6A2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Data from USGS site still is not to be available as CSV file.</a:t>
            </a:r>
          </a:p>
          <a:p>
            <a:r>
              <a:rPr lang="en-US" dirty="0"/>
              <a:t>This requires parsing via a Python script with regular expressions.</a:t>
            </a:r>
          </a:p>
          <a:p>
            <a:pPr lvl="1"/>
            <a:r>
              <a:rPr lang="en-US" dirty="0"/>
              <a:t>504 non-blank lines of Python code in 2 scripts.</a:t>
            </a:r>
          </a:p>
          <a:p>
            <a:r>
              <a:rPr lang="en-US" dirty="0"/>
              <a:t>Sample records verification made via hand calculator.</a:t>
            </a:r>
          </a:p>
          <a:p>
            <a:pPr marL="0" indent="0">
              <a:buNone/>
            </a:pPr>
            <a:r>
              <a:rPr lang="en-US" sz="1400" dirty="0"/>
              <a:t>#    USGS 01451500 Little Lehigh Creek near Allentown, PA</a:t>
            </a:r>
          </a:p>
          <a:p>
            <a:pPr marL="0" indent="0">
              <a:buNone/>
            </a:pPr>
            <a:r>
              <a:rPr lang="en-US" sz="1400" dirty="0"/>
              <a:t># Data provided for site 014670261</a:t>
            </a:r>
          </a:p>
          <a:p>
            <a:pPr marL="0" indent="0">
              <a:buNone/>
            </a:pPr>
            <a:r>
              <a:rPr lang="en-US" sz="1400" dirty="0"/>
              <a:t>#            TS   parameter     Description</a:t>
            </a:r>
          </a:p>
          <a:p>
            <a:pPr marL="0" indent="0">
              <a:buNone/>
            </a:pPr>
            <a:r>
              <a:rPr lang="en-US" sz="1400" dirty="0"/>
              <a:t>#        121337       00010     Temperature, water, degrees Celsius</a:t>
            </a:r>
          </a:p>
          <a:p>
            <a:pPr marL="0" indent="0">
              <a:buNone/>
            </a:pPr>
            <a:r>
              <a:rPr lang="en-US" sz="1400" dirty="0"/>
              <a:t>#        121338       00300     Dissolved oxygen, water, unfiltered, milligrams per liter</a:t>
            </a:r>
          </a:p>
          <a:p>
            <a:pPr marL="0" indent="0">
              <a:buNone/>
            </a:pPr>
            <a:r>
              <a:rPr lang="en-US" sz="1400" dirty="0"/>
              <a:t># Data-value qualification codes included in this output:</a:t>
            </a:r>
          </a:p>
          <a:p>
            <a:pPr marL="0" indent="0">
              <a:buNone/>
            </a:pPr>
            <a:r>
              <a:rPr lang="en-US" sz="1400" dirty="0"/>
              <a:t>#     P  Provisional data subject to revision.</a:t>
            </a:r>
          </a:p>
          <a:p>
            <a:pPr marL="0" indent="0">
              <a:buNone/>
            </a:pPr>
            <a:r>
              <a:rPr lang="en-US" sz="1400" dirty="0"/>
              <a:t>agency_cd	site_no	datetime	tz_cd	121337_00010	121337_00010_cd	121338_00300	121338_00300_cd</a:t>
            </a:r>
          </a:p>
          <a:p>
            <a:pPr marL="0" indent="0">
              <a:buNone/>
            </a:pPr>
            <a:r>
              <a:rPr lang="en-US" sz="1400" dirty="0"/>
              <a:t>5s	15s	20d	6s	14n	10s	14n	10s</a:t>
            </a:r>
          </a:p>
          <a:p>
            <a:pPr marL="0" indent="0">
              <a:buNone/>
            </a:pPr>
            <a:r>
              <a:rPr lang="en-US" sz="1400" dirty="0"/>
              <a:t>USGS	014670261	2024-02-07 00:00	EST	4.7	P	12.4	P</a:t>
            </a:r>
          </a:p>
          <a:p>
            <a:pPr marL="0" indent="0">
              <a:buNone/>
            </a:pPr>
            <a:r>
              <a:rPr lang="en-US" sz="1400" dirty="0"/>
              <a:t>USGS	014670261	2024-02-07 00:15	EST	4.7	P	12.4	P</a:t>
            </a:r>
          </a:p>
          <a:p>
            <a:pPr marL="0" indent="0">
              <a:buNone/>
            </a:pPr>
            <a:r>
              <a:rPr lang="en-US" sz="1400" dirty="0"/>
              <a:t>USGS	014670261	2024-02-07 00:30	EST	4.7	P	12.4	P</a:t>
            </a:r>
          </a:p>
        </p:txBody>
      </p:sp>
    </p:spTree>
    <p:extLst>
      <p:ext uri="{BB962C8B-B14F-4D97-AF65-F5344CB8AC3E}">
        <p14:creationId xmlns:p14="http://schemas.microsoft.com/office/powerpoint/2010/main" val="3091719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DC553-2084-3945-8CE1-69BE3BE94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2/3b. Data prep in stream flow analysis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C2E71-0451-D945-8166-C831AA6A2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Analysis in a later project </a:t>
            </a:r>
            <a:r>
              <a:rPr lang="en-US" b="1" dirty="0"/>
              <a:t>crowd sourced </a:t>
            </a:r>
            <a:r>
              <a:rPr lang="en-US" dirty="0"/>
              <a:t>training site data collection and analysis to find representative training data sites.</a:t>
            </a:r>
          </a:p>
          <a:p>
            <a:pPr lvl="1"/>
            <a:r>
              <a:rPr lang="en-US" dirty="0"/>
              <a:t>Course students served as the crowd searching in parallel.</a:t>
            </a:r>
          </a:p>
          <a:p>
            <a:endParaRPr lang="en-US" dirty="0"/>
          </a:p>
          <a:p>
            <a:r>
              <a:rPr lang="en-US" dirty="0"/>
              <a:t>A student helped uncover a previously missed data relationship.</a:t>
            </a:r>
          </a:p>
          <a:p>
            <a:endParaRPr lang="en-US" dirty="0"/>
          </a:p>
          <a:p>
            <a:r>
              <a:rPr lang="en-US" dirty="0"/>
              <a:t>Web scraping software would be ideal if project were ongoing.</a:t>
            </a:r>
          </a:p>
        </p:txBody>
      </p:sp>
    </p:spTree>
    <p:extLst>
      <p:ext uri="{BB962C8B-B14F-4D97-AF65-F5344CB8AC3E}">
        <p14:creationId xmlns:p14="http://schemas.microsoft.com/office/powerpoint/2010/main" val="809948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DC553-2084-3945-8CE1-69BE3BE94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2/3c. Data prep in </a:t>
            </a:r>
            <a:r>
              <a:rPr lang="en-US" dirty="0">
                <a:hlinkClick r:id="rId2"/>
              </a:rPr>
              <a:t>audio signal analysis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C2E71-0451-D945-8166-C831AA6A2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hlinkClick r:id="rId3"/>
              </a:rPr>
              <a:t>Data generated as statistical distributions of 5 waveform types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Sine, triangle, square, sawtooth, and pulse waveforms.</a:t>
            </a:r>
          </a:p>
          <a:p>
            <a:pPr lvl="1"/>
            <a:r>
              <a:rPr lang="en-US" dirty="0"/>
              <a:t>Early generation used 10,005 </a:t>
            </a:r>
            <a:r>
              <a:rPr lang="en-US" dirty="0">
                <a:hlinkClick r:id="rId4"/>
              </a:rPr>
              <a:t>ChucK scripts</a:t>
            </a:r>
            <a:r>
              <a:rPr lang="en-US" dirty="0"/>
              <a:t> generated by a Python script.</a:t>
            </a:r>
          </a:p>
          <a:p>
            <a:pPr lvl="1"/>
            <a:r>
              <a:rPr lang="en-US" dirty="0"/>
              <a:t>Early extraction of frequency data from time-domain waves via ChucK.</a:t>
            </a:r>
          </a:p>
          <a:p>
            <a:pPr lvl="1"/>
            <a:r>
              <a:rPr lang="en-US" dirty="0"/>
              <a:t>Current extraction is via the </a:t>
            </a:r>
            <a:r>
              <a:rPr lang="en-US" dirty="0">
                <a:hlinkClick r:id="rId5"/>
              </a:rPr>
              <a:t>SciPy wave library </a:t>
            </a:r>
            <a:r>
              <a:rPr lang="en-US" dirty="0"/>
              <a:t>and </a:t>
            </a:r>
            <a:r>
              <a:rPr lang="en-US" dirty="0">
                <a:hlinkClick r:id="rId6"/>
              </a:rPr>
              <a:t>fft library function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Analysis fed back into data structuring for waveform classification projects.</a:t>
            </a:r>
          </a:p>
          <a:p>
            <a:pPr lvl="1"/>
            <a:r>
              <a:rPr lang="en-US" dirty="0"/>
              <a:t>Current projects use derived structures for numeric attribute regression.</a:t>
            </a:r>
          </a:p>
          <a:p>
            <a:r>
              <a:rPr lang="en-US" dirty="0"/>
              <a:t>Tagged target properties include signal type, signal gain, white noise gain, and a unique record identifier.</a:t>
            </a:r>
          </a:p>
          <a:p>
            <a:r>
              <a:rPr lang="en-US" dirty="0"/>
              <a:t>Data extraction / structuring schemes take ~300 lines of Python.</a:t>
            </a:r>
          </a:p>
          <a:p>
            <a:pPr lvl="1"/>
            <a:r>
              <a:rPr lang="en-US" dirty="0"/>
              <a:t>Instructor uses them in class to teach Python to scripting newcomers.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875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DC553-2084-3945-8CE1-69BE3BE94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2/3d. Data prep Hawk Mountain counts (1)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9519A8-2703-1641-8F8F-7DE52977E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Trained, experienced volunteers collect data deployed as Excel.</a:t>
            </a:r>
          </a:p>
          <a:p>
            <a:r>
              <a:rPr lang="en-US" dirty="0"/>
              <a:t>There are an assortment of data entry errors on North Lookout.</a:t>
            </a:r>
          </a:p>
          <a:p>
            <a:pPr lvl="1"/>
            <a:r>
              <a:rPr lang="en-US" dirty="0"/>
              <a:t>Missing data recorded as sequences of zeroes.</a:t>
            </a:r>
          </a:p>
          <a:p>
            <a:pPr lvl="1"/>
            <a:r>
              <a:rPr lang="en-US" dirty="0"/>
              <a:t>Accidental duplicate typing of numbers cleaned via standard deviation.</a:t>
            </a:r>
          </a:p>
          <a:p>
            <a:pPr lvl="1"/>
            <a:r>
              <a:rPr lang="en-US" dirty="0"/>
              <a:t>Sum of raptor species sub-counts not always equal to _all count.</a:t>
            </a:r>
          </a:p>
          <a:p>
            <a:pPr lvl="2"/>
            <a:r>
              <a:rPr lang="en-US" dirty="0"/>
              <a:t>My script takes the larger.</a:t>
            </a:r>
          </a:p>
          <a:p>
            <a:pPr lvl="1"/>
            <a:r>
              <a:rPr lang="en-US" dirty="0"/>
              <a:t>Three-letter wind direction, e.g., WNW, recorded as WWN, etc. Started 1995.</a:t>
            </a:r>
          </a:p>
          <a:p>
            <a:pPr lvl="1"/>
            <a:r>
              <a:rPr lang="en-US" dirty="0"/>
              <a:t>Treetop versus wind gauge wind speed measurement change.</a:t>
            </a:r>
          </a:p>
          <a:p>
            <a:r>
              <a:rPr lang="en-US" dirty="0"/>
              <a:t>Weather data was not captured consistently before 1976.</a:t>
            </a:r>
          </a:p>
          <a:p>
            <a:r>
              <a:rPr lang="en-US" dirty="0"/>
              <a:t>NOAA Allentown Airport weather data does not correlate well.</a:t>
            </a:r>
          </a:p>
          <a:p>
            <a:r>
              <a:rPr lang="en-US" dirty="0"/>
              <a:t>4168 lines of non-blank Python in 4 scripts.</a:t>
            </a:r>
          </a:p>
          <a:p>
            <a:pPr lvl="1"/>
            <a:r>
              <a:rPr lang="en-US" dirty="0"/>
              <a:t>Aggregation into per-day, per-week, per-month, and per-year statistics.</a:t>
            </a:r>
          </a:p>
          <a:p>
            <a:pPr lvl="1"/>
            <a:r>
              <a:rPr lang="en-US" dirty="0"/>
              <a:t>Validation again via hand calculator with typical &amp; outlier records examined.</a:t>
            </a:r>
          </a:p>
        </p:txBody>
      </p:sp>
    </p:spTree>
    <p:extLst>
      <p:ext uri="{BB962C8B-B14F-4D97-AF65-F5344CB8AC3E}">
        <p14:creationId xmlns:p14="http://schemas.microsoft.com/office/powerpoint/2010/main" val="2156931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641CA-6AB7-1949-A890-0E55FCB90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4a. Some results analyzing Java students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DB12B-F9C9-844A-8D4C-671BF3BF5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44116"/>
          </a:xfrm>
        </p:spPr>
        <p:txBody>
          <a:bodyPr/>
          <a:lstStyle/>
          <a:p>
            <a:r>
              <a:rPr lang="en-US" sz="2400" dirty="0"/>
              <a:t>Start time before deadline -&gt; project grade correlations (14 days == 336 hours).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158350-BA54-B84B-BE86-72CC593A6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590" y="2439946"/>
            <a:ext cx="6742430" cy="405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77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641CA-6AB7-1949-A890-0E55FCB90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4a. Some results analyzing Java students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DB12B-F9C9-844A-8D4C-671BF3BF5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0009"/>
            <a:ext cx="10515600" cy="5249732"/>
          </a:xfrm>
        </p:spPr>
        <p:txBody>
          <a:bodyPr/>
          <a:lstStyle/>
          <a:p>
            <a:r>
              <a:rPr lang="en-US" sz="2400" dirty="0"/>
              <a:t>Work session time -&gt; project grade correlations (50 to 60 mins. required).</a:t>
            </a:r>
          </a:p>
          <a:p>
            <a:r>
              <a:rPr lang="en-US" sz="2400" dirty="0"/>
              <a:t>Working too many 11 AM to 7 AM shifts correlated negatively.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D67E1E-4124-3148-9C23-FA480E490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160" y="2455097"/>
            <a:ext cx="6717225" cy="403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43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641CA-6AB7-1949-A890-0E55FCB90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4a. Within students with 20-point spread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DB12B-F9C9-844A-8D4C-671BF3BF5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979053"/>
          </a:xfrm>
        </p:spPr>
        <p:txBody>
          <a:bodyPr/>
          <a:lstStyle/>
          <a:p>
            <a:r>
              <a:rPr lang="en-US" sz="2400" dirty="0"/>
              <a:t>Start time before deadline -&gt; project grade correlations (14 days == 336 hours).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ADE23C-1FEF-F840-AE6A-E85D90EF5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231" y="2262841"/>
            <a:ext cx="73279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58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641CA-6AB7-1949-A890-0E55FCB90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4a. Within students with 20-point spread (4)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DB12B-F9C9-844A-8D4C-671BF3BF5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979053"/>
          </a:xfrm>
        </p:spPr>
        <p:txBody>
          <a:bodyPr/>
          <a:lstStyle/>
          <a:p>
            <a:r>
              <a:rPr lang="en-US" sz="2400" dirty="0"/>
              <a:t>Work session time -&gt; project grade correlations (50 to 60 mins. required).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C681A1-B6DD-9242-A80D-610E1E242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689" y="2195681"/>
            <a:ext cx="73025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19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641CA-6AB7-1949-A890-0E55FCB90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4b. Dissolved oxygen from day of year  (1)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09B017-A4E4-2749-B1A3-968AC9B51B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4492" y="1690688"/>
            <a:ext cx="5963016" cy="4978400"/>
          </a:xfrm>
        </p:spPr>
      </p:pic>
    </p:spTree>
    <p:extLst>
      <p:ext uri="{BB962C8B-B14F-4D97-AF65-F5344CB8AC3E}">
        <p14:creationId xmlns:p14="http://schemas.microsoft.com/office/powerpoint/2010/main" val="2339699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05C36-4CCD-8342-9D36-292C04693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Prepping &amp; Teaching Data Science: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451D3-A599-8D49-8E15-FDB20D2C4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1. There must be a human domain expert.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2. Analysts must locate and obtain datasets.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3. Someone writes data cleaning and structuring scripts.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4. Analysis is iterative because of deepening discoveries.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9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641CA-6AB7-1949-A890-0E55FCB90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4b. Dissolved oxygen from hour of day  (2)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0BA372D-3876-7748-9F0E-E3E729ED6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6688" y="1690688"/>
            <a:ext cx="5718352" cy="4800855"/>
          </a:xfrm>
        </p:spPr>
      </p:pic>
    </p:spTree>
    <p:extLst>
      <p:ext uri="{BB962C8B-B14F-4D97-AF65-F5344CB8AC3E}">
        <p14:creationId xmlns:p14="http://schemas.microsoft.com/office/powerpoint/2010/main" val="592063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641CA-6AB7-1949-A890-0E55FCB90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4c. Frequency histogram of square wave (1)</a:t>
            </a:r>
            <a:br>
              <a:rPr lang="en-US" sz="3200" dirty="0"/>
            </a:br>
            <a:r>
              <a:rPr lang="en-US" sz="3200" dirty="0"/>
              <a:t>Iterative exploration found </a:t>
            </a:r>
            <a:r>
              <a:rPr lang="en-US" sz="3200" dirty="0">
                <a:hlinkClick r:id="rId2"/>
              </a:rPr>
              <a:t>normalization of harmonics</a:t>
            </a:r>
            <a:r>
              <a:rPr lang="en-US" sz="3200" dirty="0"/>
              <a:t> to amplitude &amp; frequency of fundamental ideal for classification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D6673B2-F096-3C46-9F46-CAB058440C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80518" y="1825625"/>
            <a:ext cx="5230963" cy="4351338"/>
          </a:xfrm>
        </p:spPr>
      </p:pic>
    </p:spTree>
    <p:extLst>
      <p:ext uri="{BB962C8B-B14F-4D97-AF65-F5344CB8AC3E}">
        <p14:creationId xmlns:p14="http://schemas.microsoft.com/office/powerpoint/2010/main" val="3046164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641CA-6AB7-1949-A890-0E55FCB90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4d. Grant-funded </a:t>
            </a:r>
            <a:r>
              <a:rPr lang="en-US" sz="3200" dirty="0">
                <a:hlinkClick r:id="rId2"/>
              </a:rPr>
              <a:t>Summer 2022 </a:t>
            </a:r>
            <a:r>
              <a:rPr lang="en-US" sz="3200" dirty="0"/>
              <a:t>and </a:t>
            </a:r>
            <a:r>
              <a:rPr lang="en-US" sz="3200" dirty="0">
                <a:hlinkClick r:id="rId3"/>
              </a:rPr>
              <a:t>summer 2023 </a:t>
            </a:r>
            <a:r>
              <a:rPr lang="en-US" sz="3200" dirty="0"/>
              <a:t>analyses of Hawk Mountain wind speed, direction -&gt; counts is ongoing (1)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8F8A740-14CD-DC4A-9A31-42DA4BB201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35985" y="1825625"/>
            <a:ext cx="6320029" cy="4351338"/>
          </a:xfrm>
        </p:spPr>
      </p:pic>
    </p:spTree>
    <p:extLst>
      <p:ext uri="{BB962C8B-B14F-4D97-AF65-F5344CB8AC3E}">
        <p14:creationId xmlns:p14="http://schemas.microsoft.com/office/powerpoint/2010/main" val="1825976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641CA-6AB7-1949-A890-0E55FCB90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4d. Fall 2019 CSC 458 Predictive Analytics I visit (2)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17A4993-E628-684C-BB6E-1A3BB7C9B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3501" y="1572755"/>
            <a:ext cx="6425814" cy="4819361"/>
          </a:xfrm>
        </p:spPr>
      </p:pic>
    </p:spTree>
    <p:extLst>
      <p:ext uri="{BB962C8B-B14F-4D97-AF65-F5344CB8AC3E}">
        <p14:creationId xmlns:p14="http://schemas.microsoft.com/office/powerpoint/2010/main" val="294986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3A4C6-893F-4248-AC15-00D30A981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3C6BD-2247-2F4D-940E-CD4035F76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Expertise and existing research sources for verification of analyses is essential. Scripts need independent verification </a:t>
            </a:r>
            <a:r>
              <a:rPr lang="en-US"/>
              <a:t>of lack of bugs.</a:t>
            </a:r>
            <a:endParaRPr lang="en-US" dirty="0"/>
          </a:p>
          <a:p>
            <a:r>
              <a:rPr lang="en-US" dirty="0"/>
              <a:t>Reliable data that likely needs some cleaning is central.</a:t>
            </a:r>
          </a:p>
          <a:p>
            <a:r>
              <a:rPr lang="en-US" dirty="0"/>
              <a:t>Iterative analysis is always necessary.</a:t>
            </a:r>
          </a:p>
          <a:p>
            <a:pPr lvl="1"/>
            <a:r>
              <a:rPr lang="en-US" dirty="0"/>
              <a:t>I compare it to archeology. Repeated shoveling finds new information.</a:t>
            </a:r>
          </a:p>
          <a:p>
            <a:r>
              <a:rPr lang="en-US" dirty="0"/>
              <a:t>Reporting via classroom presentations, papers, &amp; conference presentations is essential.</a:t>
            </a:r>
          </a:p>
          <a:p>
            <a:r>
              <a:rPr lang="en-US" dirty="0"/>
              <a:t>Acknowledgements to Dr. Laurie Goodrich for her time &amp; data, and Dr. Lisa Frye for supporting my curriculum explorations.</a:t>
            </a:r>
          </a:p>
        </p:txBody>
      </p:sp>
    </p:spTree>
    <p:extLst>
      <p:ext uri="{BB962C8B-B14F-4D97-AF65-F5344CB8AC3E}">
        <p14:creationId xmlns:p14="http://schemas.microsoft.com/office/powerpoint/2010/main" val="1738537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3CE72-39FB-C142-944F-EABF47730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1a. Expertise in teaching Java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87BCB-E67A-3C43-9FD9-ED73E0498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expert can be and often is the instructor.</a:t>
            </a:r>
          </a:p>
          <a:p>
            <a:r>
              <a:rPr lang="en-US" sz="3200" dirty="0"/>
              <a:t>Spring 2013 and spring 2014 Java programming students.</a:t>
            </a:r>
          </a:p>
          <a:p>
            <a:r>
              <a:rPr lang="en-US" sz="3200" dirty="0"/>
              <a:t>Intent is to correlate work habits to project grades.</a:t>
            </a:r>
          </a:p>
          <a:p>
            <a:pPr lvl="1"/>
            <a:r>
              <a:rPr lang="en-US" sz="2800" dirty="0"/>
              <a:t>Colleagues anticipate procrastination is a major factor.</a:t>
            </a:r>
          </a:p>
          <a:p>
            <a:pPr lvl="1"/>
            <a:r>
              <a:rPr lang="en-US" sz="2800" dirty="0"/>
              <a:t>Grad students in first KU data science course make suggestions.</a:t>
            </a:r>
          </a:p>
          <a:p>
            <a:r>
              <a:rPr lang="en-US" sz="3200" dirty="0"/>
              <a:t>Project </a:t>
            </a:r>
            <a:r>
              <a:rPr lang="en-US" sz="3200" dirty="0" err="1"/>
              <a:t>makefiles</a:t>
            </a:r>
            <a:r>
              <a:rPr lang="en-US" sz="3200" dirty="0"/>
              <a:t> collect the data.</a:t>
            </a:r>
          </a:p>
          <a:p>
            <a:pPr lvl="1"/>
            <a:r>
              <a:rPr lang="en-US" sz="2800" dirty="0"/>
              <a:t>Instructor is conversant with makefile technology.</a:t>
            </a:r>
          </a:p>
          <a:p>
            <a:pPr lvl="1"/>
            <a:r>
              <a:rPr lang="en-US" sz="2800" dirty="0"/>
              <a:t>There is some literature related to the analysis topic.</a:t>
            </a:r>
          </a:p>
        </p:txBody>
      </p:sp>
    </p:spTree>
    <p:extLst>
      <p:ext uri="{BB962C8B-B14F-4D97-AF65-F5344CB8AC3E}">
        <p14:creationId xmlns:p14="http://schemas.microsoft.com/office/powerpoint/2010/main" val="2339880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B6511-0A70-3348-860C-C33E08EA5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1b. Expertise in PA stream flow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12F34-41AA-E644-A128-0A053C4F6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Instructor &amp; son were volunteer samplers for Maidencreek Watershed Association for two years around 2005.</a:t>
            </a:r>
          </a:p>
          <a:p>
            <a:pPr lvl="1"/>
            <a:r>
              <a:rPr lang="en-US" dirty="0"/>
              <a:t>Dissolved oxygen, pH, water temperature, etc. in monthly samples.</a:t>
            </a:r>
          </a:p>
          <a:p>
            <a:pPr lvl="1"/>
            <a:r>
              <a:rPr lang="en-US" dirty="0"/>
              <a:t>We sampled the Willow Creek at Maiers Grove in Blandon, PA. </a:t>
            </a:r>
          </a:p>
          <a:p>
            <a:r>
              <a:rPr lang="en-US" dirty="0">
                <a:hlinkClick r:id="rId2"/>
              </a:rPr>
              <a:t>US Geological Survey has large datasets </a:t>
            </a:r>
            <a:r>
              <a:rPr lang="en-US" dirty="0"/>
              <a:t>on-line for free.</a:t>
            </a:r>
          </a:p>
          <a:p>
            <a:pPr lvl="1"/>
            <a:r>
              <a:rPr lang="en-US" dirty="0"/>
              <a:t>Physical &amp; chemical properties via sensors every 15 minutes.</a:t>
            </a:r>
          </a:p>
          <a:p>
            <a:r>
              <a:rPr lang="en-US" dirty="0"/>
              <a:t>Instructor’s nephew with a Ph.D. in environmental engineering served as a free consultant.</a:t>
            </a:r>
          </a:p>
          <a:p>
            <a:r>
              <a:rPr lang="en-US" dirty="0"/>
              <a:t>Published research results are available for confirming or refuting student analysis results.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537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A8B4A-C955-1249-8D9E-8841BC722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1c. Expertise in audio signal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D1205-25DF-D742-B0BD-E967B594C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Instructor architected &amp; coded software tools for digital signal processor application programmers in Bell Labs / Agere from 1994-2002.</a:t>
            </a:r>
          </a:p>
          <a:p>
            <a:r>
              <a:rPr lang="en-US" dirty="0"/>
              <a:t>Instructor coded &amp; performed digital music generators, filters, and analyzers starting in 2005, assisted by experts on </a:t>
            </a:r>
            <a:r>
              <a:rPr lang="en-US" dirty="0">
                <a:hlinkClick r:id="rId2"/>
              </a:rPr>
              <a:t>https://electro-music.com/</a:t>
            </a:r>
            <a:r>
              <a:rPr lang="en-US" dirty="0"/>
              <a:t> forum started by former Bell Labs DSP colleague.</a:t>
            </a:r>
          </a:p>
          <a:p>
            <a:pPr lvl="1"/>
            <a:r>
              <a:rPr lang="en-US" dirty="0">
                <a:hlinkClick r:id="rId3"/>
              </a:rPr>
              <a:t>International concerts with streaming audio </a:t>
            </a:r>
            <a:r>
              <a:rPr lang="en-US" dirty="0"/>
              <a:t>&amp; chat was the genesis of CS&amp;IT’s Real-time Virtual Classroom </a:t>
            </a:r>
            <a:r>
              <a:rPr lang="en-US" dirty="0">
                <a:hlinkClick r:id="rId4"/>
              </a:rPr>
              <a:t>(RTVC) piloted in 2014</a:t>
            </a:r>
            <a:r>
              <a:rPr lang="en-US" dirty="0"/>
              <a:t>.</a:t>
            </a:r>
          </a:p>
          <a:p>
            <a:r>
              <a:rPr lang="en-US" dirty="0"/>
              <a:t>Instructor &amp; musician students began multimedia performances with invited guests in KU Planetarium in 2011.</a:t>
            </a:r>
          </a:p>
          <a:p>
            <a:r>
              <a:rPr lang="en-US" dirty="0"/>
              <a:t>Instructor has been teaching multimedia programming that includes an audio generation project since fall 2015.</a:t>
            </a:r>
          </a:p>
          <a:p>
            <a:r>
              <a:rPr lang="en-US" dirty="0"/>
              <a:t>Instructor has published research in aural architecture &amp; acoustics.</a:t>
            </a:r>
          </a:p>
          <a:p>
            <a:pPr lvl="1"/>
            <a:r>
              <a:rPr lang="en-US" dirty="0"/>
              <a:t>My favorite from </a:t>
            </a:r>
            <a:r>
              <a:rPr lang="en-US" dirty="0">
                <a:hlinkClick r:id="rId5"/>
              </a:rPr>
              <a:t>summer 2018 with 6 1000—watt speakers in the planetarium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0700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52C3B-980A-4E4E-814A-D5CCF809D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1da. Expertise in raptor migration &amp; related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C85C3-CF51-4242-A632-6C116FFD9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hlinkClick r:id="rId2"/>
              </a:rPr>
              <a:t>Dr. Laurie Goodrich</a:t>
            </a:r>
            <a:r>
              <a:rPr lang="en-US" dirty="0"/>
              <a:t>, Sarkis Acopian Director of Conservation Science, Hawk Mountain Sanctuary in northern Berks County.</a:t>
            </a:r>
          </a:p>
          <a:p>
            <a:pPr lvl="1"/>
            <a:r>
              <a:rPr lang="en-US" dirty="0"/>
              <a:t>Volunteers have been collecting weather data &amp; raptor counts since 1934, mostly on an hourly basis after the initial years.</a:t>
            </a:r>
          </a:p>
          <a:p>
            <a:pPr lvl="1"/>
            <a:r>
              <a:rPr lang="en-US" dirty="0"/>
              <a:t>We began working together for CSC458 Predictive Analytics I in 2019.</a:t>
            </a:r>
          </a:p>
          <a:p>
            <a:r>
              <a:rPr lang="en-US" dirty="0"/>
              <a:t>The focus is on correlating climate change and other changes to changes in raptor counts.</a:t>
            </a:r>
          </a:p>
          <a:p>
            <a:r>
              <a:rPr lang="en-US" dirty="0"/>
              <a:t>Instructor was a member of the Sanctuary for years and is conversant with </a:t>
            </a:r>
            <a:r>
              <a:rPr lang="en-US" dirty="0">
                <a:hlinkClick r:id="rId3"/>
              </a:rPr>
              <a:t>the environment &amp; climate of the Hawk Mountain area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Instructor’s background includes training at the </a:t>
            </a:r>
            <a:r>
              <a:rPr lang="en-US" dirty="0">
                <a:hlinkClick r:id="rId4"/>
              </a:rPr>
              <a:t>Nolde Forest Environmental Center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141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E8636-9BC5-7A44-A943-C8BF833D5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1db. Example where a domain expert is essential: Changes in data encodings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A0203-079E-7940-BF50-57C823F0F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2B39A3-56A2-4E4A-871A-EDE1AC203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8979740" cy="499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43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9504A-4CA6-AF4C-85BD-832E7302A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2/3a. Data in teaching Java programming (1)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25AC2-CBC4-9548-90FF-20B5B19F5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Students type </a:t>
            </a:r>
            <a:r>
              <a:rPr lang="en-US" b="1" dirty="0"/>
              <a:t>make</a:t>
            </a:r>
            <a:r>
              <a:rPr lang="en-US" dirty="0"/>
              <a:t> </a:t>
            </a:r>
            <a:r>
              <a:rPr lang="en-US" b="1" dirty="0"/>
              <a:t>build</a:t>
            </a:r>
            <a:r>
              <a:rPr lang="en-US" dirty="0"/>
              <a:t> and </a:t>
            </a:r>
            <a:r>
              <a:rPr lang="en-US" b="1" dirty="0"/>
              <a:t>make</a:t>
            </a:r>
            <a:r>
              <a:rPr lang="en-US" dirty="0"/>
              <a:t> </a:t>
            </a:r>
            <a:r>
              <a:rPr lang="en-US" b="1" dirty="0"/>
              <a:t>test</a:t>
            </a:r>
            <a:r>
              <a:rPr lang="en-US" dirty="0"/>
              <a:t> for compile &amp; test.</a:t>
            </a:r>
          </a:p>
          <a:p>
            <a:pPr lvl="1"/>
            <a:r>
              <a:rPr lang="en-US" dirty="0"/>
              <a:t>Institutional Review Board (IRB) approval for human subject data.</a:t>
            </a:r>
          </a:p>
          <a:p>
            <a:pPr lvl="1"/>
            <a:r>
              <a:rPr lang="en-US" dirty="0"/>
              <a:t>KU Assessment grant supported summer stipend &amp; student workers.</a:t>
            </a:r>
          </a:p>
          <a:p>
            <a:r>
              <a:rPr lang="en-US" dirty="0"/>
              <a:t>Instructor wrote 3525 non-blank lines of Python code in 13 scripts and libraries to integrate data from automated makefile collection of student build / test / submit actions, surveys, grade information, and other course roster data into a CSV file for analysis of the spring 2013 dataset. Numbers jumped to 4247 non-blank Python lines in 14 scripts and libraries because of an extension to perform new within-students analysis in 2014. Taught a </a:t>
            </a:r>
            <a:r>
              <a:rPr lang="en-US" dirty="0">
                <a:hlinkClick r:id="rId2"/>
              </a:rPr>
              <a:t>session at a CS Education Conference in Vegas</a:t>
            </a:r>
            <a:r>
              <a:rPr lang="en-US" dirty="0"/>
              <a:t>.</a:t>
            </a:r>
          </a:p>
          <a:p>
            <a:r>
              <a:rPr lang="en-US" dirty="0"/>
              <a:t>Student worker wrote Excel scripts using her own data to confirm correctness of the Python data cleaning &amp; structuring scripts.</a:t>
            </a:r>
          </a:p>
        </p:txBody>
      </p:sp>
    </p:spTree>
    <p:extLst>
      <p:ext uri="{BB962C8B-B14F-4D97-AF65-F5344CB8AC3E}">
        <p14:creationId xmlns:p14="http://schemas.microsoft.com/office/powerpoint/2010/main" val="2795877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9504A-4CA6-AF4C-85BD-832E7302A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2/3a. Data in teaching Java programming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25AC2-CBC4-9548-90FF-20B5B19F5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hlinkClick r:id="rId2"/>
              </a:rPr>
              <a:t>107 attributes reported in PACISE 2015 refereed paper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11  started-until-due-hours             </a:t>
            </a:r>
            <a:r>
              <a:rPr lang="en-US" dirty="0" err="1"/>
              <a:t>Jstr</a:t>
            </a:r>
            <a:r>
              <a:rPr lang="en-US" dirty="0"/>
              <a:t>    (round to nearest hour)</a:t>
            </a:r>
          </a:p>
          <a:p>
            <a:pPr marL="0" indent="0">
              <a:buNone/>
            </a:pPr>
            <a:r>
              <a:rPr lang="en-US" dirty="0"/>
              <a:t>    12  </a:t>
            </a:r>
            <a:r>
              <a:rPr lang="en-US" dirty="0" err="1"/>
              <a:t>Jstr</a:t>
            </a:r>
            <a:r>
              <a:rPr lang="en-US" dirty="0"/>
              <a:t> - hours lost to skipped days   </a:t>
            </a:r>
            <a:r>
              <a:rPr lang="en-US" dirty="0" err="1"/>
              <a:t>Jfst</a:t>
            </a:r>
            <a:r>
              <a:rPr lang="en-US" dirty="0"/>
              <a:t>    (</a:t>
            </a:r>
            <a:r>
              <a:rPr lang="en-US" dirty="0" err="1"/>
              <a:t>Jstr</a:t>
            </a:r>
            <a:r>
              <a:rPr lang="en-US" dirty="0"/>
              <a:t> - 24 * each skip)</a:t>
            </a:r>
          </a:p>
          <a:p>
            <a:pPr marL="0" indent="0">
              <a:buNone/>
            </a:pPr>
            <a:r>
              <a:rPr lang="en-US" dirty="0"/>
              <a:t>    17  mean-session-time-minutes           </a:t>
            </a:r>
            <a:r>
              <a:rPr lang="en-US" dirty="0" err="1"/>
              <a:t>Mavg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61  number-sessions-centered-hour0-3    S0003</a:t>
            </a:r>
          </a:p>
          <a:p>
            <a:pPr marL="0" indent="0">
              <a:buNone/>
            </a:pPr>
            <a:r>
              <a:rPr lang="en-US" dirty="0"/>
              <a:t>    62  number-sessions-centered-hour4-7    S0407</a:t>
            </a:r>
          </a:p>
          <a:p>
            <a:pPr marL="0" indent="0">
              <a:buNone/>
            </a:pPr>
            <a:r>
              <a:rPr lang="en-US" dirty="0"/>
              <a:t>    84  grade point average in csc &gt;= 125   </a:t>
            </a:r>
            <a:r>
              <a:rPr lang="en-US" dirty="0" err="1"/>
              <a:t>Cumm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94  spread-grade-for-student-course     </a:t>
            </a:r>
            <a:r>
              <a:rPr lang="en-US" dirty="0" err="1"/>
              <a:t>GprjSpr</a:t>
            </a:r>
            <a:r>
              <a:rPr lang="en-US" dirty="0"/>
              <a:t> (added 9/17/2014)</a:t>
            </a:r>
          </a:p>
          <a:p>
            <a:pPr marL="0" indent="0">
              <a:buNone/>
            </a:pPr>
            <a:r>
              <a:rPr lang="en-US" dirty="0"/>
              <a:t>    95  my-grade-for-student-course         </a:t>
            </a:r>
            <a:r>
              <a:rPr lang="en-US" dirty="0" err="1"/>
              <a:t>GprjMy</a:t>
            </a:r>
            <a:r>
              <a:rPr lang="en-US" dirty="0"/>
              <a:t> (added 9/17/2014)</a:t>
            </a:r>
          </a:p>
        </p:txBody>
      </p:sp>
    </p:spTree>
    <p:extLst>
      <p:ext uri="{BB962C8B-B14F-4D97-AF65-F5344CB8AC3E}">
        <p14:creationId xmlns:p14="http://schemas.microsoft.com/office/powerpoint/2010/main" val="1032513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1658</Words>
  <Application>Microsoft Macintosh PowerPoint</Application>
  <PresentationFormat>Widescreen</PresentationFormat>
  <Paragraphs>145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Symbol</vt:lpstr>
      <vt:lpstr>Times New Roman</vt:lpstr>
      <vt:lpstr>Utopia</vt:lpstr>
      <vt:lpstr>Office Theme</vt:lpstr>
      <vt:lpstr>PREPARING AND TEACHING DATA SCIENCE COURSES </vt:lpstr>
      <vt:lpstr>Prepping &amp; Teaching Data Science: Outline</vt:lpstr>
      <vt:lpstr>1a. Expertise in teaching Java programming</vt:lpstr>
      <vt:lpstr>1b. Expertise in PA stream flow analysis</vt:lpstr>
      <vt:lpstr>1c. Expertise in audio signal analysis</vt:lpstr>
      <vt:lpstr>1da. Expertise in raptor migration &amp; related</vt:lpstr>
      <vt:lpstr>1db. Example where a domain expert is essential: Changes in data encodings</vt:lpstr>
      <vt:lpstr>2/3a. Data in teaching Java programming (1) </vt:lpstr>
      <vt:lpstr>2/3a. Data in teaching Java programming (2)</vt:lpstr>
      <vt:lpstr>2/3b. Data prep in stream flow analysis (1)</vt:lpstr>
      <vt:lpstr>2/3b. Data prep in stream flow analysis (2)</vt:lpstr>
      <vt:lpstr>2/3b. Data prep in stream flow analysis (3)</vt:lpstr>
      <vt:lpstr>2/3c. Data prep in audio signal analysis </vt:lpstr>
      <vt:lpstr>2/3d. Data prep Hawk Mountain counts (1)</vt:lpstr>
      <vt:lpstr>4a. Some results analyzing Java students (1)</vt:lpstr>
      <vt:lpstr>4a. Some results analyzing Java students (2)</vt:lpstr>
      <vt:lpstr>4a. Within students with 20-point spread (3)</vt:lpstr>
      <vt:lpstr>4a. Within students with 20-point spread (4)</vt:lpstr>
      <vt:lpstr>4b. Dissolved oxygen from day of year  (1)</vt:lpstr>
      <vt:lpstr>4b. Dissolved oxygen from hour of day  (2)</vt:lpstr>
      <vt:lpstr>4c. Frequency histogram of square wave (1) Iterative exploration found normalization of harmonics to amplitude &amp; frequency of fundamental ideal for classification</vt:lpstr>
      <vt:lpstr>4d. Grant-funded Summer 2022 and summer 2023 analyses of Hawk Mountain wind speed, direction -&gt; counts is ongoing (1)</vt:lpstr>
      <vt:lpstr>4d. Fall 2019 CSC 458 Predictive Analytics I visit (2)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PREPARING AND TEACHING DATA SCIENCE COURSES </dc:title>
  <dc:creator>Parson</dc:creator>
  <cp:lastModifiedBy>Parson</cp:lastModifiedBy>
  <cp:revision>50</cp:revision>
  <dcterms:created xsi:type="dcterms:W3CDTF">2024-02-14T15:04:54Z</dcterms:created>
  <dcterms:modified xsi:type="dcterms:W3CDTF">2024-03-30T17:44:45Z</dcterms:modified>
</cp:coreProperties>
</file>