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SemiBold"/>
      <p:regular r:id="rId19"/>
      <p:bold r:id="rId20"/>
      <p:italic r:id="rId21"/>
      <p:boldItalic r:id="rId22"/>
    </p:embeddedFont>
    <p:embeddedFont>
      <p:font typeface="Raleway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SemiBold-bold.fntdata"/><Relationship Id="rId22" Type="http://schemas.openxmlformats.org/officeDocument/2006/relationships/font" Target="fonts/RalewaySemiBold-boldItalic.fntdata"/><Relationship Id="rId21" Type="http://schemas.openxmlformats.org/officeDocument/2006/relationships/font" Target="fonts/RalewaySemiBold-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Italic.fntdata"/><Relationship Id="rId25" Type="http://schemas.openxmlformats.org/officeDocument/2006/relationships/font" Target="fonts/Raleway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630009cd4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630009cd4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630009cd4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0630009cd4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630009cd4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0630009cd4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0630009cd4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0630009cd4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630009cd4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630009cd4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630009cd4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0630009cd4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630009cd4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630009cd4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630009cd4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630009cd4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0630009cd4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0630009cd4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630009cd4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630009cd4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630009cd4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630009cd4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630009cd4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630009cd4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800"/>
            </a:lvl2pPr>
            <a:lvl3pPr indent="0" lvl="2">
              <a:spcBef>
                <a:spcPts val="0"/>
              </a:spcBef>
              <a:spcAft>
                <a:spcPts val="0"/>
              </a:spcAft>
              <a:buSzPts val="2800"/>
              <a:buNone/>
              <a:defRPr sz="1800"/>
            </a:lvl3pPr>
            <a:lvl4pPr indent="0" lvl="3">
              <a:spcBef>
                <a:spcPts val="0"/>
              </a:spcBef>
              <a:spcAft>
                <a:spcPts val="0"/>
              </a:spcAft>
              <a:buSzPts val="2800"/>
              <a:buNone/>
              <a:defRPr sz="1800"/>
            </a:lvl4pPr>
            <a:lvl5pPr indent="0" lvl="4">
              <a:spcBef>
                <a:spcPts val="0"/>
              </a:spcBef>
              <a:spcAft>
                <a:spcPts val="0"/>
              </a:spcAft>
              <a:buSzPts val="2800"/>
              <a:buNone/>
              <a:defRPr sz="1800"/>
            </a:lvl5pPr>
            <a:lvl6pPr indent="0" lvl="5">
              <a:spcBef>
                <a:spcPts val="0"/>
              </a:spcBef>
              <a:spcAft>
                <a:spcPts val="0"/>
              </a:spcAft>
              <a:buSzPts val="2800"/>
              <a:buNone/>
              <a:defRPr sz="1800"/>
            </a:lvl6pPr>
            <a:lvl7pPr indent="0" lvl="6">
              <a:spcBef>
                <a:spcPts val="0"/>
              </a:spcBef>
              <a:spcAft>
                <a:spcPts val="0"/>
              </a:spcAft>
              <a:buSzPts val="2800"/>
              <a:buNone/>
              <a:defRPr sz="1800"/>
            </a:lvl7pPr>
            <a:lvl8pPr indent="0" lvl="7">
              <a:spcBef>
                <a:spcPts val="0"/>
              </a:spcBef>
              <a:spcAft>
                <a:spcPts val="0"/>
              </a:spcAft>
              <a:buSzPts val="2800"/>
              <a:buNone/>
              <a:defRPr sz="1800"/>
            </a:lvl8pPr>
            <a:lvl9pPr indent="0" lvl="8">
              <a:spcBef>
                <a:spcPts val="0"/>
              </a:spcBef>
              <a:spcAft>
                <a:spcPts val="0"/>
              </a:spcAft>
              <a:buSzPts val="2800"/>
              <a:buNone/>
              <a:defRPr sz="18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58" name="Google Shape;58;p14"/>
          <p:cNvCxnSpPr/>
          <p:nvPr/>
        </p:nvCxnSpPr>
        <p:spPr>
          <a:xfrm>
            <a:off x="2362200" y="1066800"/>
            <a:ext cx="0" cy="3067200"/>
          </a:xfrm>
          <a:prstGeom prst="straightConnector1">
            <a:avLst/>
          </a:prstGeom>
          <a:noFill/>
          <a:ln cap="flat" cmpd="sng" w="38100">
            <a:solidFill>
              <a:schemeClr val="lt1"/>
            </a:solidFill>
            <a:prstDash val="solid"/>
            <a:round/>
            <a:headEnd len="sm" w="sm" type="none"/>
            <a:tailEnd len="sm" w="sm" type="none"/>
          </a:ln>
        </p:spPr>
      </p:cxnSp>
      <p:cxnSp>
        <p:nvCxnSpPr>
          <p:cNvPr id="59" name="Google Shape;59;p14"/>
          <p:cNvCxnSpPr/>
          <p:nvPr/>
        </p:nvCxnSpPr>
        <p:spPr>
          <a:xfrm>
            <a:off x="0" y="1685925"/>
            <a:ext cx="2362200" cy="0"/>
          </a:xfrm>
          <a:prstGeom prst="straightConnector1">
            <a:avLst/>
          </a:prstGeom>
          <a:noFill/>
          <a:ln cap="flat" cmpd="sng" w="38100">
            <a:solidFill>
              <a:schemeClr val="lt1"/>
            </a:solidFill>
            <a:prstDash val="solid"/>
            <a:round/>
            <a:headEnd len="sm" w="sm" type="none"/>
            <a:tailEnd len="sm" w="sm" type="none"/>
          </a:ln>
        </p:spPr>
      </p:cxnSp>
      <p:sp>
        <p:nvSpPr>
          <p:cNvPr id="60" name="Google Shape;60;p14"/>
          <p:cNvSpPr txBox="1"/>
          <p:nvPr>
            <p:ph type="ctrTitle"/>
          </p:nvPr>
        </p:nvSpPr>
        <p:spPr>
          <a:xfrm>
            <a:off x="2689350" y="1058086"/>
            <a:ext cx="4146300" cy="23748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b="1" sz="4800">
                <a:solidFill>
                  <a:schemeClr val="lt1"/>
                </a:solidFill>
              </a:defRPr>
            </a:lvl1pPr>
            <a:lvl2pPr lvl="1" algn="l">
              <a:lnSpc>
                <a:spcPct val="100000"/>
              </a:lnSpc>
              <a:spcBef>
                <a:spcPts val="0"/>
              </a:spcBef>
              <a:spcAft>
                <a:spcPts val="0"/>
              </a:spcAft>
              <a:buClr>
                <a:schemeClr val="lt1"/>
              </a:buClr>
              <a:buSzPts val="4800"/>
              <a:buNone/>
              <a:defRPr b="1" sz="4800">
                <a:solidFill>
                  <a:schemeClr val="lt1"/>
                </a:solidFill>
              </a:defRPr>
            </a:lvl2pPr>
            <a:lvl3pPr lvl="2" algn="l">
              <a:lnSpc>
                <a:spcPct val="100000"/>
              </a:lnSpc>
              <a:spcBef>
                <a:spcPts val="0"/>
              </a:spcBef>
              <a:spcAft>
                <a:spcPts val="0"/>
              </a:spcAft>
              <a:buClr>
                <a:schemeClr val="lt1"/>
              </a:buClr>
              <a:buSzPts val="4800"/>
              <a:buNone/>
              <a:defRPr b="1" sz="4800">
                <a:solidFill>
                  <a:schemeClr val="lt1"/>
                </a:solidFill>
              </a:defRPr>
            </a:lvl3pPr>
            <a:lvl4pPr lvl="3" algn="l">
              <a:lnSpc>
                <a:spcPct val="100000"/>
              </a:lnSpc>
              <a:spcBef>
                <a:spcPts val="0"/>
              </a:spcBef>
              <a:spcAft>
                <a:spcPts val="0"/>
              </a:spcAft>
              <a:buClr>
                <a:schemeClr val="lt1"/>
              </a:buClr>
              <a:buSzPts val="4800"/>
              <a:buNone/>
              <a:defRPr b="1" sz="4800">
                <a:solidFill>
                  <a:schemeClr val="lt1"/>
                </a:solidFill>
              </a:defRPr>
            </a:lvl4pPr>
            <a:lvl5pPr lvl="4" algn="l">
              <a:lnSpc>
                <a:spcPct val="100000"/>
              </a:lnSpc>
              <a:spcBef>
                <a:spcPts val="0"/>
              </a:spcBef>
              <a:spcAft>
                <a:spcPts val="0"/>
              </a:spcAft>
              <a:buClr>
                <a:schemeClr val="lt1"/>
              </a:buClr>
              <a:buSzPts val="4800"/>
              <a:buNone/>
              <a:defRPr b="1" sz="4800">
                <a:solidFill>
                  <a:schemeClr val="lt1"/>
                </a:solidFill>
              </a:defRPr>
            </a:lvl5pPr>
            <a:lvl6pPr lvl="5" algn="l">
              <a:lnSpc>
                <a:spcPct val="100000"/>
              </a:lnSpc>
              <a:spcBef>
                <a:spcPts val="0"/>
              </a:spcBef>
              <a:spcAft>
                <a:spcPts val="0"/>
              </a:spcAft>
              <a:buClr>
                <a:schemeClr val="lt1"/>
              </a:buClr>
              <a:buSzPts val="4800"/>
              <a:buNone/>
              <a:defRPr b="1" sz="4800">
                <a:solidFill>
                  <a:schemeClr val="lt1"/>
                </a:solidFill>
              </a:defRPr>
            </a:lvl6pPr>
            <a:lvl7pPr lvl="6" algn="l">
              <a:lnSpc>
                <a:spcPct val="100000"/>
              </a:lnSpc>
              <a:spcBef>
                <a:spcPts val="0"/>
              </a:spcBef>
              <a:spcAft>
                <a:spcPts val="0"/>
              </a:spcAft>
              <a:buClr>
                <a:schemeClr val="lt1"/>
              </a:buClr>
              <a:buSzPts val="4800"/>
              <a:buNone/>
              <a:defRPr b="1" sz="4800">
                <a:solidFill>
                  <a:schemeClr val="lt1"/>
                </a:solidFill>
              </a:defRPr>
            </a:lvl7pPr>
            <a:lvl8pPr lvl="7" algn="l">
              <a:lnSpc>
                <a:spcPct val="100000"/>
              </a:lnSpc>
              <a:spcBef>
                <a:spcPts val="0"/>
              </a:spcBef>
              <a:spcAft>
                <a:spcPts val="0"/>
              </a:spcAft>
              <a:buClr>
                <a:schemeClr val="lt1"/>
              </a:buClr>
              <a:buSzPts val="4800"/>
              <a:buNone/>
              <a:defRPr b="1" sz="4800">
                <a:solidFill>
                  <a:schemeClr val="lt1"/>
                </a:solidFill>
              </a:defRPr>
            </a:lvl8pPr>
            <a:lvl9pPr lvl="8" algn="l">
              <a:lnSpc>
                <a:spcPct val="100000"/>
              </a:lnSpc>
              <a:spcBef>
                <a:spcPts val="0"/>
              </a:spcBef>
              <a:spcAft>
                <a:spcPts val="0"/>
              </a:spcAft>
              <a:buClr>
                <a:schemeClr val="lt1"/>
              </a:buClr>
              <a:buSzPts val="4800"/>
              <a:buNone/>
              <a:defRPr b="1" sz="4800">
                <a:solidFill>
                  <a:schemeClr val="lt1"/>
                </a:solidFill>
              </a:defRPr>
            </a:lvl9pPr>
          </a:lstStyle>
          <a:p/>
        </p:txBody>
      </p:sp>
      <p:sp>
        <p:nvSpPr>
          <p:cNvPr id="61" name="Google Shape;61;p14"/>
          <p:cNvSpPr txBox="1"/>
          <p:nvPr>
            <p:ph idx="1" type="subTitle"/>
          </p:nvPr>
        </p:nvSpPr>
        <p:spPr>
          <a:xfrm>
            <a:off x="2689350" y="3562515"/>
            <a:ext cx="4146300" cy="5229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878400" y="843500"/>
            <a:ext cx="8265600" cy="69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rot="10800000">
            <a:off x="189931" y="843500"/>
            <a:ext cx="695400" cy="695400"/>
          </a:xfrm>
          <a:prstGeom prst="flowChartDelay">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type="title"/>
          </p:nvPr>
        </p:nvSpPr>
        <p:spPr>
          <a:xfrm>
            <a:off x="660850" y="896950"/>
            <a:ext cx="6842400" cy="5757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0F9D58"/>
              </a:buClr>
              <a:buSzPts val="2000"/>
              <a:buNone/>
              <a:defRPr b="1" sz="2000">
                <a:solidFill>
                  <a:schemeClr val="dk1"/>
                </a:solidFill>
              </a:defRPr>
            </a:lvl1pPr>
            <a:lvl2pPr lvl="1" algn="l">
              <a:lnSpc>
                <a:spcPct val="100000"/>
              </a:lnSpc>
              <a:spcBef>
                <a:spcPts val="0"/>
              </a:spcBef>
              <a:spcAft>
                <a:spcPts val="0"/>
              </a:spcAft>
              <a:buClr>
                <a:srgbClr val="0F9D58"/>
              </a:buClr>
              <a:buSzPts val="2000"/>
              <a:buNone/>
              <a:defRPr b="1" sz="2000">
                <a:solidFill>
                  <a:schemeClr val="dk1"/>
                </a:solidFill>
              </a:defRPr>
            </a:lvl2pPr>
            <a:lvl3pPr lvl="2" algn="l">
              <a:lnSpc>
                <a:spcPct val="100000"/>
              </a:lnSpc>
              <a:spcBef>
                <a:spcPts val="0"/>
              </a:spcBef>
              <a:spcAft>
                <a:spcPts val="0"/>
              </a:spcAft>
              <a:buClr>
                <a:srgbClr val="0F9D58"/>
              </a:buClr>
              <a:buSzPts val="2000"/>
              <a:buNone/>
              <a:defRPr b="1" sz="2000">
                <a:solidFill>
                  <a:schemeClr val="dk1"/>
                </a:solidFill>
              </a:defRPr>
            </a:lvl3pPr>
            <a:lvl4pPr lvl="3" algn="l">
              <a:lnSpc>
                <a:spcPct val="100000"/>
              </a:lnSpc>
              <a:spcBef>
                <a:spcPts val="0"/>
              </a:spcBef>
              <a:spcAft>
                <a:spcPts val="0"/>
              </a:spcAft>
              <a:buClr>
                <a:srgbClr val="0F9D58"/>
              </a:buClr>
              <a:buSzPts val="2000"/>
              <a:buNone/>
              <a:defRPr b="1" sz="2000">
                <a:solidFill>
                  <a:schemeClr val="dk1"/>
                </a:solidFill>
              </a:defRPr>
            </a:lvl4pPr>
            <a:lvl5pPr lvl="4" algn="l">
              <a:lnSpc>
                <a:spcPct val="100000"/>
              </a:lnSpc>
              <a:spcBef>
                <a:spcPts val="0"/>
              </a:spcBef>
              <a:spcAft>
                <a:spcPts val="0"/>
              </a:spcAft>
              <a:buClr>
                <a:srgbClr val="0F9D58"/>
              </a:buClr>
              <a:buSzPts val="2000"/>
              <a:buNone/>
              <a:defRPr b="1" sz="2000">
                <a:solidFill>
                  <a:schemeClr val="dk1"/>
                </a:solidFill>
              </a:defRPr>
            </a:lvl5pPr>
            <a:lvl6pPr lvl="5" algn="l">
              <a:lnSpc>
                <a:spcPct val="100000"/>
              </a:lnSpc>
              <a:spcBef>
                <a:spcPts val="0"/>
              </a:spcBef>
              <a:spcAft>
                <a:spcPts val="0"/>
              </a:spcAft>
              <a:buClr>
                <a:srgbClr val="0F9D58"/>
              </a:buClr>
              <a:buSzPts val="2000"/>
              <a:buNone/>
              <a:defRPr b="1" sz="2000">
                <a:solidFill>
                  <a:schemeClr val="dk1"/>
                </a:solidFill>
              </a:defRPr>
            </a:lvl6pPr>
            <a:lvl7pPr lvl="6" algn="l">
              <a:lnSpc>
                <a:spcPct val="100000"/>
              </a:lnSpc>
              <a:spcBef>
                <a:spcPts val="0"/>
              </a:spcBef>
              <a:spcAft>
                <a:spcPts val="0"/>
              </a:spcAft>
              <a:buClr>
                <a:srgbClr val="0F9D58"/>
              </a:buClr>
              <a:buSzPts val="2000"/>
              <a:buNone/>
              <a:defRPr b="1" sz="2000">
                <a:solidFill>
                  <a:schemeClr val="dk1"/>
                </a:solidFill>
              </a:defRPr>
            </a:lvl7pPr>
            <a:lvl8pPr lvl="7" algn="l">
              <a:lnSpc>
                <a:spcPct val="100000"/>
              </a:lnSpc>
              <a:spcBef>
                <a:spcPts val="0"/>
              </a:spcBef>
              <a:spcAft>
                <a:spcPts val="0"/>
              </a:spcAft>
              <a:buClr>
                <a:srgbClr val="0F9D58"/>
              </a:buClr>
              <a:buSzPts val="2000"/>
              <a:buNone/>
              <a:defRPr b="1" sz="2000">
                <a:solidFill>
                  <a:schemeClr val="dk1"/>
                </a:solidFill>
              </a:defRPr>
            </a:lvl8pPr>
            <a:lvl9pPr lvl="8" algn="l">
              <a:lnSpc>
                <a:spcPct val="100000"/>
              </a:lnSpc>
              <a:spcBef>
                <a:spcPts val="0"/>
              </a:spcBef>
              <a:spcAft>
                <a:spcPts val="0"/>
              </a:spcAft>
              <a:buClr>
                <a:srgbClr val="0F9D58"/>
              </a:buClr>
              <a:buSzPts val="2000"/>
              <a:buNone/>
              <a:defRPr b="1" sz="2000">
                <a:solidFill>
                  <a:schemeClr val="dk1"/>
                </a:solidFill>
              </a:defRPr>
            </a:lvl9pPr>
          </a:lstStyle>
          <a:p/>
        </p:txBody>
      </p:sp>
      <p:sp>
        <p:nvSpPr>
          <p:cNvPr id="68" name="Google Shape;68;p15"/>
          <p:cNvSpPr txBox="1"/>
          <p:nvPr>
            <p:ph idx="1" type="body"/>
          </p:nvPr>
        </p:nvSpPr>
        <p:spPr>
          <a:xfrm>
            <a:off x="660775" y="1826600"/>
            <a:ext cx="3749700" cy="2801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69" name="Google Shape;69;p15"/>
          <p:cNvSpPr txBox="1"/>
          <p:nvPr>
            <p:ph idx="2" type="body"/>
          </p:nvPr>
        </p:nvSpPr>
        <p:spPr>
          <a:xfrm>
            <a:off x="5085425" y="1826600"/>
            <a:ext cx="3749700" cy="2801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70" name="Google Shape;70;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7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 name="Google Shape;73;p16"/>
          <p:cNvCxnSpPr/>
          <p:nvPr/>
        </p:nvCxnSpPr>
        <p:spPr>
          <a:xfrm>
            <a:off x="831620" y="615325"/>
            <a:ext cx="5948700" cy="0"/>
          </a:xfrm>
          <a:prstGeom prst="straightConnector1">
            <a:avLst/>
          </a:prstGeom>
          <a:noFill/>
          <a:ln cap="flat" cmpd="sng" w="76200">
            <a:solidFill>
              <a:schemeClr val="lt1"/>
            </a:solidFill>
            <a:prstDash val="solid"/>
            <a:round/>
            <a:headEnd len="sm" w="sm" type="none"/>
            <a:tailEnd len="sm" w="sm" type="none"/>
          </a:ln>
        </p:spPr>
      </p:cxnSp>
      <p:sp>
        <p:nvSpPr>
          <p:cNvPr id="74" name="Google Shape;74;p16"/>
          <p:cNvSpPr txBox="1"/>
          <p:nvPr>
            <p:ph type="title"/>
          </p:nvPr>
        </p:nvSpPr>
        <p:spPr>
          <a:xfrm>
            <a:off x="843550" y="844000"/>
            <a:ext cx="5799300" cy="1550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Clr>
                <a:schemeClr val="lt1"/>
              </a:buClr>
              <a:buSzPts val="3600"/>
              <a:buNone/>
              <a:defRPr b="1" sz="3600">
                <a:solidFill>
                  <a:schemeClr val="lt1"/>
                </a:solidFill>
              </a:defRPr>
            </a:lvl2pPr>
            <a:lvl3pPr lvl="2" algn="l">
              <a:lnSpc>
                <a:spcPct val="100000"/>
              </a:lnSpc>
              <a:spcBef>
                <a:spcPts val="0"/>
              </a:spcBef>
              <a:spcAft>
                <a:spcPts val="0"/>
              </a:spcAft>
              <a:buClr>
                <a:schemeClr val="lt1"/>
              </a:buClr>
              <a:buSzPts val="3600"/>
              <a:buNone/>
              <a:defRPr b="1" sz="3600">
                <a:solidFill>
                  <a:schemeClr val="lt1"/>
                </a:solidFill>
              </a:defRPr>
            </a:lvl3pPr>
            <a:lvl4pPr lvl="3" algn="l">
              <a:lnSpc>
                <a:spcPct val="100000"/>
              </a:lnSpc>
              <a:spcBef>
                <a:spcPts val="0"/>
              </a:spcBef>
              <a:spcAft>
                <a:spcPts val="0"/>
              </a:spcAft>
              <a:buClr>
                <a:schemeClr val="lt1"/>
              </a:buClr>
              <a:buSzPts val="3600"/>
              <a:buNone/>
              <a:defRPr b="1" sz="3600">
                <a:solidFill>
                  <a:schemeClr val="lt1"/>
                </a:solidFill>
              </a:defRPr>
            </a:lvl4pPr>
            <a:lvl5pPr lvl="4" algn="l">
              <a:lnSpc>
                <a:spcPct val="100000"/>
              </a:lnSpc>
              <a:spcBef>
                <a:spcPts val="0"/>
              </a:spcBef>
              <a:spcAft>
                <a:spcPts val="0"/>
              </a:spcAft>
              <a:buClr>
                <a:schemeClr val="lt1"/>
              </a:buClr>
              <a:buSzPts val="3600"/>
              <a:buNone/>
              <a:defRPr b="1" sz="3600">
                <a:solidFill>
                  <a:schemeClr val="lt1"/>
                </a:solidFill>
              </a:defRPr>
            </a:lvl5pPr>
            <a:lvl6pPr lvl="5" algn="l">
              <a:lnSpc>
                <a:spcPct val="100000"/>
              </a:lnSpc>
              <a:spcBef>
                <a:spcPts val="0"/>
              </a:spcBef>
              <a:spcAft>
                <a:spcPts val="0"/>
              </a:spcAft>
              <a:buClr>
                <a:schemeClr val="lt1"/>
              </a:buClr>
              <a:buSzPts val="3600"/>
              <a:buNone/>
              <a:defRPr b="1" sz="3600">
                <a:solidFill>
                  <a:schemeClr val="lt1"/>
                </a:solidFill>
              </a:defRPr>
            </a:lvl6pPr>
            <a:lvl7pPr lvl="6" algn="l">
              <a:lnSpc>
                <a:spcPct val="100000"/>
              </a:lnSpc>
              <a:spcBef>
                <a:spcPts val="0"/>
              </a:spcBef>
              <a:spcAft>
                <a:spcPts val="0"/>
              </a:spcAft>
              <a:buClr>
                <a:schemeClr val="lt1"/>
              </a:buClr>
              <a:buSzPts val="3600"/>
              <a:buNone/>
              <a:defRPr b="1" sz="3600">
                <a:solidFill>
                  <a:schemeClr val="lt1"/>
                </a:solidFill>
              </a:defRPr>
            </a:lvl7pPr>
            <a:lvl8pPr lvl="7" algn="l">
              <a:lnSpc>
                <a:spcPct val="100000"/>
              </a:lnSpc>
              <a:spcBef>
                <a:spcPts val="0"/>
              </a:spcBef>
              <a:spcAft>
                <a:spcPts val="0"/>
              </a:spcAft>
              <a:buClr>
                <a:schemeClr val="lt1"/>
              </a:buClr>
              <a:buSzPts val="3600"/>
              <a:buNone/>
              <a:defRPr b="1" sz="3600">
                <a:solidFill>
                  <a:schemeClr val="lt1"/>
                </a:solidFill>
              </a:defRPr>
            </a:lvl8pPr>
            <a:lvl9pPr lvl="8" algn="l">
              <a:lnSpc>
                <a:spcPct val="100000"/>
              </a:lnSpc>
              <a:spcBef>
                <a:spcPts val="0"/>
              </a:spcBef>
              <a:spcAft>
                <a:spcPts val="0"/>
              </a:spcAft>
              <a:buClr>
                <a:schemeClr val="lt1"/>
              </a:buClr>
              <a:buSzPts val="3600"/>
              <a:buNone/>
              <a:defRPr b="1" sz="3600">
                <a:solidFill>
                  <a:schemeClr val="lt1"/>
                </a:solidFill>
              </a:defRPr>
            </a:lvl9pPr>
          </a:lstStyle>
          <a:p/>
        </p:txBody>
      </p:sp>
      <p:sp>
        <p:nvSpPr>
          <p:cNvPr id="75" name="Google Shape;75;p16"/>
          <p:cNvSpPr txBox="1"/>
          <p:nvPr>
            <p:ph idx="1" type="body"/>
          </p:nvPr>
        </p:nvSpPr>
        <p:spPr>
          <a:xfrm>
            <a:off x="843550" y="2851675"/>
            <a:ext cx="2803500" cy="1738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76" name="Google Shape;76;p16"/>
          <p:cNvSpPr txBox="1"/>
          <p:nvPr>
            <p:ph idx="2" type="body"/>
          </p:nvPr>
        </p:nvSpPr>
        <p:spPr>
          <a:xfrm>
            <a:off x="3839346" y="2851675"/>
            <a:ext cx="2803500" cy="1738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77" name="Google Shape;77;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4">
    <p:bg>
      <p:bgPr>
        <a:solidFill>
          <a:srgbClr val="FFFFFF"/>
        </a:solidFill>
      </p:bgPr>
    </p:bg>
    <p:spTree>
      <p:nvGrpSpPr>
        <p:cNvPr id="78" name="Shape 78"/>
        <p:cNvGrpSpPr/>
        <p:nvPr/>
      </p:nvGrpSpPr>
      <p:grpSpPr>
        <a:xfrm>
          <a:off x="0" y="0"/>
          <a:ext cx="0" cy="0"/>
          <a:chOff x="0" y="0"/>
          <a:chExt cx="0" cy="0"/>
        </a:xfrm>
      </p:grpSpPr>
      <p:sp>
        <p:nvSpPr>
          <p:cNvPr id="79" name="Google Shape;79;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17"/>
          <p:cNvGrpSpPr/>
          <p:nvPr/>
        </p:nvGrpSpPr>
        <p:grpSpPr>
          <a:xfrm>
            <a:off x="0" y="0"/>
            <a:ext cx="9144153" cy="5143624"/>
            <a:chOff x="-77" y="25"/>
            <a:chExt cx="9144153" cy="5143624"/>
          </a:xfrm>
        </p:grpSpPr>
        <p:sp>
          <p:nvSpPr>
            <p:cNvPr id="81" name="Google Shape;81;p17"/>
            <p:cNvSpPr/>
            <p:nvPr/>
          </p:nvSpPr>
          <p:spPr>
            <a:xfrm rot="-5400000">
              <a:off x="-47653"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rot="-5400000">
              <a:off x="-47653"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7653"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rot="-5400000">
              <a:off x="-47653"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rot="-5400000">
              <a:off x="-47653"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rot="5400000">
              <a:off x="714198"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rot="-5400000">
              <a:off x="714322"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rot="5400000">
              <a:off x="714198"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rot="-5400000">
              <a:off x="714322"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rot="5400000">
              <a:off x="714198"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rot="-5400000">
              <a:off x="714322"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5400000">
              <a:off x="714198"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rot="5400000">
              <a:off x="714198"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rot="-5400000">
              <a:off x="714322"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5400000">
              <a:off x="714198"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5400000">
              <a:off x="714322"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5400000">
              <a:off x="1476173"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rot="-5400000">
              <a:off x="1476296"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rot="5400000">
              <a:off x="1476173"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rot="-5400000">
              <a:off x="1476296"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rot="5400000">
              <a:off x="1476173"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rot="-5400000">
              <a:off x="1476296"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rot="5400000">
              <a:off x="1476173"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rot="5400000">
              <a:off x="1476173"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rot="-5400000">
              <a:off x="1476296"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rot="5400000">
              <a:off x="1476173"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rot="-5400000">
              <a:off x="1476296"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rot="5400000">
              <a:off x="2238147"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rot="-5400000">
              <a:off x="2238271"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rot="5400000">
              <a:off x="2238147"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rot="-5400000">
              <a:off x="2238271"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rot="5400000">
              <a:off x="2238147"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rot="-5400000">
              <a:off x="2238271"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rot="5400000">
              <a:off x="2238147"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rot="5400000">
              <a:off x="2238147"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rot="-5400000">
              <a:off x="2238271"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rot="5400000">
              <a:off x="2238147"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rot="-5400000">
              <a:off x="2238271"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rot="5400000">
              <a:off x="3000173"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rot="-5400000">
              <a:off x="3000297"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5400000">
              <a:off x="3000173"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rot="-5400000">
              <a:off x="3000297"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rot="5400000">
              <a:off x="3000173"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rot="-5400000">
              <a:off x="3000297"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rot="5400000">
              <a:off x="3000173"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rot="5400000">
              <a:off x="3000173"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rot="-5400000">
              <a:off x="3000297"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rot="5400000">
              <a:off x="3000173"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rot="-5400000">
              <a:off x="3000297"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rot="5400000">
              <a:off x="3762251"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rot="-5400000">
              <a:off x="3762374"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rot="5400000">
              <a:off x="3762251"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rot="-5400000">
              <a:off x="3762374"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rot="5400000">
              <a:off x="3762251"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rot="-5400000">
              <a:off x="3762374"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rot="5400000">
              <a:off x="3762251"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rot="5400000">
              <a:off x="3762251"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rot="-5400000">
              <a:off x="3762374"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762251"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rot="-5400000">
              <a:off x="3762374"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rot="5400000">
              <a:off x="-47777"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rot="5400000">
              <a:off x="-47777"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rot="5400000">
              <a:off x="-47777"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rot="5400000">
              <a:off x="-47777"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rot="-5400000">
              <a:off x="166697"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rot="5400000">
              <a:off x="-47777"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rot="5400000">
              <a:off x="-47777"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flipH="1" rot="-5400000">
              <a:off x="166697"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rot="-5400000">
              <a:off x="928672"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flipH="1" rot="-5400000">
              <a:off x="928672"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rot="-5400000">
              <a:off x="1690646"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flipH="1" rot="-5400000">
              <a:off x="1690646"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rot="-5400000">
              <a:off x="2452621"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flipH="1" rot="-5400000">
              <a:off x="2452621"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rot="-5400000">
              <a:off x="3214647"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flipH="1" rot="-5400000">
              <a:off x="3214647"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rot="-5400000">
              <a:off x="3976724"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flipH="1" rot="-5400000">
              <a:off x="3976724"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rot="-5400000">
              <a:off x="4524349"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rot="-5400000">
              <a:off x="4524349"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rot="-5400000">
              <a:off x="4524349"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rot="-5400000">
              <a:off x="4524349"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rot="-5400000">
              <a:off x="4524349"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rot="5400000">
              <a:off x="5286200"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rot="-5400000">
              <a:off x="5286324"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rot="5400000">
              <a:off x="5286200"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rot="-5400000">
              <a:off x="5286324"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rot="5400000">
              <a:off x="5286200"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rot="-5400000">
              <a:off x="5286324"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rot="5400000">
              <a:off x="5286200"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rot="5400000">
              <a:off x="5286200"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rot="-5400000">
              <a:off x="5286324"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rot="5400000">
              <a:off x="5286200"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rot="-5400000">
              <a:off x="5286324"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rot="5400000">
              <a:off x="6048175"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rot="-5400000">
              <a:off x="6048298"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rot="5400000">
              <a:off x="6048175"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rot="-5400000">
              <a:off x="6048298"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rot="5400000">
              <a:off x="6048175"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rot="-5400000">
              <a:off x="6048298"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rot="5400000">
              <a:off x="6048175"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rot="5400000">
              <a:off x="6048175"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rot="-5400000">
              <a:off x="6048298"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rot="5400000">
              <a:off x="6048175"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rot="-5400000">
              <a:off x="6048298"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rot="5400000">
              <a:off x="6810149"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rot="-5400000">
              <a:off x="6810273"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rot="5400000">
              <a:off x="6810149"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rot="-5400000">
              <a:off x="6810273"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rot="5400000">
              <a:off x="6810149"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rot="-5400000">
              <a:off x="6810273"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rot="5400000">
              <a:off x="6810149"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rot="5400000">
              <a:off x="6810149"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rot="-5400000">
              <a:off x="6810273"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rot="5400000">
              <a:off x="6810149"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rot="-5400000">
              <a:off x="6810273"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rot="5400000">
              <a:off x="7572175"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rot="-5400000">
              <a:off x="7572299"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rot="5400000">
              <a:off x="7572175"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rot="-5400000">
              <a:off x="7572299"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rot="5400000">
              <a:off x="7572175"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rot="-5400000">
              <a:off x="7572299"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p:nvPr/>
          </p:nvSpPr>
          <p:spPr>
            <a:xfrm rot="5400000">
              <a:off x="7572175"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
            <p:cNvSpPr/>
            <p:nvPr/>
          </p:nvSpPr>
          <p:spPr>
            <a:xfrm rot="5400000">
              <a:off x="7572175"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rot="-5400000">
              <a:off x="7572299"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rot="5400000">
              <a:off x="7572175"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rot="-5400000">
              <a:off x="7572299"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rot="5400000">
              <a:off x="8334253"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rot="-5400000">
              <a:off x="8334377" y="219061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rot="5400000">
              <a:off x="8334253"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rot="-5400000">
              <a:off x="8334377" y="304787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rot="5400000">
              <a:off x="8334253"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rot="-5400000">
              <a:off x="8334377" y="390514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rot="5400000">
              <a:off x="8334253"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rot="5400000">
              <a:off x="8334253"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rot="-5400000">
              <a:off x="8334377" y="47618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rot="5400000">
              <a:off x="8334253"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rot="-5400000">
              <a:off x="8334377" y="13334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rot="5400000">
              <a:off x="4524225" y="176215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rot="5400000">
              <a:off x="4524225" y="261942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rot="5400000">
              <a:off x="4524225" y="3476684"/>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rot="5400000">
              <a:off x="4524225" y="4333949"/>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rot="-5400000">
              <a:off x="4738699"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rot="5400000">
              <a:off x="4524225"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rot="5400000">
              <a:off x="4524225" y="904990"/>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flipH="1" rot="-5400000">
              <a:off x="4738699"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rot="-5400000">
              <a:off x="5500674"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p:nvPr/>
          </p:nvSpPr>
          <p:spPr>
            <a:xfrm flipH="1" rot="-5400000">
              <a:off x="5500674"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rot="-5400000">
              <a:off x="6262648"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flipH="1" rot="-5400000">
              <a:off x="6262648"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rot="-5400000">
              <a:off x="7024623"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flipH="1" rot="-5400000">
              <a:off x="7024623"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rot="-5400000">
              <a:off x="7786649"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flipH="1" rot="-5400000">
              <a:off x="7786649"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rot="-5400000">
              <a:off x="8548727" y="4548163"/>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flipH="1" rot="-5400000">
              <a:off x="8548727"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17"/>
          <p:cNvSpPr/>
          <p:nvPr/>
        </p:nvSpPr>
        <p:spPr>
          <a:xfrm>
            <a:off x="1527325" y="1290025"/>
            <a:ext cx="6089400" cy="256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txBox="1"/>
          <p:nvPr>
            <p:ph type="title"/>
          </p:nvPr>
        </p:nvSpPr>
        <p:spPr>
          <a:xfrm>
            <a:off x="1885350" y="1897113"/>
            <a:ext cx="5373300" cy="1349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b="1" sz="3200">
                <a:solidFill>
                  <a:srgbClr val="212121"/>
                </a:solidFill>
              </a:defRPr>
            </a:lvl1pPr>
            <a:lvl2pPr lvl="1" algn="ctr">
              <a:lnSpc>
                <a:spcPct val="100000"/>
              </a:lnSpc>
              <a:spcBef>
                <a:spcPts val="0"/>
              </a:spcBef>
              <a:spcAft>
                <a:spcPts val="0"/>
              </a:spcAft>
              <a:buNone/>
              <a:defRPr b="1" sz="3200">
                <a:solidFill>
                  <a:srgbClr val="212121"/>
                </a:solidFill>
              </a:defRPr>
            </a:lvl2pPr>
            <a:lvl3pPr lvl="2" algn="ctr">
              <a:lnSpc>
                <a:spcPct val="100000"/>
              </a:lnSpc>
              <a:spcBef>
                <a:spcPts val="0"/>
              </a:spcBef>
              <a:spcAft>
                <a:spcPts val="0"/>
              </a:spcAft>
              <a:buNone/>
              <a:defRPr b="1" sz="3200">
                <a:solidFill>
                  <a:srgbClr val="212121"/>
                </a:solidFill>
              </a:defRPr>
            </a:lvl3pPr>
            <a:lvl4pPr lvl="3" algn="ctr">
              <a:lnSpc>
                <a:spcPct val="100000"/>
              </a:lnSpc>
              <a:spcBef>
                <a:spcPts val="0"/>
              </a:spcBef>
              <a:spcAft>
                <a:spcPts val="0"/>
              </a:spcAft>
              <a:buNone/>
              <a:defRPr b="1" sz="3200">
                <a:solidFill>
                  <a:srgbClr val="212121"/>
                </a:solidFill>
              </a:defRPr>
            </a:lvl4pPr>
            <a:lvl5pPr lvl="4" algn="ctr">
              <a:lnSpc>
                <a:spcPct val="100000"/>
              </a:lnSpc>
              <a:spcBef>
                <a:spcPts val="0"/>
              </a:spcBef>
              <a:spcAft>
                <a:spcPts val="0"/>
              </a:spcAft>
              <a:buNone/>
              <a:defRPr b="1" sz="3200">
                <a:solidFill>
                  <a:srgbClr val="212121"/>
                </a:solidFill>
              </a:defRPr>
            </a:lvl5pPr>
            <a:lvl6pPr lvl="5" algn="ctr">
              <a:lnSpc>
                <a:spcPct val="100000"/>
              </a:lnSpc>
              <a:spcBef>
                <a:spcPts val="0"/>
              </a:spcBef>
              <a:spcAft>
                <a:spcPts val="0"/>
              </a:spcAft>
              <a:buNone/>
              <a:defRPr b="1" sz="3200">
                <a:solidFill>
                  <a:srgbClr val="212121"/>
                </a:solidFill>
              </a:defRPr>
            </a:lvl6pPr>
            <a:lvl7pPr lvl="6" algn="ctr">
              <a:lnSpc>
                <a:spcPct val="100000"/>
              </a:lnSpc>
              <a:spcBef>
                <a:spcPts val="0"/>
              </a:spcBef>
              <a:spcAft>
                <a:spcPts val="0"/>
              </a:spcAft>
              <a:buNone/>
              <a:defRPr b="1" sz="3200">
                <a:solidFill>
                  <a:srgbClr val="212121"/>
                </a:solidFill>
              </a:defRPr>
            </a:lvl7pPr>
            <a:lvl8pPr lvl="7" algn="ctr">
              <a:lnSpc>
                <a:spcPct val="100000"/>
              </a:lnSpc>
              <a:spcBef>
                <a:spcPts val="0"/>
              </a:spcBef>
              <a:spcAft>
                <a:spcPts val="0"/>
              </a:spcAft>
              <a:buNone/>
              <a:defRPr b="1" sz="3200">
                <a:solidFill>
                  <a:srgbClr val="212121"/>
                </a:solidFill>
              </a:defRPr>
            </a:lvl8pPr>
            <a:lvl9pPr lvl="8" algn="ctr">
              <a:lnSpc>
                <a:spcPct val="100000"/>
              </a:lnSpc>
              <a:spcBef>
                <a:spcPts val="0"/>
              </a:spcBef>
              <a:spcAft>
                <a:spcPts val="0"/>
              </a:spcAft>
              <a:buNone/>
              <a:defRPr b="1" sz="3200">
                <a:solidFill>
                  <a:srgbClr val="212121"/>
                </a:solidFill>
              </a:defRPr>
            </a:lvl9pPr>
          </a:lstStyle>
          <a:p/>
        </p:txBody>
      </p:sp>
      <p:sp>
        <p:nvSpPr>
          <p:cNvPr id="239" name="Google Shape;239;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ctrTitle"/>
          </p:nvPr>
        </p:nvSpPr>
        <p:spPr>
          <a:xfrm>
            <a:off x="2689350" y="1041725"/>
            <a:ext cx="5861400" cy="181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700">
                <a:latin typeface="Raleway Medium"/>
                <a:ea typeface="Raleway Medium"/>
                <a:cs typeface="Raleway Medium"/>
                <a:sym typeface="Raleway Medium"/>
              </a:rPr>
              <a:t>Data Collection, Cleaning, and Analysis of Gamers at Kutztown and their habits</a:t>
            </a:r>
            <a:endParaRPr b="0" sz="3700">
              <a:latin typeface="Raleway Medium"/>
              <a:ea typeface="Raleway Medium"/>
              <a:cs typeface="Raleway Medium"/>
              <a:sym typeface="Raleway Medium"/>
            </a:endParaRPr>
          </a:p>
        </p:txBody>
      </p:sp>
      <p:sp>
        <p:nvSpPr>
          <p:cNvPr id="245" name="Google Shape;245;p18"/>
          <p:cNvSpPr txBox="1"/>
          <p:nvPr>
            <p:ph idx="1" type="subTitle"/>
          </p:nvPr>
        </p:nvSpPr>
        <p:spPr>
          <a:xfrm>
            <a:off x="2689350" y="3562515"/>
            <a:ext cx="4146300" cy="5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Connor Ellis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7"/>
          <p:cNvSpPr txBox="1"/>
          <p:nvPr>
            <p:ph type="title"/>
          </p:nvPr>
        </p:nvSpPr>
        <p:spPr>
          <a:xfrm>
            <a:off x="672975" y="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 Attributes</a:t>
            </a:r>
            <a:endParaRPr/>
          </a:p>
        </p:txBody>
      </p:sp>
      <p:sp>
        <p:nvSpPr>
          <p:cNvPr id="318" name="Google Shape;318;p27"/>
          <p:cNvSpPr txBox="1"/>
          <p:nvPr>
            <p:ph idx="1" type="body"/>
          </p:nvPr>
        </p:nvSpPr>
        <p:spPr>
          <a:xfrm>
            <a:off x="0" y="1325325"/>
            <a:ext cx="3283500" cy="241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Uses Attribute Evaluators paired with a Search Method</a:t>
            </a:r>
            <a:endParaRPr/>
          </a:p>
          <a:p>
            <a:pPr indent="-317500" lvl="0" marL="457200" rtl="0" algn="l">
              <a:spcBef>
                <a:spcPts val="0"/>
              </a:spcBef>
              <a:spcAft>
                <a:spcPts val="0"/>
              </a:spcAft>
              <a:buSzPts val="1400"/>
              <a:buChar char="●"/>
            </a:pPr>
            <a:r>
              <a:rPr lang="en"/>
              <a:t>Determines how </a:t>
            </a:r>
            <a:r>
              <a:rPr lang="en"/>
              <a:t>valuable</a:t>
            </a:r>
            <a:r>
              <a:rPr lang="en"/>
              <a:t> other attributes are to a target attribute</a:t>
            </a:r>
            <a:endParaRPr/>
          </a:p>
          <a:p>
            <a:pPr indent="-317500" lvl="0" marL="457200" rtl="0" algn="l">
              <a:spcBef>
                <a:spcPts val="0"/>
              </a:spcBef>
              <a:spcAft>
                <a:spcPts val="0"/>
              </a:spcAft>
              <a:buSzPts val="1400"/>
              <a:buChar char="●"/>
            </a:pPr>
            <a:r>
              <a:rPr lang="en"/>
              <a:t>Assigns a value to each non-target attribute. This value will change dependent on what Eval and Search Method you use.</a:t>
            </a:r>
            <a:endParaRPr/>
          </a:p>
          <a:p>
            <a:pPr indent="0" lvl="0" marL="0" rtl="0" algn="l">
              <a:spcBef>
                <a:spcPts val="1600"/>
              </a:spcBef>
              <a:spcAft>
                <a:spcPts val="1600"/>
              </a:spcAft>
              <a:buNone/>
            </a:pPr>
            <a:r>
              <a:t/>
            </a:r>
            <a:endParaRPr/>
          </a:p>
        </p:txBody>
      </p:sp>
      <p:pic>
        <p:nvPicPr>
          <p:cNvPr id="319" name="Google Shape;319;p27"/>
          <p:cNvPicPr preferRelativeResize="0"/>
          <p:nvPr/>
        </p:nvPicPr>
        <p:blipFill rotWithShape="1">
          <a:blip r:embed="rId3">
            <a:alphaModFix/>
          </a:blip>
          <a:srcRect b="0" l="0" r="42459" t="0"/>
          <a:stretch/>
        </p:blipFill>
        <p:spPr>
          <a:xfrm>
            <a:off x="3206850" y="745500"/>
            <a:ext cx="4672099" cy="4397999"/>
          </a:xfrm>
          <a:prstGeom prst="rect">
            <a:avLst/>
          </a:prstGeom>
          <a:noFill/>
          <a:ln>
            <a:noFill/>
          </a:ln>
        </p:spPr>
      </p:pic>
      <p:pic>
        <p:nvPicPr>
          <p:cNvPr id="320" name="Google Shape;320;p27"/>
          <p:cNvPicPr preferRelativeResize="0"/>
          <p:nvPr/>
        </p:nvPicPr>
        <p:blipFill>
          <a:blip r:embed="rId4">
            <a:alphaModFix/>
          </a:blip>
          <a:stretch>
            <a:fillRect/>
          </a:stretch>
        </p:blipFill>
        <p:spPr>
          <a:xfrm>
            <a:off x="6990906" y="0"/>
            <a:ext cx="215309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type="title"/>
          </p:nvPr>
        </p:nvSpPr>
        <p:spPr>
          <a:xfrm>
            <a:off x="672975" y="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Associate</a:t>
            </a:r>
            <a:endParaRPr/>
          </a:p>
        </p:txBody>
      </p:sp>
      <p:sp>
        <p:nvSpPr>
          <p:cNvPr id="326" name="Google Shape;326;p28"/>
          <p:cNvSpPr txBox="1"/>
          <p:nvPr>
            <p:ph idx="1" type="body"/>
          </p:nvPr>
        </p:nvSpPr>
        <p:spPr>
          <a:xfrm>
            <a:off x="0" y="1325325"/>
            <a:ext cx="3283500" cy="143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Uses Associator algorithms to determine data rules.</a:t>
            </a:r>
            <a:endParaRPr/>
          </a:p>
          <a:p>
            <a:pPr indent="-317500" lvl="0" marL="457200" rtl="0" algn="l">
              <a:spcBef>
                <a:spcPts val="0"/>
              </a:spcBef>
              <a:spcAft>
                <a:spcPts val="0"/>
              </a:spcAft>
              <a:buSzPts val="1400"/>
              <a:buChar char="●"/>
            </a:pPr>
            <a:r>
              <a:rPr lang="en"/>
              <a:t>A rule is a statement </a:t>
            </a:r>
            <a:r>
              <a:rPr lang="en"/>
              <a:t>about how ownership of some attribute also means ownership of another.</a:t>
            </a:r>
            <a:endParaRPr/>
          </a:p>
          <a:p>
            <a:pPr indent="0" lvl="0" marL="0" rtl="0" algn="l">
              <a:spcBef>
                <a:spcPts val="1600"/>
              </a:spcBef>
              <a:spcAft>
                <a:spcPts val="1600"/>
              </a:spcAft>
              <a:buNone/>
            </a:pPr>
            <a:r>
              <a:t/>
            </a:r>
            <a:endParaRPr/>
          </a:p>
        </p:txBody>
      </p:sp>
      <p:sp>
        <p:nvSpPr>
          <p:cNvPr id="327" name="Google Shape;327;p28"/>
          <p:cNvSpPr txBox="1"/>
          <p:nvPr/>
        </p:nvSpPr>
        <p:spPr>
          <a:xfrm>
            <a:off x="0" y="4546050"/>
            <a:ext cx="894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How many hours do you spend with friends while NOT GAMING?=0 or 1 33 ==&gt; On average, EVERY WEEK, how many DAYS do you party?=0 33	&lt;conf:(1)&gt; lift:(1.3) lev:(0.07) [7] conv:(7.69)</a:t>
            </a:r>
            <a:endParaRPr sz="1000">
              <a:solidFill>
                <a:schemeClr val="lt1"/>
              </a:solidFill>
            </a:endParaRPr>
          </a:p>
        </p:txBody>
      </p:sp>
      <p:sp>
        <p:nvSpPr>
          <p:cNvPr id="328" name="Google Shape;328;p28"/>
          <p:cNvSpPr txBox="1"/>
          <p:nvPr/>
        </p:nvSpPr>
        <p:spPr>
          <a:xfrm>
            <a:off x="0" y="4207350"/>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How do you play those games?=4 41 ==&gt; Gender=Male 39	&lt;conf:(0.95)&gt; lift:(1.14) lev:(0.05) [4] conv:(2.26)</a:t>
            </a:r>
            <a:endParaRPr sz="1000">
              <a:solidFill>
                <a:schemeClr val="lt1"/>
              </a:solidFill>
            </a:endParaRPr>
          </a:p>
        </p:txBody>
      </p:sp>
      <p:sp>
        <p:nvSpPr>
          <p:cNvPr id="329" name="Google Shape;329;p28"/>
          <p:cNvSpPr txBox="1"/>
          <p:nvPr/>
        </p:nvSpPr>
        <p:spPr>
          <a:xfrm>
            <a:off x="0" y="3868650"/>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Simulation &amp; Sports Games=1 20 ==&gt; On average, EVERY WEEK, how many DAYS do you party?=0 20	&lt;conf:(1)&gt; lift:(1.3) lev:(0.05) [4] conv:(4.66)</a:t>
            </a:r>
            <a:endParaRPr sz="1000">
              <a:solidFill>
                <a:schemeClr val="lt1"/>
              </a:solidFill>
            </a:endParaRPr>
          </a:p>
        </p:txBody>
      </p:sp>
      <p:sp>
        <p:nvSpPr>
          <p:cNvPr id="330" name="Google Shape;330;p28"/>
          <p:cNvSpPr txBox="1"/>
          <p:nvPr/>
        </p:nvSpPr>
        <p:spPr>
          <a:xfrm>
            <a:off x="0" y="3529950"/>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Current GPA=3.50 - 4.00 20 ==&gt; On average, EVERY WEEK, how many DAYS do you party?=0 20	&lt;conf:(1)&gt; lift:(1.3) lev:(0.05) [4] conv:(4.66)</a:t>
            </a:r>
            <a:endParaRPr sz="1000">
              <a:solidFill>
                <a:schemeClr val="lt1"/>
              </a:solidFill>
            </a:endParaRPr>
          </a:p>
        </p:txBody>
      </p:sp>
      <p:sp>
        <p:nvSpPr>
          <p:cNvPr id="331" name="Google Shape;331;p28"/>
          <p:cNvSpPr txBox="1"/>
          <p:nvPr/>
        </p:nvSpPr>
        <p:spPr>
          <a:xfrm>
            <a:off x="0" y="3145238"/>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Sleep on NON-School Night=1:00:00 AM Action-Adventure Games=10 11 ==&gt; Do you have a job?=Yes 10  &lt;conf:(0.91)&gt; lift:(1.91) lev:(0.05) [4] conv:(2.88)</a:t>
            </a:r>
            <a:endParaRPr sz="1000">
              <a:solidFill>
                <a:schemeClr val="lt1"/>
              </a:solidFill>
            </a:endParaRPr>
          </a:p>
        </p:txBody>
      </p:sp>
      <p:pic>
        <p:nvPicPr>
          <p:cNvPr id="332" name="Google Shape;332;p28"/>
          <p:cNvPicPr preferRelativeResize="0"/>
          <p:nvPr/>
        </p:nvPicPr>
        <p:blipFill>
          <a:blip r:embed="rId3">
            <a:alphaModFix/>
          </a:blip>
          <a:stretch>
            <a:fillRect/>
          </a:stretch>
        </p:blipFill>
        <p:spPr>
          <a:xfrm>
            <a:off x="4193700" y="191825"/>
            <a:ext cx="3283501" cy="290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txBox="1"/>
          <p:nvPr>
            <p:ph type="title"/>
          </p:nvPr>
        </p:nvSpPr>
        <p:spPr>
          <a:xfrm>
            <a:off x="672975" y="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Classification</a:t>
            </a:r>
            <a:endParaRPr/>
          </a:p>
        </p:txBody>
      </p:sp>
      <p:sp>
        <p:nvSpPr>
          <p:cNvPr id="338" name="Google Shape;338;p29"/>
          <p:cNvSpPr txBox="1"/>
          <p:nvPr>
            <p:ph idx="1" type="body"/>
          </p:nvPr>
        </p:nvSpPr>
        <p:spPr>
          <a:xfrm>
            <a:off x="82425" y="830900"/>
            <a:ext cx="4161600" cy="1435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Most accurate classifier was OneR. While its classification rule is simple, it </a:t>
            </a:r>
            <a:r>
              <a:rPr lang="en"/>
              <a:t>found</a:t>
            </a:r>
            <a:r>
              <a:rPr lang="en"/>
              <a:t> that Class was the most efficient way of guessing GPA. The rule it chose was to map Class to GPA in this fashion…</a:t>
            </a:r>
            <a:endParaRPr/>
          </a:p>
          <a:p>
            <a:pPr indent="0" lvl="0" marL="0" rtl="0" algn="l">
              <a:lnSpc>
                <a:spcPct val="100000"/>
              </a:lnSpc>
              <a:spcBef>
                <a:spcPts val="1600"/>
              </a:spcBef>
              <a:spcAft>
                <a:spcPts val="0"/>
              </a:spcAft>
              <a:buNone/>
            </a:pPr>
            <a:r>
              <a:t/>
            </a:r>
            <a:endParaRPr/>
          </a:p>
          <a:p>
            <a:pPr indent="0" lvl="0" marL="0" rtl="0" algn="l">
              <a:lnSpc>
                <a:spcPct val="100000"/>
              </a:lnSpc>
              <a:spcBef>
                <a:spcPts val="0"/>
              </a:spcBef>
              <a:spcAft>
                <a:spcPts val="0"/>
              </a:spcAft>
              <a:buNone/>
            </a:pPr>
            <a:r>
              <a:t/>
            </a:r>
            <a:endParaRPr/>
          </a:p>
        </p:txBody>
      </p:sp>
      <p:pic>
        <p:nvPicPr>
          <p:cNvPr id="339" name="Google Shape;339;p29"/>
          <p:cNvPicPr preferRelativeResize="0"/>
          <p:nvPr/>
        </p:nvPicPr>
        <p:blipFill>
          <a:blip r:embed="rId3">
            <a:alphaModFix/>
          </a:blip>
          <a:stretch>
            <a:fillRect/>
          </a:stretch>
        </p:blipFill>
        <p:spPr>
          <a:xfrm>
            <a:off x="4369713" y="1319750"/>
            <a:ext cx="4495800" cy="1304925"/>
          </a:xfrm>
          <a:prstGeom prst="rect">
            <a:avLst/>
          </a:prstGeom>
          <a:noFill/>
          <a:ln>
            <a:noFill/>
          </a:ln>
        </p:spPr>
      </p:pic>
      <p:sp>
        <p:nvSpPr>
          <p:cNvPr id="340" name="Google Shape;340;p29"/>
          <p:cNvSpPr txBox="1"/>
          <p:nvPr>
            <p:ph idx="1" type="body"/>
          </p:nvPr>
        </p:nvSpPr>
        <p:spPr>
          <a:xfrm>
            <a:off x="0" y="3352475"/>
            <a:ext cx="4161600" cy="143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My least accurate classifier was ZeroR. This is for the obvious reason that ZeroR ignores all predictor attributes and only guesses the majority category. This also was the only negative Kappa that I saw during this research.</a:t>
            </a:r>
            <a:endParaRPr/>
          </a:p>
          <a:p>
            <a:pPr indent="0" lvl="0" marL="0" rtl="0" algn="l">
              <a:spcBef>
                <a:spcPts val="1600"/>
              </a:spcBef>
              <a:spcAft>
                <a:spcPts val="1600"/>
              </a:spcAft>
              <a:buNone/>
            </a:pPr>
            <a:r>
              <a:t/>
            </a:r>
            <a:endParaRPr/>
          </a:p>
        </p:txBody>
      </p:sp>
      <p:pic>
        <p:nvPicPr>
          <p:cNvPr id="341" name="Google Shape;341;p29"/>
          <p:cNvPicPr preferRelativeResize="0"/>
          <p:nvPr/>
        </p:nvPicPr>
        <p:blipFill>
          <a:blip r:embed="rId4">
            <a:alphaModFix/>
          </a:blip>
          <a:stretch>
            <a:fillRect/>
          </a:stretch>
        </p:blipFill>
        <p:spPr>
          <a:xfrm>
            <a:off x="4294738" y="3401450"/>
            <a:ext cx="4467225" cy="1276350"/>
          </a:xfrm>
          <a:prstGeom prst="rect">
            <a:avLst/>
          </a:prstGeom>
          <a:noFill/>
          <a:ln>
            <a:noFill/>
          </a:ln>
        </p:spPr>
      </p:pic>
      <p:sp>
        <p:nvSpPr>
          <p:cNvPr id="342" name="Google Shape;342;p29"/>
          <p:cNvSpPr txBox="1"/>
          <p:nvPr/>
        </p:nvSpPr>
        <p:spPr>
          <a:xfrm>
            <a:off x="817325" y="1931075"/>
            <a:ext cx="4545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chemeClr val="lt1"/>
                </a:solidFill>
              </a:rPr>
              <a:t>Graduate Student -&gt; 3.50 - 4.00</a:t>
            </a:r>
            <a:endParaRPr sz="1200">
              <a:solidFill>
                <a:schemeClr val="lt1"/>
              </a:solidFill>
            </a:endParaRPr>
          </a:p>
          <a:p>
            <a:pPr indent="0" lvl="0" marL="0" rtl="0" algn="l">
              <a:spcBef>
                <a:spcPts val="0"/>
              </a:spcBef>
              <a:spcAft>
                <a:spcPts val="0"/>
              </a:spcAft>
              <a:buClr>
                <a:schemeClr val="dk1"/>
              </a:buClr>
              <a:buSzPts val="1100"/>
              <a:buFont typeface="Arial"/>
              <a:buNone/>
            </a:pPr>
            <a:r>
              <a:rPr lang="en" sz="1200">
                <a:solidFill>
                  <a:schemeClr val="lt1"/>
                </a:solidFill>
              </a:rPr>
              <a:t>Senior           	        -&gt; 3.00 - 3.49</a:t>
            </a:r>
            <a:endParaRPr sz="1200">
              <a:solidFill>
                <a:schemeClr val="lt1"/>
              </a:solidFill>
            </a:endParaRPr>
          </a:p>
          <a:p>
            <a:pPr indent="0" lvl="0" marL="0" rtl="0" algn="l">
              <a:spcBef>
                <a:spcPts val="0"/>
              </a:spcBef>
              <a:spcAft>
                <a:spcPts val="0"/>
              </a:spcAft>
              <a:buClr>
                <a:schemeClr val="dk1"/>
              </a:buClr>
              <a:buSzPts val="1100"/>
              <a:buFont typeface="Arial"/>
              <a:buNone/>
            </a:pPr>
            <a:r>
              <a:rPr lang="en" sz="1200">
                <a:solidFill>
                  <a:schemeClr val="lt1"/>
                </a:solidFill>
              </a:rPr>
              <a:t>Junior          	        -&gt; 2.50 - 2.99</a:t>
            </a:r>
            <a:endParaRPr sz="1200">
              <a:solidFill>
                <a:schemeClr val="lt1"/>
              </a:solidFill>
            </a:endParaRPr>
          </a:p>
          <a:p>
            <a:pPr indent="0" lvl="0" marL="0" rtl="0" algn="l">
              <a:spcBef>
                <a:spcPts val="0"/>
              </a:spcBef>
              <a:spcAft>
                <a:spcPts val="0"/>
              </a:spcAft>
              <a:buClr>
                <a:schemeClr val="dk1"/>
              </a:buClr>
              <a:buSzPts val="1100"/>
              <a:buFont typeface="Arial"/>
              <a:buNone/>
            </a:pPr>
            <a:r>
              <a:rPr lang="en" sz="1200">
                <a:solidFill>
                  <a:schemeClr val="lt1"/>
                </a:solidFill>
              </a:rPr>
              <a:t>Sophomore           -&gt; 3.00 - 3.49</a:t>
            </a:r>
            <a:endParaRPr sz="1200">
              <a:solidFill>
                <a:schemeClr val="lt1"/>
              </a:solidFill>
            </a:endParaRPr>
          </a:p>
          <a:p>
            <a:pPr indent="0" lvl="0" marL="0" rtl="0" algn="l">
              <a:spcBef>
                <a:spcPts val="0"/>
              </a:spcBef>
              <a:spcAft>
                <a:spcPts val="0"/>
              </a:spcAft>
              <a:buClr>
                <a:schemeClr val="dk1"/>
              </a:buClr>
              <a:buSzPts val="1100"/>
              <a:buFont typeface="Arial"/>
              <a:buNone/>
            </a:pPr>
            <a:r>
              <a:rPr lang="en" sz="1200">
                <a:solidFill>
                  <a:schemeClr val="lt1"/>
                </a:solidFill>
              </a:rPr>
              <a:t>Freshman             -&gt; Not yet assigned a GPA</a:t>
            </a:r>
            <a:endParaRPr sz="1200">
              <a:solidFill>
                <a:schemeClr val="lt1"/>
              </a:solidFill>
            </a:endParaRPr>
          </a:p>
          <a:p>
            <a:pPr indent="0" lvl="0" marL="0" rtl="0" algn="l">
              <a:spcBef>
                <a:spcPts val="0"/>
              </a:spcBef>
              <a:spcAft>
                <a:spcPts val="0"/>
              </a:spcAft>
              <a:buClr>
                <a:schemeClr val="dk1"/>
              </a:buClr>
              <a:buSzPts val="1100"/>
              <a:buFont typeface="Arial"/>
              <a:buNone/>
            </a:pPr>
            <a:r>
              <a:t/>
            </a:r>
            <a:endParaRPr sz="1200">
              <a:solidFill>
                <a:schemeClr val="lt1"/>
              </a:solidFill>
            </a:endParaRPr>
          </a:p>
          <a:p>
            <a:pPr indent="0" lvl="0" marL="0" rtl="0" algn="l">
              <a:spcBef>
                <a:spcPts val="0"/>
              </a:spcBef>
              <a:spcAft>
                <a:spcPts val="0"/>
              </a:spcAft>
              <a:buNone/>
            </a:pPr>
            <a:r>
              <a:t/>
            </a:r>
            <a:endParaRPr sz="1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1885350" y="1740600"/>
            <a:ext cx="5373300" cy="16623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a:t>Thank You!</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Are there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727925" y="896950"/>
            <a:ext cx="6775200" cy="57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Data Collection</a:t>
            </a:r>
            <a:endParaRPr sz="2200"/>
          </a:p>
        </p:txBody>
      </p:sp>
      <p:sp>
        <p:nvSpPr>
          <p:cNvPr id="251" name="Google Shape;251;p19"/>
          <p:cNvSpPr txBox="1"/>
          <p:nvPr>
            <p:ph idx="1" type="body"/>
          </p:nvPr>
        </p:nvSpPr>
        <p:spPr>
          <a:xfrm>
            <a:off x="660775" y="1826600"/>
            <a:ext cx="3749700" cy="2801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 first step of data collection is deciding what data you want to collect.</a:t>
            </a:r>
            <a:endParaRPr sz="1600"/>
          </a:p>
          <a:p>
            <a:pPr indent="0" lvl="0" marL="457200" rtl="0" algn="l">
              <a:spcBef>
                <a:spcPts val="1600"/>
              </a:spcBef>
              <a:spcAft>
                <a:spcPts val="0"/>
              </a:spcAft>
              <a:buNone/>
            </a:pPr>
            <a:r>
              <a:t/>
            </a:r>
            <a:endParaRPr sz="1600"/>
          </a:p>
          <a:p>
            <a:pPr indent="-330200" lvl="0" marL="457200" rtl="0" algn="l">
              <a:spcBef>
                <a:spcPts val="1600"/>
              </a:spcBef>
              <a:spcAft>
                <a:spcPts val="0"/>
              </a:spcAft>
              <a:buSzPts val="1600"/>
              <a:buChar char="●"/>
            </a:pPr>
            <a:r>
              <a:rPr lang="en" sz="1600"/>
              <a:t>I decided that </a:t>
            </a:r>
            <a:r>
              <a:rPr lang="en" sz="1600">
                <a:solidFill>
                  <a:schemeClr val="lt1"/>
                </a:solidFill>
              </a:rPr>
              <a:t>I should study gamers </a:t>
            </a:r>
            <a:r>
              <a:rPr lang="en" sz="1600"/>
              <a:t>because it was likely that I would get a large response.</a:t>
            </a:r>
            <a:endParaRPr sz="1600"/>
          </a:p>
        </p:txBody>
      </p:sp>
      <p:sp>
        <p:nvSpPr>
          <p:cNvPr id="252" name="Google Shape;252;p19"/>
          <p:cNvSpPr txBox="1"/>
          <p:nvPr/>
        </p:nvSpPr>
        <p:spPr>
          <a:xfrm>
            <a:off x="309250" y="782875"/>
            <a:ext cx="4776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Raleway SemiBold"/>
                <a:ea typeface="Raleway SemiBold"/>
                <a:cs typeface="Raleway SemiBold"/>
                <a:sym typeface="Raleway SemiBold"/>
              </a:rPr>
              <a:t>1</a:t>
            </a:r>
            <a:endParaRPr sz="3500">
              <a:latin typeface="Raleway SemiBold"/>
              <a:ea typeface="Raleway SemiBold"/>
              <a:cs typeface="Raleway SemiBold"/>
              <a:sym typeface="Raleway SemiBold"/>
            </a:endParaRPr>
          </a:p>
        </p:txBody>
      </p:sp>
      <p:pic>
        <p:nvPicPr>
          <p:cNvPr id="253" name="Google Shape;253;p19"/>
          <p:cNvPicPr preferRelativeResize="0"/>
          <p:nvPr/>
        </p:nvPicPr>
        <p:blipFill>
          <a:blip r:embed="rId3">
            <a:alphaModFix/>
          </a:blip>
          <a:stretch>
            <a:fillRect/>
          </a:stretch>
        </p:blipFill>
        <p:spPr>
          <a:xfrm>
            <a:off x="5267099" y="1737375"/>
            <a:ext cx="3328201" cy="303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ph type="title"/>
          </p:nvPr>
        </p:nvSpPr>
        <p:spPr>
          <a:xfrm>
            <a:off x="843550" y="84400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Designing Fair Questions</a:t>
            </a:r>
            <a:endParaRPr/>
          </a:p>
        </p:txBody>
      </p:sp>
      <p:sp>
        <p:nvSpPr>
          <p:cNvPr id="259" name="Google Shape;259;p20"/>
          <p:cNvSpPr txBox="1"/>
          <p:nvPr>
            <p:ph idx="1" type="body"/>
          </p:nvPr>
        </p:nvSpPr>
        <p:spPr>
          <a:xfrm>
            <a:off x="843550" y="2204350"/>
            <a:ext cx="2803500" cy="23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need to be…</a:t>
            </a:r>
            <a:endParaRPr/>
          </a:p>
          <a:p>
            <a:pPr indent="-317500" lvl="0" marL="457200" rtl="0" algn="l">
              <a:spcBef>
                <a:spcPts val="1600"/>
              </a:spcBef>
              <a:spcAft>
                <a:spcPts val="0"/>
              </a:spcAft>
              <a:buSzPts val="1400"/>
              <a:buChar char="●"/>
            </a:pPr>
            <a:r>
              <a:rPr lang="en"/>
              <a:t>Clear</a:t>
            </a:r>
            <a:endParaRPr/>
          </a:p>
          <a:p>
            <a:pPr indent="-317500" lvl="0" marL="457200" rtl="0" algn="l">
              <a:spcBef>
                <a:spcPts val="0"/>
              </a:spcBef>
              <a:spcAft>
                <a:spcPts val="0"/>
              </a:spcAft>
              <a:buSzPts val="1400"/>
              <a:buChar char="●"/>
            </a:pPr>
            <a:r>
              <a:rPr lang="en"/>
              <a:t>Concise</a:t>
            </a:r>
            <a:endParaRPr/>
          </a:p>
          <a:p>
            <a:pPr indent="-317500" lvl="0" marL="457200" rtl="0" algn="l">
              <a:spcBef>
                <a:spcPts val="0"/>
              </a:spcBef>
              <a:spcAft>
                <a:spcPts val="0"/>
              </a:spcAft>
              <a:buSzPts val="1400"/>
              <a:buChar char="●"/>
            </a:pPr>
            <a:r>
              <a:rPr lang="en"/>
              <a:t>1-time parsable</a:t>
            </a:r>
            <a:endParaRPr/>
          </a:p>
          <a:p>
            <a:pPr indent="-317500" lvl="0" marL="457200" rtl="0" algn="l">
              <a:spcBef>
                <a:spcPts val="0"/>
              </a:spcBef>
              <a:spcAft>
                <a:spcPts val="0"/>
              </a:spcAft>
              <a:buSzPts val="1400"/>
              <a:buChar char="●"/>
            </a:pPr>
            <a:r>
              <a:rPr lang="en"/>
              <a:t>Unbiased</a:t>
            </a:r>
            <a:endParaRPr/>
          </a:p>
          <a:p>
            <a:pPr indent="0" lvl="0" marL="0" rtl="0" algn="l">
              <a:spcBef>
                <a:spcPts val="1600"/>
              </a:spcBef>
              <a:spcAft>
                <a:spcPts val="1600"/>
              </a:spcAft>
              <a:buNone/>
            </a:pPr>
            <a:r>
              <a:t/>
            </a:r>
            <a:endParaRPr/>
          </a:p>
        </p:txBody>
      </p:sp>
      <p:sp>
        <p:nvSpPr>
          <p:cNvPr id="260" name="Google Shape;260;p20"/>
          <p:cNvSpPr txBox="1"/>
          <p:nvPr>
            <p:ph idx="2" type="body"/>
          </p:nvPr>
        </p:nvSpPr>
        <p:spPr>
          <a:xfrm>
            <a:off x="3282500" y="2204350"/>
            <a:ext cx="5861400" cy="28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Biased Question</a:t>
            </a:r>
            <a:endParaRPr/>
          </a:p>
          <a:p>
            <a:pPr indent="-317500" lvl="0" marL="457200" rtl="0" algn="l">
              <a:spcBef>
                <a:spcPts val="1600"/>
              </a:spcBef>
              <a:spcAft>
                <a:spcPts val="0"/>
              </a:spcAft>
              <a:buSzPts val="1400"/>
              <a:buChar char="●"/>
            </a:pPr>
            <a:r>
              <a:rPr lang="en"/>
              <a:t>“What do you hate most about KU’s COVID-19 policies?”</a:t>
            </a:r>
            <a:endParaRPr/>
          </a:p>
          <a:p>
            <a:pPr indent="0" lvl="0" marL="0" rtl="0" algn="l">
              <a:spcBef>
                <a:spcPts val="1600"/>
              </a:spcBef>
              <a:spcAft>
                <a:spcPts val="0"/>
              </a:spcAft>
              <a:buNone/>
            </a:pPr>
            <a:r>
              <a:rPr lang="en"/>
              <a:t>Unbiased Question</a:t>
            </a:r>
            <a:endParaRPr/>
          </a:p>
          <a:p>
            <a:pPr indent="-317500" lvl="0" marL="457200" rtl="0" algn="l">
              <a:spcBef>
                <a:spcPts val="1600"/>
              </a:spcBef>
              <a:spcAft>
                <a:spcPts val="0"/>
              </a:spcAft>
              <a:buSzPts val="1400"/>
              <a:buChar char="●"/>
            </a:pPr>
            <a:r>
              <a:rPr lang="en"/>
              <a:t>“What are your thoughts about KU’s COVID-19 policies?”</a:t>
            </a:r>
            <a:endParaRPr/>
          </a:p>
          <a:p>
            <a:pPr indent="0" lvl="0" marL="0" rtl="0" algn="l">
              <a:spcBef>
                <a:spcPts val="1600"/>
              </a:spcBef>
              <a:spcAft>
                <a:spcPts val="0"/>
              </a:spcAft>
              <a:buNone/>
            </a:pPr>
            <a:r>
              <a:t/>
            </a:r>
            <a:endParaRPr sz="1200"/>
          </a:p>
          <a:p>
            <a:pPr indent="0" lvl="0" marL="0" rtl="0" algn="l">
              <a:spcBef>
                <a:spcPts val="1600"/>
              </a:spcBef>
              <a:spcAft>
                <a:spcPts val="1600"/>
              </a:spcAft>
              <a:buNone/>
            </a:pPr>
            <a:r>
              <a:rPr lang="en"/>
              <a:t>Biased Questions are more likely to illicit a response that the </a:t>
            </a:r>
            <a:r>
              <a:rPr lang="en"/>
              <a:t>surveyor</a:t>
            </a:r>
            <a:r>
              <a:rPr lang="en"/>
              <a:t> is looking for and not what the person really means.</a:t>
            </a:r>
            <a:endParaRPr/>
          </a:p>
        </p:txBody>
      </p:sp>
      <p:pic>
        <p:nvPicPr>
          <p:cNvPr id="261" name="Google Shape;261;p20"/>
          <p:cNvPicPr preferRelativeResize="0"/>
          <p:nvPr/>
        </p:nvPicPr>
        <p:blipFill>
          <a:blip r:embed="rId3">
            <a:alphaModFix/>
          </a:blip>
          <a:stretch>
            <a:fillRect/>
          </a:stretch>
        </p:blipFill>
        <p:spPr>
          <a:xfrm>
            <a:off x="7275950" y="756025"/>
            <a:ext cx="1356049" cy="1357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843550" y="84400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Deploying the Survey</a:t>
            </a:r>
            <a:endParaRPr/>
          </a:p>
        </p:txBody>
      </p:sp>
      <p:sp>
        <p:nvSpPr>
          <p:cNvPr id="267" name="Google Shape;267;p21"/>
          <p:cNvSpPr txBox="1"/>
          <p:nvPr>
            <p:ph idx="1" type="body"/>
          </p:nvPr>
        </p:nvSpPr>
        <p:spPr>
          <a:xfrm>
            <a:off x="843550" y="2394400"/>
            <a:ext cx="3771300" cy="173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500"/>
              <a:t>Discord ~ 70 responses</a:t>
            </a:r>
            <a:endParaRPr sz="2500"/>
          </a:p>
        </p:txBody>
      </p:sp>
      <p:sp>
        <p:nvSpPr>
          <p:cNvPr id="268" name="Google Shape;268;p21"/>
          <p:cNvSpPr txBox="1"/>
          <p:nvPr>
            <p:ph idx="2" type="body"/>
          </p:nvPr>
        </p:nvSpPr>
        <p:spPr>
          <a:xfrm>
            <a:off x="5075426" y="2394400"/>
            <a:ext cx="3481200" cy="173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500"/>
              <a:t>Email ~ 35 responses</a:t>
            </a:r>
            <a:endParaRPr sz="2500"/>
          </a:p>
        </p:txBody>
      </p:sp>
      <p:pic>
        <p:nvPicPr>
          <p:cNvPr id="269" name="Google Shape;269;p21"/>
          <p:cNvPicPr preferRelativeResize="0"/>
          <p:nvPr/>
        </p:nvPicPr>
        <p:blipFill>
          <a:blip r:embed="rId3">
            <a:alphaModFix/>
          </a:blip>
          <a:stretch>
            <a:fillRect/>
          </a:stretch>
        </p:blipFill>
        <p:spPr>
          <a:xfrm>
            <a:off x="5905775" y="3055601"/>
            <a:ext cx="1437726" cy="1437726"/>
          </a:xfrm>
          <a:prstGeom prst="rect">
            <a:avLst/>
          </a:prstGeom>
          <a:noFill/>
          <a:ln>
            <a:noFill/>
          </a:ln>
        </p:spPr>
      </p:pic>
      <p:pic>
        <p:nvPicPr>
          <p:cNvPr id="270" name="Google Shape;270;p21"/>
          <p:cNvPicPr preferRelativeResize="0"/>
          <p:nvPr/>
        </p:nvPicPr>
        <p:blipFill>
          <a:blip r:embed="rId4">
            <a:alphaModFix/>
          </a:blip>
          <a:stretch>
            <a:fillRect/>
          </a:stretch>
        </p:blipFill>
        <p:spPr>
          <a:xfrm>
            <a:off x="1686100" y="2999262"/>
            <a:ext cx="1550401" cy="155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txBox="1"/>
          <p:nvPr>
            <p:ph type="title"/>
          </p:nvPr>
        </p:nvSpPr>
        <p:spPr>
          <a:xfrm>
            <a:off x="822950" y="0"/>
            <a:ext cx="5799300" cy="15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Attributes</a:t>
            </a:r>
            <a:endParaRPr/>
          </a:p>
        </p:txBody>
      </p:sp>
      <p:sp>
        <p:nvSpPr>
          <p:cNvPr id="276" name="Google Shape;276;p22"/>
          <p:cNvSpPr txBox="1"/>
          <p:nvPr>
            <p:ph idx="1" type="body"/>
          </p:nvPr>
        </p:nvSpPr>
        <p:spPr>
          <a:xfrm>
            <a:off x="223200" y="920100"/>
            <a:ext cx="8697600" cy="422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FFFF00"/>
                </a:solidFill>
              </a:rPr>
              <a:t>Class</a:t>
            </a:r>
            <a:r>
              <a:rPr lang="en" sz="1000"/>
              <a:t>: A students year, freshman, sophomore …etc</a:t>
            </a:r>
            <a:endParaRPr sz="1000"/>
          </a:p>
          <a:p>
            <a:pPr indent="0" lvl="0" marL="0" rtl="0" algn="l">
              <a:lnSpc>
                <a:spcPct val="100000"/>
              </a:lnSpc>
              <a:spcBef>
                <a:spcPts val="0"/>
              </a:spcBef>
              <a:spcAft>
                <a:spcPts val="0"/>
              </a:spcAft>
              <a:buNone/>
            </a:pPr>
            <a:r>
              <a:rPr lang="en" sz="1000">
                <a:solidFill>
                  <a:srgbClr val="FFFF00"/>
                </a:solidFill>
              </a:rPr>
              <a:t>Major</a:t>
            </a:r>
            <a:r>
              <a:rPr lang="en" sz="1000"/>
              <a:t>: string, A students’ major(s)</a:t>
            </a:r>
            <a:endParaRPr sz="1000"/>
          </a:p>
          <a:p>
            <a:pPr indent="0" lvl="0" marL="0" rtl="0" algn="l">
              <a:lnSpc>
                <a:spcPct val="100000"/>
              </a:lnSpc>
              <a:spcBef>
                <a:spcPts val="0"/>
              </a:spcBef>
              <a:spcAft>
                <a:spcPts val="0"/>
              </a:spcAft>
              <a:buClr>
                <a:schemeClr val="dk1"/>
              </a:buClr>
              <a:buSzPts val="1100"/>
              <a:buFont typeface="Arial"/>
              <a:buNone/>
            </a:pPr>
            <a:r>
              <a:rPr lang="en" sz="1000">
                <a:solidFill>
                  <a:srgbClr val="FFFF00"/>
                </a:solidFill>
              </a:rPr>
              <a:t>Minor</a:t>
            </a:r>
            <a:r>
              <a:rPr lang="en" sz="1000"/>
              <a:t>: string, A students’ minor(s)</a:t>
            </a:r>
            <a:endParaRPr sz="1000"/>
          </a:p>
          <a:p>
            <a:pPr indent="0" lvl="0" marL="0" rtl="0" algn="l">
              <a:lnSpc>
                <a:spcPct val="100000"/>
              </a:lnSpc>
              <a:spcBef>
                <a:spcPts val="0"/>
              </a:spcBef>
              <a:spcAft>
                <a:spcPts val="0"/>
              </a:spcAft>
              <a:buNone/>
            </a:pPr>
            <a:r>
              <a:rPr lang="en" sz="1000">
                <a:solidFill>
                  <a:srgbClr val="FFFF00"/>
                </a:solidFill>
              </a:rPr>
              <a:t>Current GPA</a:t>
            </a:r>
            <a:r>
              <a:rPr lang="en" sz="1000"/>
              <a:t>: A students’ current GPA</a:t>
            </a:r>
            <a:endParaRPr sz="1000"/>
          </a:p>
          <a:p>
            <a:pPr indent="0" lvl="0" marL="0" rtl="0" algn="l">
              <a:lnSpc>
                <a:spcPct val="100000"/>
              </a:lnSpc>
              <a:spcBef>
                <a:spcPts val="0"/>
              </a:spcBef>
              <a:spcAft>
                <a:spcPts val="0"/>
              </a:spcAft>
              <a:buNone/>
            </a:pPr>
            <a:r>
              <a:rPr lang="en" sz="1000">
                <a:solidFill>
                  <a:srgbClr val="FFFF00"/>
                </a:solidFill>
              </a:rPr>
              <a:t>Gender</a:t>
            </a:r>
            <a:r>
              <a:rPr lang="en" sz="1000"/>
              <a:t>:</a:t>
            </a:r>
            <a:r>
              <a:rPr lang="en" sz="1000"/>
              <a:t> A students’ gender</a:t>
            </a:r>
            <a:endParaRPr sz="1000"/>
          </a:p>
          <a:p>
            <a:pPr indent="0" lvl="0" marL="0" rtl="0" algn="l">
              <a:lnSpc>
                <a:spcPct val="100000"/>
              </a:lnSpc>
              <a:spcBef>
                <a:spcPts val="0"/>
              </a:spcBef>
              <a:spcAft>
                <a:spcPts val="0"/>
              </a:spcAft>
              <a:buNone/>
            </a:pPr>
            <a:r>
              <a:rPr lang="en" sz="1000">
                <a:solidFill>
                  <a:srgbClr val="FFFF00"/>
                </a:solidFill>
              </a:rPr>
              <a:t>Semesters Completed at KU</a:t>
            </a:r>
            <a:r>
              <a:rPr lang="en" sz="1000"/>
              <a:t>: </a:t>
            </a:r>
            <a:r>
              <a:rPr lang="en" sz="1000"/>
              <a:t>The # of semesters a the student has completed at KU</a:t>
            </a:r>
            <a:endParaRPr sz="1000"/>
          </a:p>
          <a:p>
            <a:pPr indent="0" lvl="0" marL="0" rtl="0" algn="l">
              <a:lnSpc>
                <a:spcPct val="100000"/>
              </a:lnSpc>
              <a:spcBef>
                <a:spcPts val="0"/>
              </a:spcBef>
              <a:spcAft>
                <a:spcPts val="0"/>
              </a:spcAft>
              <a:buNone/>
            </a:pPr>
            <a:r>
              <a:rPr lang="en" sz="1000">
                <a:solidFill>
                  <a:srgbClr val="FFFF00"/>
                </a:solidFill>
              </a:rPr>
              <a:t>What kind of games do you play</a:t>
            </a:r>
            <a:r>
              <a:rPr lang="en" sz="1000"/>
              <a:t>: A scale of 1 to 5 describing if the student plays more casual games of more competitive games</a:t>
            </a:r>
            <a:endParaRPr sz="1000"/>
          </a:p>
          <a:p>
            <a:pPr indent="0" lvl="0" marL="0" rtl="0" algn="l">
              <a:lnSpc>
                <a:spcPct val="100000"/>
              </a:lnSpc>
              <a:spcBef>
                <a:spcPts val="0"/>
              </a:spcBef>
              <a:spcAft>
                <a:spcPts val="0"/>
              </a:spcAft>
              <a:buNone/>
            </a:pPr>
            <a:r>
              <a:rPr lang="en" sz="1000">
                <a:solidFill>
                  <a:srgbClr val="FFFF00"/>
                </a:solidFill>
              </a:rPr>
              <a:t>How do you play those games</a:t>
            </a:r>
            <a:r>
              <a:rPr lang="en" sz="1000"/>
              <a:t>: A scale of 1 to 5 describing if the student plays games in a more casual manner or a more competitive manner</a:t>
            </a:r>
            <a:endParaRPr sz="1000"/>
          </a:p>
          <a:p>
            <a:pPr indent="0" lvl="0" marL="0" rtl="0" algn="l">
              <a:lnSpc>
                <a:spcPct val="100000"/>
              </a:lnSpc>
              <a:spcBef>
                <a:spcPts val="0"/>
              </a:spcBef>
              <a:spcAft>
                <a:spcPts val="0"/>
              </a:spcAft>
              <a:buNone/>
            </a:pPr>
            <a:r>
              <a:rPr lang="en" sz="1000">
                <a:solidFill>
                  <a:srgbClr val="FFFF00"/>
                </a:solidFill>
              </a:rPr>
              <a:t>Sleep on School Night</a:t>
            </a:r>
            <a:r>
              <a:rPr lang="en" sz="1000"/>
              <a:t>: The average time a student gets to sleep on a night that they have class the next day</a:t>
            </a:r>
            <a:endParaRPr sz="1000"/>
          </a:p>
          <a:p>
            <a:pPr indent="0" lvl="0" marL="0" rtl="0" algn="l">
              <a:lnSpc>
                <a:spcPct val="100000"/>
              </a:lnSpc>
              <a:spcBef>
                <a:spcPts val="0"/>
              </a:spcBef>
              <a:spcAft>
                <a:spcPts val="0"/>
              </a:spcAft>
              <a:buNone/>
            </a:pPr>
            <a:r>
              <a:rPr lang="en" sz="1000">
                <a:solidFill>
                  <a:srgbClr val="FFFF00"/>
                </a:solidFill>
              </a:rPr>
              <a:t>Sleep on Non-School Night</a:t>
            </a:r>
            <a:r>
              <a:rPr lang="en" sz="1000"/>
              <a:t>: The average time a student gets to sleep on a night that they have do not have class the next day</a:t>
            </a:r>
            <a:endParaRPr sz="1000"/>
          </a:p>
          <a:p>
            <a:pPr indent="0" lvl="0" marL="0" rtl="0" algn="l">
              <a:lnSpc>
                <a:spcPct val="100000"/>
              </a:lnSpc>
              <a:spcBef>
                <a:spcPts val="0"/>
              </a:spcBef>
              <a:spcAft>
                <a:spcPts val="0"/>
              </a:spcAft>
              <a:buNone/>
            </a:pPr>
            <a:r>
              <a:rPr lang="en" sz="1000"/>
              <a:t>10 different game categories, each with a scale of 1 to 10. 1 being I don’t like this game genre, 10 being I do like this game genre. Below are the genres</a:t>
            </a:r>
            <a:endParaRPr sz="1000"/>
          </a:p>
          <a:p>
            <a:pPr indent="-292100" lvl="0" marL="457200" rtl="0" algn="l">
              <a:lnSpc>
                <a:spcPct val="100000"/>
              </a:lnSpc>
              <a:spcBef>
                <a:spcPts val="0"/>
              </a:spcBef>
              <a:spcAft>
                <a:spcPts val="0"/>
              </a:spcAft>
              <a:buClr>
                <a:srgbClr val="FFFF00"/>
              </a:buClr>
              <a:buSzPts val="1000"/>
              <a:buChar char="●"/>
            </a:pPr>
            <a:r>
              <a:rPr lang="en" sz="1000">
                <a:solidFill>
                  <a:srgbClr val="FFFF00"/>
                </a:solidFill>
              </a:rPr>
              <a:t>Sandbox, Real-Time Strategy, Shooters, Multiplayer Online Battle Arena, Role-Playing, Simulation &amp; Sports, Puzzle and Party, Action-Adventure, Survival &amp; Horror, Platformer</a:t>
            </a:r>
            <a:endParaRPr sz="1000">
              <a:solidFill>
                <a:srgbClr val="FFFF00"/>
              </a:solidFill>
            </a:endParaRPr>
          </a:p>
          <a:p>
            <a:pPr indent="0" lvl="0" marL="0" rtl="0" algn="l">
              <a:lnSpc>
                <a:spcPct val="100000"/>
              </a:lnSpc>
              <a:spcBef>
                <a:spcPts val="0"/>
              </a:spcBef>
              <a:spcAft>
                <a:spcPts val="0"/>
              </a:spcAft>
              <a:buNone/>
            </a:pPr>
            <a:r>
              <a:rPr lang="en" sz="1000">
                <a:solidFill>
                  <a:srgbClr val="FFFF00"/>
                </a:solidFill>
              </a:rPr>
              <a:t>Setup</a:t>
            </a:r>
            <a:r>
              <a:rPr lang="en" sz="1000"/>
              <a:t>: If the student own their own gaming console/computer</a:t>
            </a:r>
            <a:br>
              <a:rPr lang="en" sz="1000"/>
            </a:br>
            <a:r>
              <a:rPr lang="en" sz="1000">
                <a:solidFill>
                  <a:srgbClr val="FFFF00"/>
                </a:solidFill>
              </a:rPr>
              <a:t>Money Spent on Setup</a:t>
            </a:r>
            <a:r>
              <a:rPr lang="en" sz="1000"/>
              <a:t>: How much money the student spent on their gaming setup</a:t>
            </a:r>
            <a:endParaRPr sz="1000"/>
          </a:p>
          <a:p>
            <a:pPr indent="0" lvl="0" marL="0" rtl="0" algn="l">
              <a:lnSpc>
                <a:spcPct val="100000"/>
              </a:lnSpc>
              <a:spcBef>
                <a:spcPts val="0"/>
              </a:spcBef>
              <a:spcAft>
                <a:spcPts val="0"/>
              </a:spcAft>
              <a:buNone/>
            </a:pPr>
            <a:r>
              <a:rPr lang="en" sz="1000">
                <a:solidFill>
                  <a:srgbClr val="FFFF00"/>
                </a:solidFill>
              </a:rPr>
              <a:t>Money Percentage</a:t>
            </a:r>
            <a:r>
              <a:rPr lang="en" sz="1000"/>
              <a:t>: How much of their own money was used to purchase their gaming setup</a:t>
            </a:r>
            <a:endParaRPr sz="1000"/>
          </a:p>
          <a:p>
            <a:pPr indent="0" lvl="0" marL="0" rtl="0" algn="l">
              <a:lnSpc>
                <a:spcPct val="100000"/>
              </a:lnSpc>
              <a:spcBef>
                <a:spcPts val="0"/>
              </a:spcBef>
              <a:spcAft>
                <a:spcPts val="0"/>
              </a:spcAft>
              <a:buNone/>
            </a:pPr>
            <a:r>
              <a:rPr lang="en" sz="1000">
                <a:solidFill>
                  <a:srgbClr val="FFFF00"/>
                </a:solidFill>
              </a:rPr>
              <a:t>Hours Gaming Alone Daily</a:t>
            </a:r>
            <a:r>
              <a:rPr lang="en" sz="1000"/>
              <a:t>: On average, every day, how many hours are spent gaming alone </a:t>
            </a:r>
            <a:endParaRPr sz="1000"/>
          </a:p>
          <a:p>
            <a:pPr indent="0" lvl="0" marL="0" rtl="0" algn="l">
              <a:lnSpc>
                <a:spcPct val="100000"/>
              </a:lnSpc>
              <a:spcBef>
                <a:spcPts val="0"/>
              </a:spcBef>
              <a:spcAft>
                <a:spcPts val="0"/>
              </a:spcAft>
              <a:buNone/>
            </a:pPr>
            <a:r>
              <a:rPr lang="en" sz="1000">
                <a:solidFill>
                  <a:srgbClr val="FFFF00"/>
                </a:solidFill>
              </a:rPr>
              <a:t>Hours Gaming with Friends Daily</a:t>
            </a:r>
            <a:r>
              <a:rPr lang="en" sz="1000"/>
              <a:t>: On average, every day, how many hours are spent gaming with friends</a:t>
            </a:r>
            <a:endParaRPr sz="1000"/>
          </a:p>
          <a:p>
            <a:pPr indent="0" lvl="0" marL="0" rtl="0" algn="l">
              <a:lnSpc>
                <a:spcPct val="100000"/>
              </a:lnSpc>
              <a:spcBef>
                <a:spcPts val="0"/>
              </a:spcBef>
              <a:spcAft>
                <a:spcPts val="0"/>
              </a:spcAft>
              <a:buNone/>
            </a:pPr>
            <a:r>
              <a:rPr lang="en" sz="1000">
                <a:solidFill>
                  <a:srgbClr val="FFFF00"/>
                </a:solidFill>
              </a:rPr>
              <a:t>Non-Gaming Hours Spent with Friends Daily</a:t>
            </a:r>
            <a:r>
              <a:rPr lang="en" sz="1000"/>
              <a:t>: On average, every day, how many hours are with friends while not gaming</a:t>
            </a:r>
            <a:endParaRPr sz="1000"/>
          </a:p>
          <a:p>
            <a:pPr indent="0" lvl="0" marL="0" rtl="0" algn="l">
              <a:lnSpc>
                <a:spcPct val="100000"/>
              </a:lnSpc>
              <a:spcBef>
                <a:spcPts val="0"/>
              </a:spcBef>
              <a:spcAft>
                <a:spcPts val="0"/>
              </a:spcAft>
              <a:buNone/>
            </a:pPr>
            <a:r>
              <a:rPr lang="en" sz="1000">
                <a:solidFill>
                  <a:srgbClr val="FFFF00"/>
                </a:solidFill>
              </a:rPr>
              <a:t>Hours doing Homework Daily</a:t>
            </a:r>
            <a:r>
              <a:rPr lang="en" sz="1000"/>
              <a:t>: How many hours the student spends on homework every day</a:t>
            </a:r>
            <a:endParaRPr sz="1000"/>
          </a:p>
          <a:p>
            <a:pPr indent="0" lvl="0" marL="0" rtl="0" algn="l">
              <a:lnSpc>
                <a:spcPct val="100000"/>
              </a:lnSpc>
              <a:spcBef>
                <a:spcPts val="0"/>
              </a:spcBef>
              <a:spcAft>
                <a:spcPts val="0"/>
              </a:spcAft>
              <a:buNone/>
            </a:pPr>
            <a:r>
              <a:rPr lang="en" sz="1000">
                <a:solidFill>
                  <a:srgbClr val="FFFF00"/>
                </a:solidFill>
              </a:rPr>
              <a:t>Weekly Days Exercising</a:t>
            </a:r>
            <a:r>
              <a:rPr lang="en" sz="1000"/>
              <a:t>: How many days out of the week the student exercises</a:t>
            </a:r>
            <a:endParaRPr sz="1000"/>
          </a:p>
          <a:p>
            <a:pPr indent="0" lvl="0" marL="0" rtl="0" algn="l">
              <a:lnSpc>
                <a:spcPct val="100000"/>
              </a:lnSpc>
              <a:spcBef>
                <a:spcPts val="0"/>
              </a:spcBef>
              <a:spcAft>
                <a:spcPts val="0"/>
              </a:spcAft>
              <a:buNone/>
            </a:pPr>
            <a:r>
              <a:rPr lang="en" sz="1000">
                <a:solidFill>
                  <a:srgbClr val="FFFF00"/>
                </a:solidFill>
              </a:rPr>
              <a:t>Weekly Days Partying</a:t>
            </a:r>
            <a:r>
              <a:rPr lang="en" sz="1000"/>
              <a:t>: How many days out of the week the student parties</a:t>
            </a:r>
            <a:endParaRPr sz="1000"/>
          </a:p>
          <a:p>
            <a:pPr indent="0" lvl="0" marL="0" rtl="0" algn="l">
              <a:lnSpc>
                <a:spcPct val="100000"/>
              </a:lnSpc>
              <a:spcBef>
                <a:spcPts val="0"/>
              </a:spcBef>
              <a:spcAft>
                <a:spcPts val="0"/>
              </a:spcAft>
              <a:buNone/>
            </a:pPr>
            <a:r>
              <a:rPr lang="en" sz="1000">
                <a:solidFill>
                  <a:srgbClr val="FFFF00"/>
                </a:solidFill>
              </a:rPr>
              <a:t>Job</a:t>
            </a:r>
            <a:r>
              <a:rPr lang="en" sz="1000"/>
              <a:t>: Does the student have a job</a:t>
            </a:r>
            <a:endParaRPr sz="1000"/>
          </a:p>
          <a:p>
            <a:pPr indent="0" lvl="0" marL="0" rtl="0" algn="l">
              <a:lnSpc>
                <a:spcPct val="100000"/>
              </a:lnSpc>
              <a:spcBef>
                <a:spcPts val="0"/>
              </a:spcBef>
              <a:spcAft>
                <a:spcPts val="0"/>
              </a:spcAft>
              <a:buNone/>
            </a:pPr>
            <a:r>
              <a:rPr lang="en" sz="1000">
                <a:solidFill>
                  <a:srgbClr val="FFFF00"/>
                </a:solidFill>
              </a:rPr>
              <a:t>Weekly Work Hours</a:t>
            </a:r>
            <a:r>
              <a:rPr lang="en" sz="1000"/>
              <a:t>: How many hours a week does the student work</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3"/>
          <p:cNvSpPr txBox="1"/>
          <p:nvPr>
            <p:ph type="title"/>
          </p:nvPr>
        </p:nvSpPr>
        <p:spPr>
          <a:xfrm>
            <a:off x="727925" y="896950"/>
            <a:ext cx="6775200" cy="57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Cleaning</a:t>
            </a:r>
            <a:endParaRPr sz="2200"/>
          </a:p>
        </p:txBody>
      </p:sp>
      <p:sp>
        <p:nvSpPr>
          <p:cNvPr id="282" name="Google Shape;282;p23"/>
          <p:cNvSpPr txBox="1"/>
          <p:nvPr>
            <p:ph idx="1" type="body"/>
          </p:nvPr>
        </p:nvSpPr>
        <p:spPr>
          <a:xfrm>
            <a:off x="660775" y="1826600"/>
            <a:ext cx="4091400" cy="30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RemoveUseless removed two attributes that </a:t>
            </a:r>
            <a:endParaRPr/>
          </a:p>
          <a:p>
            <a:pPr indent="0" lvl="0" marL="0" rtl="0" algn="l">
              <a:spcBef>
                <a:spcPts val="1600"/>
              </a:spcBef>
              <a:spcAft>
                <a:spcPts val="0"/>
              </a:spcAft>
              <a:buNone/>
            </a:pPr>
            <a:r>
              <a:rPr lang="en"/>
              <a:t>regarded consent in the study. Both had only one </a:t>
            </a:r>
            <a:endParaRPr/>
          </a:p>
          <a:p>
            <a:pPr indent="0" lvl="0" marL="0" rtl="0" algn="l">
              <a:spcBef>
                <a:spcPts val="1600"/>
              </a:spcBef>
              <a:spcAft>
                <a:spcPts val="0"/>
              </a:spcAft>
              <a:buNone/>
            </a:pPr>
            <a:r>
              <a:rPr lang="en"/>
              <a:t>answer possible and </a:t>
            </a:r>
            <a:r>
              <a:rPr lang="en"/>
              <a:t>would</a:t>
            </a:r>
            <a:r>
              <a:rPr lang="en"/>
              <a:t> not be valuable to</a:t>
            </a:r>
            <a:endParaRPr/>
          </a:p>
          <a:p>
            <a:pPr indent="0" lvl="0" marL="0" rtl="0" algn="l">
              <a:spcBef>
                <a:spcPts val="1600"/>
              </a:spcBef>
              <a:spcAft>
                <a:spcPts val="0"/>
              </a:spcAft>
              <a:buNone/>
            </a:pPr>
            <a:r>
              <a:rPr lang="en"/>
              <a:t>this research.</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83" name="Google Shape;283;p23"/>
          <p:cNvSpPr txBox="1"/>
          <p:nvPr>
            <p:ph idx="2" type="body"/>
          </p:nvPr>
        </p:nvSpPr>
        <p:spPr>
          <a:xfrm>
            <a:off x="4743725" y="1826600"/>
            <a:ext cx="4091400" cy="28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MergeManyValues to take many string values and merge them into one. </a:t>
            </a:r>
            <a:endParaRPr/>
          </a:p>
          <a:p>
            <a:pPr indent="0" lvl="0" marL="0" rtl="0" algn="l">
              <a:spcBef>
                <a:spcPts val="1600"/>
              </a:spcBef>
              <a:spcAft>
                <a:spcPts val="0"/>
              </a:spcAft>
              <a:buClr>
                <a:schemeClr val="dk1"/>
              </a:buClr>
              <a:buSzPts val="1100"/>
              <a:buFont typeface="Arial"/>
              <a:buNone/>
            </a:pPr>
            <a:r>
              <a:rPr lang="en">
                <a:solidFill>
                  <a:schemeClr val="lt1"/>
                </a:solidFill>
              </a:rPr>
              <a:t>Major and Minor was all string data</a:t>
            </a:r>
            <a:endParaRPr>
              <a:solidFill>
                <a:schemeClr val="lt1"/>
              </a:solidFill>
            </a:endParaRPr>
          </a:p>
          <a:p>
            <a:pPr indent="0" lvl="0" marL="0" rtl="0" algn="l">
              <a:spcBef>
                <a:spcPts val="1600"/>
              </a:spcBef>
              <a:spcAft>
                <a:spcPts val="0"/>
              </a:spcAft>
              <a:buClr>
                <a:schemeClr val="dk1"/>
              </a:buClr>
              <a:buSzPts val="1100"/>
              <a:buFont typeface="Arial"/>
              <a:buNone/>
            </a:pPr>
            <a:r>
              <a:rPr lang="en">
                <a:solidFill>
                  <a:schemeClr val="lt1"/>
                </a:solidFill>
              </a:rPr>
              <a:t>Major cleaned from 44 unique responses to 18</a:t>
            </a:r>
            <a:endParaRPr>
              <a:solidFill>
                <a:schemeClr val="lt1"/>
              </a:solidFill>
            </a:endParaRPr>
          </a:p>
          <a:p>
            <a:pPr indent="0" lvl="0" marL="0" rtl="0" algn="l">
              <a:spcBef>
                <a:spcPts val="1600"/>
              </a:spcBef>
              <a:spcAft>
                <a:spcPts val="0"/>
              </a:spcAft>
              <a:buClr>
                <a:schemeClr val="dk1"/>
              </a:buClr>
              <a:buSzPts val="1100"/>
              <a:buFont typeface="Arial"/>
              <a:buNone/>
            </a:pPr>
            <a:r>
              <a:rPr lang="en">
                <a:solidFill>
                  <a:schemeClr val="lt1"/>
                </a:solidFill>
              </a:rPr>
              <a:t>Minor cleaned from 26 unique responses to 13</a:t>
            </a:r>
            <a:endParaRPr>
              <a:solidFill>
                <a:schemeClr val="lt1"/>
              </a:solidFill>
            </a:endParaRPr>
          </a:p>
          <a:p>
            <a:pPr indent="0" lvl="0" marL="0" rtl="0" algn="l">
              <a:spcBef>
                <a:spcPts val="1600"/>
              </a:spcBef>
              <a:spcAft>
                <a:spcPts val="1600"/>
              </a:spcAft>
              <a:buNone/>
            </a:pPr>
            <a:r>
              <a:t/>
            </a:r>
            <a:endParaRPr/>
          </a:p>
        </p:txBody>
      </p:sp>
      <p:sp>
        <p:nvSpPr>
          <p:cNvPr id="284" name="Google Shape;284;p23"/>
          <p:cNvSpPr txBox="1"/>
          <p:nvPr/>
        </p:nvSpPr>
        <p:spPr>
          <a:xfrm>
            <a:off x="309250" y="782875"/>
            <a:ext cx="4776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latin typeface="Raleway SemiBold"/>
                <a:ea typeface="Raleway SemiBold"/>
                <a:cs typeface="Raleway SemiBold"/>
                <a:sym typeface="Raleway SemiBold"/>
              </a:rPr>
              <a:t>2</a:t>
            </a:r>
            <a:endParaRPr sz="3500">
              <a:latin typeface="Raleway SemiBold"/>
              <a:ea typeface="Raleway SemiBold"/>
              <a:cs typeface="Raleway SemiBold"/>
              <a:sym typeface="Raleway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4"/>
          <p:cNvSpPr txBox="1"/>
          <p:nvPr>
            <p:ph type="title"/>
          </p:nvPr>
        </p:nvSpPr>
        <p:spPr>
          <a:xfrm>
            <a:off x="159100" y="-103025"/>
            <a:ext cx="5799300" cy="6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Cleaning String Inputs</a:t>
            </a:r>
            <a:endParaRPr/>
          </a:p>
        </p:txBody>
      </p:sp>
      <p:sp>
        <p:nvSpPr>
          <p:cNvPr id="290" name="Google Shape;290;p24"/>
          <p:cNvSpPr txBox="1"/>
          <p:nvPr>
            <p:ph idx="1" type="body"/>
          </p:nvPr>
        </p:nvSpPr>
        <p:spPr>
          <a:xfrm>
            <a:off x="1008350" y="865275"/>
            <a:ext cx="2803500" cy="24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MergeManyValues</a:t>
            </a:r>
            <a:endParaRPr sz="2000"/>
          </a:p>
          <a:p>
            <a:pPr indent="0" lvl="0" marL="0" rtl="0" algn="l">
              <a:spcBef>
                <a:spcPts val="1600"/>
              </a:spcBef>
              <a:spcAft>
                <a:spcPts val="1600"/>
              </a:spcAft>
              <a:buNone/>
            </a:pPr>
            <a:r>
              <a:t/>
            </a:r>
            <a:endParaRPr/>
          </a:p>
        </p:txBody>
      </p:sp>
      <p:sp>
        <p:nvSpPr>
          <p:cNvPr id="291" name="Google Shape;291;p24"/>
          <p:cNvSpPr txBox="1"/>
          <p:nvPr>
            <p:ph idx="2" type="body"/>
          </p:nvPr>
        </p:nvSpPr>
        <p:spPr>
          <a:xfrm>
            <a:off x="2980946" y="2954675"/>
            <a:ext cx="2803500" cy="173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2" name="Google Shape;292;p24"/>
          <p:cNvPicPr preferRelativeResize="0"/>
          <p:nvPr/>
        </p:nvPicPr>
        <p:blipFill>
          <a:blip r:embed="rId3">
            <a:alphaModFix/>
          </a:blip>
          <a:stretch>
            <a:fillRect/>
          </a:stretch>
        </p:blipFill>
        <p:spPr>
          <a:xfrm>
            <a:off x="1439450" y="2108324"/>
            <a:ext cx="3319050" cy="2859850"/>
          </a:xfrm>
          <a:prstGeom prst="rect">
            <a:avLst/>
          </a:prstGeom>
          <a:noFill/>
          <a:ln>
            <a:noFill/>
          </a:ln>
        </p:spPr>
      </p:pic>
      <p:pic>
        <p:nvPicPr>
          <p:cNvPr id="293" name="Google Shape;293;p24"/>
          <p:cNvPicPr preferRelativeResize="0"/>
          <p:nvPr/>
        </p:nvPicPr>
        <p:blipFill>
          <a:blip r:embed="rId4">
            <a:alphaModFix/>
          </a:blip>
          <a:stretch>
            <a:fillRect/>
          </a:stretch>
        </p:blipFill>
        <p:spPr>
          <a:xfrm>
            <a:off x="835125" y="1503013"/>
            <a:ext cx="3077159" cy="539200"/>
          </a:xfrm>
          <a:prstGeom prst="rect">
            <a:avLst/>
          </a:prstGeom>
          <a:noFill/>
          <a:ln>
            <a:noFill/>
          </a:ln>
        </p:spPr>
      </p:pic>
      <p:pic>
        <p:nvPicPr>
          <p:cNvPr id="294" name="Google Shape;294;p24"/>
          <p:cNvPicPr preferRelativeResize="0"/>
          <p:nvPr/>
        </p:nvPicPr>
        <p:blipFill>
          <a:blip r:embed="rId5">
            <a:alphaModFix/>
          </a:blip>
          <a:stretch>
            <a:fillRect/>
          </a:stretch>
        </p:blipFill>
        <p:spPr>
          <a:xfrm>
            <a:off x="5753402" y="0"/>
            <a:ext cx="339059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ph type="title"/>
          </p:nvPr>
        </p:nvSpPr>
        <p:spPr>
          <a:xfrm>
            <a:off x="159100" y="-103025"/>
            <a:ext cx="5799300" cy="6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Cleaning String Inputs</a:t>
            </a:r>
            <a:endParaRPr/>
          </a:p>
        </p:txBody>
      </p:sp>
      <p:sp>
        <p:nvSpPr>
          <p:cNvPr id="300" name="Google Shape;300;p25"/>
          <p:cNvSpPr txBox="1"/>
          <p:nvPr>
            <p:ph idx="1" type="body"/>
          </p:nvPr>
        </p:nvSpPr>
        <p:spPr>
          <a:xfrm>
            <a:off x="1008350" y="865275"/>
            <a:ext cx="28035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MergeManyValues</a:t>
            </a:r>
            <a:endParaRPr sz="2000"/>
          </a:p>
          <a:p>
            <a:pPr indent="0" lvl="0" marL="0" rtl="0" algn="l">
              <a:spcBef>
                <a:spcPts val="1600"/>
              </a:spcBef>
              <a:spcAft>
                <a:spcPts val="1600"/>
              </a:spcAft>
              <a:buNone/>
            </a:pPr>
            <a:r>
              <a:t/>
            </a:r>
            <a:endParaRPr/>
          </a:p>
        </p:txBody>
      </p:sp>
      <p:pic>
        <p:nvPicPr>
          <p:cNvPr id="301" name="Google Shape;301;p25"/>
          <p:cNvPicPr preferRelativeResize="0"/>
          <p:nvPr/>
        </p:nvPicPr>
        <p:blipFill>
          <a:blip r:embed="rId3">
            <a:alphaModFix/>
          </a:blip>
          <a:stretch>
            <a:fillRect/>
          </a:stretch>
        </p:blipFill>
        <p:spPr>
          <a:xfrm>
            <a:off x="0" y="1593075"/>
            <a:ext cx="6155300" cy="3552825"/>
          </a:xfrm>
          <a:prstGeom prst="rect">
            <a:avLst/>
          </a:prstGeom>
          <a:noFill/>
          <a:ln>
            <a:noFill/>
          </a:ln>
        </p:spPr>
      </p:pic>
      <p:pic>
        <p:nvPicPr>
          <p:cNvPr id="302" name="Google Shape;302;p25"/>
          <p:cNvPicPr preferRelativeResize="0"/>
          <p:nvPr/>
        </p:nvPicPr>
        <p:blipFill>
          <a:blip r:embed="rId4">
            <a:alphaModFix/>
          </a:blip>
          <a:stretch>
            <a:fillRect/>
          </a:stretch>
        </p:blipFill>
        <p:spPr>
          <a:xfrm>
            <a:off x="4133850" y="804750"/>
            <a:ext cx="5010150" cy="373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6"/>
          <p:cNvSpPr txBox="1"/>
          <p:nvPr>
            <p:ph type="title"/>
          </p:nvPr>
        </p:nvSpPr>
        <p:spPr>
          <a:xfrm>
            <a:off x="727925" y="896950"/>
            <a:ext cx="6775200" cy="57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Analysis</a:t>
            </a:r>
            <a:endParaRPr sz="2200"/>
          </a:p>
        </p:txBody>
      </p:sp>
      <p:sp>
        <p:nvSpPr>
          <p:cNvPr id="308" name="Google Shape;308;p26"/>
          <p:cNvSpPr txBox="1"/>
          <p:nvPr>
            <p:ph idx="1" type="body"/>
          </p:nvPr>
        </p:nvSpPr>
        <p:spPr>
          <a:xfrm>
            <a:off x="660775" y="1826600"/>
            <a:ext cx="3749700" cy="280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Select Attributes</a:t>
            </a:r>
            <a:endParaRPr sz="2000"/>
          </a:p>
        </p:txBody>
      </p:sp>
      <p:sp>
        <p:nvSpPr>
          <p:cNvPr id="309" name="Google Shape;309;p26"/>
          <p:cNvSpPr txBox="1"/>
          <p:nvPr>
            <p:ph idx="2" type="body"/>
          </p:nvPr>
        </p:nvSpPr>
        <p:spPr>
          <a:xfrm>
            <a:off x="5085425" y="1826600"/>
            <a:ext cx="3749700" cy="280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Associate</a:t>
            </a:r>
            <a:endParaRPr sz="2000"/>
          </a:p>
        </p:txBody>
      </p:sp>
      <p:sp>
        <p:nvSpPr>
          <p:cNvPr id="310" name="Google Shape;310;p26"/>
          <p:cNvSpPr txBox="1"/>
          <p:nvPr/>
        </p:nvSpPr>
        <p:spPr>
          <a:xfrm>
            <a:off x="309250" y="782875"/>
            <a:ext cx="4776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Raleway SemiBold"/>
                <a:ea typeface="Raleway SemiBold"/>
                <a:cs typeface="Raleway SemiBold"/>
                <a:sym typeface="Raleway SemiBold"/>
              </a:rPr>
              <a:t>3</a:t>
            </a:r>
            <a:endParaRPr sz="3200">
              <a:latin typeface="Raleway SemiBold"/>
              <a:ea typeface="Raleway SemiBold"/>
              <a:cs typeface="Raleway SemiBold"/>
              <a:sym typeface="Raleway SemiBold"/>
            </a:endParaRPr>
          </a:p>
        </p:txBody>
      </p:sp>
      <p:pic>
        <p:nvPicPr>
          <p:cNvPr id="311" name="Google Shape;311;p26"/>
          <p:cNvPicPr preferRelativeResize="0"/>
          <p:nvPr/>
        </p:nvPicPr>
        <p:blipFill>
          <a:blip r:embed="rId3">
            <a:alphaModFix/>
          </a:blip>
          <a:stretch>
            <a:fillRect/>
          </a:stretch>
        </p:blipFill>
        <p:spPr>
          <a:xfrm>
            <a:off x="5133475" y="2418336"/>
            <a:ext cx="3749700" cy="2483489"/>
          </a:xfrm>
          <a:prstGeom prst="rect">
            <a:avLst/>
          </a:prstGeom>
          <a:noFill/>
          <a:ln>
            <a:noFill/>
          </a:ln>
        </p:spPr>
      </p:pic>
      <p:pic>
        <p:nvPicPr>
          <p:cNvPr id="312" name="Google Shape;312;p26"/>
          <p:cNvPicPr preferRelativeResize="0"/>
          <p:nvPr/>
        </p:nvPicPr>
        <p:blipFill>
          <a:blip r:embed="rId4">
            <a:alphaModFix/>
          </a:blip>
          <a:stretch>
            <a:fillRect/>
          </a:stretch>
        </p:blipFill>
        <p:spPr>
          <a:xfrm>
            <a:off x="727925" y="2418325"/>
            <a:ext cx="3989191" cy="248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