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8" r:id="rId4"/>
    <p:sldId id="259" r:id="rId5"/>
    <p:sldId id="260" r:id="rId6"/>
    <p:sldId id="262" r:id="rId7"/>
    <p:sldId id="263" r:id="rId8"/>
    <p:sldId id="264" r:id="rId9"/>
    <p:sldId id="266" r:id="rId10"/>
    <p:sldId id="265" r:id="rId11"/>
    <p:sldId id="267" r:id="rId12"/>
    <p:sldId id="268" r:id="rId13"/>
    <p:sldId id="269" r:id="rId14"/>
    <p:sldId id="270" r:id="rId15"/>
    <p:sldId id="271" r:id="rId16"/>
    <p:sldId id="273" r:id="rId17"/>
    <p:sldId id="272" r:id="rId18"/>
    <p:sldId id="274" r:id="rId19"/>
    <p:sldId id="275" r:id="rId20"/>
    <p:sldId id="276" r:id="rId21"/>
    <p:sldId id="277" r:id="rId22"/>
    <p:sldId id="278" r:id="rId23"/>
    <p:sldId id="279" r:id="rId24"/>
    <p:sldId id="281" r:id="rId25"/>
    <p:sldId id="282" r:id="rId26"/>
    <p:sldId id="283" r:id="rId27"/>
    <p:sldId id="284" r:id="rId28"/>
    <p:sldId id="285"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son" initials="DEP" lastIdx="2" clrIdx="0">
    <p:extLst>
      <p:ext uri="{19B8F6BF-5375-455C-9EA6-DF929625EA0E}">
        <p15:presenceInfo xmlns:p15="http://schemas.microsoft.com/office/powerpoint/2012/main" userId="Par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03"/>
    <p:restoredTop sz="94656"/>
  </p:normalViewPr>
  <p:slideViewPr>
    <p:cSldViewPr snapToGrid="0" snapToObjects="1">
      <p:cViewPr varScale="1">
        <p:scale>
          <a:sx n="60" d="100"/>
          <a:sy n="60" d="100"/>
        </p:scale>
        <p:origin x="208" y="1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27T14:25:36.785" idx="2">
    <p:pos x="10" y="10"/>
    <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2966-78CA-6D4D-BFB7-9B2DAD18DF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172B92-9FFE-AC43-B5FD-5BB4A8DC1B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ACD78-73EF-AD4C-8DEF-90C546E14EF6}"/>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5" name="Footer Placeholder 4">
            <a:extLst>
              <a:ext uri="{FF2B5EF4-FFF2-40B4-BE49-F238E27FC236}">
                <a16:creationId xmlns:a16="http://schemas.microsoft.com/office/drawing/2014/main" id="{236F80C1-65DA-DE46-9BA3-062AF609D7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56F85B-7A12-AA4A-AC63-3814E531B50F}"/>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60366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4A64-4588-B948-A87D-113B58CDBF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016C75-234A-6D45-96B7-14DB7F561C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ABC10-2692-A543-918D-7F27A18DDCE9}"/>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5" name="Footer Placeholder 4">
            <a:extLst>
              <a:ext uri="{FF2B5EF4-FFF2-40B4-BE49-F238E27FC236}">
                <a16:creationId xmlns:a16="http://schemas.microsoft.com/office/drawing/2014/main" id="{56131906-C49C-2248-9C4F-C4D76EBC92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0CE4E7-23E9-F047-B1FA-B480B20614FB}"/>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164751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085D6-4814-A545-A0CF-AF0BCC9F4D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E3B274-26F8-2043-A74F-D40DE5EF7C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B4731-FA68-CA43-B129-7284E5B206E1}"/>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5" name="Footer Placeholder 4">
            <a:extLst>
              <a:ext uri="{FF2B5EF4-FFF2-40B4-BE49-F238E27FC236}">
                <a16:creationId xmlns:a16="http://schemas.microsoft.com/office/drawing/2014/main" id="{B8A10129-3FD0-3B4E-A4C0-74E5A1700A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0D07FB-3890-2346-9968-F156A65EF717}"/>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1730128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73F4-7DEE-E745-AE44-A22FFB22A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252CA1-F033-C145-A89F-7EDB27968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9D9A2-D3C4-B042-AADD-3EF47808733A}"/>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5" name="Footer Placeholder 4">
            <a:extLst>
              <a:ext uri="{FF2B5EF4-FFF2-40B4-BE49-F238E27FC236}">
                <a16:creationId xmlns:a16="http://schemas.microsoft.com/office/drawing/2014/main" id="{33869C75-1E23-1C4E-B6F1-46AD2A0792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E1D939-C2C3-F744-86CF-E697A1396176}"/>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170381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E18D-D283-3945-A5B3-8A0E1143EF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4A5C51-3820-9B4C-A50D-9A95843652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E2A71-8C76-3E4E-AF10-36806E2DFECC}"/>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5" name="Footer Placeholder 4">
            <a:extLst>
              <a:ext uri="{FF2B5EF4-FFF2-40B4-BE49-F238E27FC236}">
                <a16:creationId xmlns:a16="http://schemas.microsoft.com/office/drawing/2014/main" id="{F309F5B6-80CD-314E-B8B3-147B4E5192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A3E889-98E2-3C4B-A76D-D59A98B121E9}"/>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4327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76C8-CC58-6F48-929F-A263C810C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AB620-734A-BB49-835A-7F6CEAB470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78C671-D2B8-7A4C-AB5B-196217A143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DB5F4-8469-AC43-BBF2-EC6264E17262}"/>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6" name="Footer Placeholder 5">
            <a:extLst>
              <a:ext uri="{FF2B5EF4-FFF2-40B4-BE49-F238E27FC236}">
                <a16:creationId xmlns:a16="http://schemas.microsoft.com/office/drawing/2014/main" id="{E4178642-354C-B94C-9156-90351AFB04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F473A2-AFC0-9844-B11D-0C31E7162E77}"/>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66587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837F-7733-7742-A910-9FD98C76D1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7ED4DC-AD62-BD4B-833F-7ED937F7C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E11F17-670B-0846-9D62-761FABC1DB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54B259-CDE1-9A47-97AC-E0FCFD342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A0627-9C32-DE44-AD04-D1B9C16799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EFD9FB-02CC-2945-A1A7-AC7499A406C3}"/>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8" name="Footer Placeholder 7">
            <a:extLst>
              <a:ext uri="{FF2B5EF4-FFF2-40B4-BE49-F238E27FC236}">
                <a16:creationId xmlns:a16="http://schemas.microsoft.com/office/drawing/2014/main" id="{A34400A3-E0D3-FE4D-8855-6F84D83ABAC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1E00CC-765D-3541-B437-E0A2E8B7DDA4}"/>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395515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99DA-34FA-D64A-B17B-E8FB3FC134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4FBF29-1490-9145-93C1-E9EFB4D85A88}"/>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4" name="Footer Placeholder 3">
            <a:extLst>
              <a:ext uri="{FF2B5EF4-FFF2-40B4-BE49-F238E27FC236}">
                <a16:creationId xmlns:a16="http://schemas.microsoft.com/office/drawing/2014/main" id="{899AD72D-31D1-1346-8188-1BFA203D87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D822D00-E2DB-FB4E-9E0E-BF8155D4C96F}"/>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322078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A3D34-20D7-8D4F-9248-9A46D3150B98}"/>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3" name="Footer Placeholder 2">
            <a:extLst>
              <a:ext uri="{FF2B5EF4-FFF2-40B4-BE49-F238E27FC236}">
                <a16:creationId xmlns:a16="http://schemas.microsoft.com/office/drawing/2014/main" id="{AE1108EA-23D9-9F4D-8530-162D43EA8E7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3C3B4A6-61A1-7148-8F97-A1751BDBB026}"/>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10243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07413-DC79-1A4A-9220-AF33F4023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DC31C3-B3DB-2F47-A207-821508E77A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C823E0-3735-2C44-8204-55C6F1F5A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E31BE-5DCE-8A48-AC0B-23CC83B03C5E}"/>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6" name="Footer Placeholder 5">
            <a:extLst>
              <a:ext uri="{FF2B5EF4-FFF2-40B4-BE49-F238E27FC236}">
                <a16:creationId xmlns:a16="http://schemas.microsoft.com/office/drawing/2014/main" id="{E9F941E2-C628-054B-9835-E418BC65D0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24524F-299D-1B47-9A28-C31FBEEA8826}"/>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136880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BEC8A-0F42-CC48-ABC7-5CB885E8D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3628CB-9645-D745-94A8-4259E24BE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F5145A9-6EC4-4842-BAD5-A9CDD8FC7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2E812-BB6C-7F4A-82DB-A1D9E25FAC94}"/>
              </a:ext>
            </a:extLst>
          </p:cNvPr>
          <p:cNvSpPr>
            <a:spLocks noGrp="1"/>
          </p:cNvSpPr>
          <p:nvPr>
            <p:ph type="dt" sz="half" idx="10"/>
          </p:nvPr>
        </p:nvSpPr>
        <p:spPr/>
        <p:txBody>
          <a:bodyPr/>
          <a:lstStyle/>
          <a:p>
            <a:fld id="{180B5933-CA86-9541-9F0A-F897A2792521}" type="datetimeFigureOut">
              <a:rPr lang="en-US" smtClean="0"/>
              <a:t>4/29/20</a:t>
            </a:fld>
            <a:endParaRPr lang="en-US" dirty="0"/>
          </a:p>
        </p:txBody>
      </p:sp>
      <p:sp>
        <p:nvSpPr>
          <p:cNvPr id="6" name="Footer Placeholder 5">
            <a:extLst>
              <a:ext uri="{FF2B5EF4-FFF2-40B4-BE49-F238E27FC236}">
                <a16:creationId xmlns:a16="http://schemas.microsoft.com/office/drawing/2014/main" id="{E5300DC2-2CB0-914F-B1D2-CBF6FB6993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2D835D-5F4B-D04C-9B17-3AAC70C05D2D}"/>
              </a:ext>
            </a:extLst>
          </p:cNvPr>
          <p:cNvSpPr>
            <a:spLocks noGrp="1"/>
          </p:cNvSpPr>
          <p:nvPr>
            <p:ph type="sldNum" sz="quarter" idx="12"/>
          </p:nvPr>
        </p:nvSpPr>
        <p:spPr/>
        <p:txBody>
          <a:bodyPr/>
          <a:lstStyle/>
          <a:p>
            <a:fld id="{2EE38952-1EB9-2241-A825-4C87E0E59619}" type="slidenum">
              <a:rPr lang="en-US" smtClean="0"/>
              <a:t>‹#›</a:t>
            </a:fld>
            <a:endParaRPr lang="en-US" dirty="0"/>
          </a:p>
        </p:txBody>
      </p:sp>
    </p:spTree>
    <p:extLst>
      <p:ext uri="{BB962C8B-B14F-4D97-AF65-F5344CB8AC3E}">
        <p14:creationId xmlns:p14="http://schemas.microsoft.com/office/powerpoint/2010/main" val="216479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6D714-0C22-FA47-84E9-F1658A3215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D87D90-6909-F943-810C-482AB40C6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FFB71-A881-FB44-B744-E867D61F6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B5933-CA86-9541-9F0A-F897A2792521}" type="datetimeFigureOut">
              <a:rPr lang="en-US" smtClean="0"/>
              <a:t>4/29/20</a:t>
            </a:fld>
            <a:endParaRPr lang="en-US" dirty="0"/>
          </a:p>
        </p:txBody>
      </p:sp>
      <p:sp>
        <p:nvSpPr>
          <p:cNvPr id="5" name="Footer Placeholder 4">
            <a:extLst>
              <a:ext uri="{FF2B5EF4-FFF2-40B4-BE49-F238E27FC236}">
                <a16:creationId xmlns:a16="http://schemas.microsoft.com/office/drawing/2014/main" id="{516CF0CA-2B81-6D4C-B657-E4F92116C4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B59EFA4-2F18-1E40-BCAA-50E2F2E55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38952-1EB9-2241-A825-4C87E0E59619}" type="slidenum">
              <a:rPr lang="en-US" smtClean="0"/>
              <a:t>‹#›</a:t>
            </a:fld>
            <a:endParaRPr lang="en-US" dirty="0"/>
          </a:p>
        </p:txBody>
      </p:sp>
    </p:spTree>
    <p:extLst>
      <p:ext uri="{BB962C8B-B14F-4D97-AF65-F5344CB8AC3E}">
        <p14:creationId xmlns:p14="http://schemas.microsoft.com/office/powerpoint/2010/main" val="96521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732F-8F5F-4948-A2FF-16D306D950F8}"/>
              </a:ext>
            </a:extLst>
          </p:cNvPr>
          <p:cNvSpPr>
            <a:spLocks noGrp="1"/>
          </p:cNvSpPr>
          <p:nvPr>
            <p:ph type="ctrTitle"/>
          </p:nvPr>
        </p:nvSpPr>
        <p:spPr/>
        <p:txBody>
          <a:bodyPr>
            <a:noAutofit/>
          </a:bodyPr>
          <a:lstStyle/>
          <a:p>
            <a:r>
              <a:rPr lang="en-US" sz="4400" dirty="0"/>
              <a:t>Assessing a Scholarship Program for Underrepresented Students in Computer Science &amp; Information Technology</a:t>
            </a:r>
          </a:p>
        </p:txBody>
      </p:sp>
      <p:sp>
        <p:nvSpPr>
          <p:cNvPr id="3" name="Subtitle 2">
            <a:extLst>
              <a:ext uri="{FF2B5EF4-FFF2-40B4-BE49-F238E27FC236}">
                <a16:creationId xmlns:a16="http://schemas.microsoft.com/office/drawing/2014/main" id="{D8CD2765-5442-E841-B8F9-5E152AE0DF69}"/>
              </a:ext>
            </a:extLst>
          </p:cNvPr>
          <p:cNvSpPr>
            <a:spLocks noGrp="1"/>
          </p:cNvSpPr>
          <p:nvPr>
            <p:ph type="subTitle" idx="1"/>
          </p:nvPr>
        </p:nvSpPr>
        <p:spPr/>
        <p:txBody>
          <a:bodyPr>
            <a:normAutofit lnSpcReduction="10000"/>
          </a:bodyPr>
          <a:lstStyle/>
          <a:p>
            <a:r>
              <a:rPr lang="en-US" dirty="0"/>
              <a:t>Patrick Earl, Lisa Frye, &amp; Dale Parson</a:t>
            </a:r>
          </a:p>
          <a:p>
            <a:r>
              <a:rPr lang="en-US" dirty="0"/>
              <a:t>Proceedings of the 35th Annual Spring Conference of the Pennsylvania Computer and Information Science Educators</a:t>
            </a:r>
          </a:p>
          <a:p>
            <a:r>
              <a:rPr lang="en-US" dirty="0"/>
              <a:t>West Chester University of PA, West Chester, PA, April 3-4, 2020</a:t>
            </a:r>
          </a:p>
        </p:txBody>
      </p:sp>
    </p:spTree>
    <p:extLst>
      <p:ext uri="{BB962C8B-B14F-4D97-AF65-F5344CB8AC3E}">
        <p14:creationId xmlns:p14="http://schemas.microsoft.com/office/powerpoint/2010/main" val="267027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CB04-BA7D-7E42-BEFD-8C7314802591}"/>
              </a:ext>
            </a:extLst>
          </p:cNvPr>
          <p:cNvSpPr>
            <a:spLocks noGrp="1"/>
          </p:cNvSpPr>
          <p:nvPr>
            <p:ph type="title"/>
          </p:nvPr>
        </p:nvSpPr>
        <p:spPr/>
        <p:txBody>
          <a:bodyPr/>
          <a:lstStyle/>
          <a:p>
            <a:pPr algn="ctr"/>
            <a:r>
              <a:rPr lang="en-US" dirty="0"/>
              <a:t>31 Kutztown CSIT CARE/STEM Scholars</a:t>
            </a:r>
          </a:p>
        </p:txBody>
      </p:sp>
      <p:sp>
        <p:nvSpPr>
          <p:cNvPr id="3" name="Content Placeholder 2">
            <a:extLst>
              <a:ext uri="{FF2B5EF4-FFF2-40B4-BE49-F238E27FC236}">
                <a16:creationId xmlns:a16="http://schemas.microsoft.com/office/drawing/2014/main" id="{E6EB41D3-2ED5-C041-AB8F-F649D0D0C77E}"/>
              </a:ext>
            </a:extLst>
          </p:cNvPr>
          <p:cNvSpPr>
            <a:spLocks noGrp="1"/>
          </p:cNvSpPr>
          <p:nvPr>
            <p:ph idx="1"/>
          </p:nvPr>
        </p:nvSpPr>
        <p:spPr>
          <a:xfrm>
            <a:off x="838200" y="1690688"/>
            <a:ext cx="10515600" cy="4351338"/>
          </a:xfrm>
        </p:spPr>
        <p:txBody>
          <a:bodyPr>
            <a:normAutofit/>
          </a:bodyPr>
          <a:lstStyle/>
          <a:p>
            <a:pPr marL="0" indent="0">
              <a:spcBef>
                <a:spcPts val="1200"/>
              </a:spcBef>
              <a:buNone/>
            </a:pPr>
            <a:endParaRPr lang="en-US" dirty="0"/>
          </a:p>
          <a:p>
            <a:pPr>
              <a:spcBef>
                <a:spcPts val="1200"/>
              </a:spcBef>
            </a:pPr>
            <a:endParaRPr lang="en-US" dirty="0"/>
          </a:p>
          <a:p>
            <a:pPr>
              <a:spcBef>
                <a:spcPts val="1200"/>
              </a:spcBef>
            </a:pPr>
            <a:endParaRPr lang="en-US" dirty="0"/>
          </a:p>
          <a:p>
            <a:pPr>
              <a:spcBef>
                <a:spcPts val="1200"/>
              </a:spcBef>
            </a:pPr>
            <a:endParaRPr lang="en-US" dirty="0"/>
          </a:p>
          <a:p>
            <a:pPr marL="0" indent="0">
              <a:spcBef>
                <a:spcPts val="1200"/>
              </a:spcBef>
              <a:buNone/>
            </a:pPr>
            <a:endParaRPr lang="en-US" dirty="0"/>
          </a:p>
          <a:p>
            <a:pPr marL="0" indent="0">
              <a:spcBef>
                <a:spcPts val="1200"/>
              </a:spcBef>
              <a:buNone/>
            </a:pPr>
            <a:endParaRPr lang="en-US" dirty="0"/>
          </a:p>
          <a:p>
            <a:pPr>
              <a:spcBef>
                <a:spcPts val="1200"/>
              </a:spcBef>
            </a:pPr>
            <a:endParaRPr lang="en-US" dirty="0"/>
          </a:p>
          <a:p>
            <a:pPr>
              <a:spcBef>
                <a:spcPts val="1200"/>
              </a:spcBef>
            </a:pPr>
            <a:endParaRPr lang="en-US" dirty="0"/>
          </a:p>
        </p:txBody>
      </p:sp>
      <p:graphicFrame>
        <p:nvGraphicFramePr>
          <p:cNvPr id="6" name="Table 5">
            <a:extLst>
              <a:ext uri="{FF2B5EF4-FFF2-40B4-BE49-F238E27FC236}">
                <a16:creationId xmlns:a16="http://schemas.microsoft.com/office/drawing/2014/main" id="{9C5A13EE-4A93-674F-B1DB-7EDDA273F23C}"/>
              </a:ext>
            </a:extLst>
          </p:cNvPr>
          <p:cNvGraphicFramePr>
            <a:graphicFrameLocks noGrp="1"/>
          </p:cNvGraphicFramePr>
          <p:nvPr>
            <p:extLst>
              <p:ext uri="{D42A27DB-BD31-4B8C-83A1-F6EECF244321}">
                <p14:modId xmlns:p14="http://schemas.microsoft.com/office/powerpoint/2010/main" val="3715299616"/>
              </p:ext>
            </p:extLst>
          </p:nvPr>
        </p:nvGraphicFramePr>
        <p:xfrm>
          <a:off x="1416676" y="1641316"/>
          <a:ext cx="9324306" cy="4351338"/>
        </p:xfrm>
        <a:graphic>
          <a:graphicData uri="http://schemas.openxmlformats.org/drawingml/2006/table">
            <a:tbl>
              <a:tblPr firstRow="1" bandRow="1">
                <a:tableStyleId>{5C22544A-7EE6-4342-B048-85BDC9FD1C3A}</a:tableStyleId>
              </a:tblPr>
              <a:tblGrid>
                <a:gridCol w="1554051">
                  <a:extLst>
                    <a:ext uri="{9D8B030D-6E8A-4147-A177-3AD203B41FA5}">
                      <a16:colId xmlns:a16="http://schemas.microsoft.com/office/drawing/2014/main" val="4018172173"/>
                    </a:ext>
                  </a:extLst>
                </a:gridCol>
                <a:gridCol w="1554051">
                  <a:extLst>
                    <a:ext uri="{9D8B030D-6E8A-4147-A177-3AD203B41FA5}">
                      <a16:colId xmlns:a16="http://schemas.microsoft.com/office/drawing/2014/main" val="1214670931"/>
                    </a:ext>
                  </a:extLst>
                </a:gridCol>
                <a:gridCol w="1554051">
                  <a:extLst>
                    <a:ext uri="{9D8B030D-6E8A-4147-A177-3AD203B41FA5}">
                      <a16:colId xmlns:a16="http://schemas.microsoft.com/office/drawing/2014/main" val="467580510"/>
                    </a:ext>
                  </a:extLst>
                </a:gridCol>
                <a:gridCol w="1554051">
                  <a:extLst>
                    <a:ext uri="{9D8B030D-6E8A-4147-A177-3AD203B41FA5}">
                      <a16:colId xmlns:a16="http://schemas.microsoft.com/office/drawing/2014/main" val="4223998232"/>
                    </a:ext>
                  </a:extLst>
                </a:gridCol>
                <a:gridCol w="1554051">
                  <a:extLst>
                    <a:ext uri="{9D8B030D-6E8A-4147-A177-3AD203B41FA5}">
                      <a16:colId xmlns:a16="http://schemas.microsoft.com/office/drawing/2014/main" val="2476946517"/>
                    </a:ext>
                  </a:extLst>
                </a:gridCol>
                <a:gridCol w="1554051">
                  <a:extLst>
                    <a:ext uri="{9D8B030D-6E8A-4147-A177-3AD203B41FA5}">
                      <a16:colId xmlns:a16="http://schemas.microsoft.com/office/drawing/2014/main" val="1380532586"/>
                    </a:ext>
                  </a:extLst>
                </a:gridCol>
              </a:tblGrid>
              <a:tr h="725223">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Fall </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Female</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Black</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Hispanic</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Asian</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400" baseline="0" dirty="0">
                          <a:effectLst/>
                          <a:latin typeface="Times New Roman" panose="02020603050405020304" pitchFamily="18" charset="0"/>
                          <a:ea typeface="Times New Roman" panose="02020603050405020304" pitchFamily="18" charset="0"/>
                        </a:rPr>
                        <a:t># scholars</a:t>
                      </a:r>
                      <a:endParaRPr lang="en-US" sz="24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57042392"/>
                  </a:ext>
                </a:extLst>
              </a:tr>
              <a:tr h="725223">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50.00%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62.50%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0.00%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0.00%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8</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131617618"/>
                  </a:ext>
                </a:extLst>
              </a:tr>
              <a:tr h="725223">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2016</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64.29%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35.71%</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7.14%</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0.00%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14</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59279543"/>
                  </a:ext>
                </a:extLst>
              </a:tr>
              <a:tr h="725223">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2017</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68.42%</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26.32%</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5.26%</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0.00%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706202131"/>
                  </a:ext>
                </a:extLst>
              </a:tr>
              <a:tr h="725223">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2018</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65.00%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30.00%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5.00%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5.00%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302801780"/>
                  </a:ext>
                </a:extLst>
              </a:tr>
              <a:tr h="725223">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61.54%</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46.15%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7.69%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7.69%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13</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244185621"/>
                  </a:ext>
                </a:extLst>
              </a:tr>
            </a:tbl>
          </a:graphicData>
        </a:graphic>
      </p:graphicFrame>
    </p:spTree>
    <p:extLst>
      <p:ext uri="{BB962C8B-B14F-4D97-AF65-F5344CB8AC3E}">
        <p14:creationId xmlns:p14="http://schemas.microsoft.com/office/powerpoint/2010/main" val="40314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r>
              <a:rPr lang="en-US" dirty="0"/>
              <a:t>Data Science starts in attribute chaos, Page I</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lstStyle/>
          <a:p>
            <a:r>
              <a:rPr lang="en-US" b="1" dirty="0"/>
              <a:t>gender</a:t>
            </a:r>
            <a:r>
              <a:rPr lang="en-US" dirty="0"/>
              <a:t> – self reported as female / male / other</a:t>
            </a:r>
          </a:p>
          <a:p>
            <a:r>
              <a:rPr lang="en-US" b="1" dirty="0"/>
              <a:t>ethnicity</a:t>
            </a:r>
            <a:r>
              <a:rPr lang="en-US" dirty="0"/>
              <a:t> – self reported</a:t>
            </a:r>
          </a:p>
          <a:p>
            <a:r>
              <a:rPr lang="en-US" b="1" dirty="0"/>
              <a:t>Interviewed</a:t>
            </a:r>
            <a:r>
              <a:rPr lang="en-US" dirty="0"/>
              <a:t> Y or N – scheduled and attended interview</a:t>
            </a:r>
          </a:p>
          <a:p>
            <a:r>
              <a:rPr lang="en-US" dirty="0"/>
              <a:t>Fit1to4 how well a scholar felt they fit into the department</a:t>
            </a:r>
          </a:p>
          <a:p>
            <a:r>
              <a:rPr lang="en-US" dirty="0"/>
              <a:t>Confident1to4 how confident a scholar felt in the program</a:t>
            </a:r>
          </a:p>
          <a:p>
            <a:r>
              <a:rPr lang="en-US" b="1" dirty="0"/>
              <a:t>BlogPosts</a:t>
            </a:r>
            <a:r>
              <a:rPr lang="en-US" dirty="0"/>
              <a:t> is the number of blog posts as requested by the managers</a:t>
            </a:r>
          </a:p>
          <a:p>
            <a:r>
              <a:rPr lang="en-US" dirty="0"/>
              <a:t>BlogUseful whether the scholars felt blogs to be useful</a:t>
            </a:r>
          </a:p>
          <a:p>
            <a:r>
              <a:rPr lang="en-US" dirty="0"/>
              <a:t>UseTutors did scholars report using tutors?</a:t>
            </a:r>
          </a:p>
          <a:p>
            <a:endParaRPr lang="en-US" dirty="0"/>
          </a:p>
        </p:txBody>
      </p:sp>
    </p:spTree>
    <p:extLst>
      <p:ext uri="{BB962C8B-B14F-4D97-AF65-F5344CB8AC3E}">
        <p14:creationId xmlns:p14="http://schemas.microsoft.com/office/powerpoint/2010/main" val="1489098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r>
              <a:rPr lang="en-US" dirty="0"/>
              <a:t>Data Science starts in attribute chaos, Page II</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lstStyle/>
          <a:p>
            <a:r>
              <a:rPr lang="en-US" dirty="0"/>
              <a:t>UseMentors did scholars report using tutors?</a:t>
            </a:r>
          </a:p>
          <a:p>
            <a:r>
              <a:rPr lang="en-US" dirty="0"/>
              <a:t>EventsAttend numbers of CSIT events attended</a:t>
            </a:r>
          </a:p>
          <a:p>
            <a:r>
              <a:rPr lang="en-US" dirty="0"/>
              <a:t>InternYears number of years of CSIT internships</a:t>
            </a:r>
          </a:p>
          <a:p>
            <a:r>
              <a:rPr lang="en-US" dirty="0"/>
              <a:t>CARErating rate CARE/STEM program on a scale 1 to 10</a:t>
            </a:r>
          </a:p>
          <a:p>
            <a:r>
              <a:rPr lang="en-US" b="1" dirty="0"/>
              <a:t>AvgAwardYear</a:t>
            </a:r>
            <a:r>
              <a:rPr lang="en-US" dirty="0"/>
              <a:t> mean annual scholarship award, based on need</a:t>
            </a:r>
          </a:p>
          <a:p>
            <a:r>
              <a:rPr lang="en-US" b="1" dirty="0"/>
              <a:t>MathSAT</a:t>
            </a:r>
            <a:r>
              <a:rPr lang="en-US" dirty="0"/>
              <a:t> incoming math SAT score if any</a:t>
            </a:r>
          </a:p>
          <a:p>
            <a:r>
              <a:rPr lang="en-US" b="1" dirty="0"/>
              <a:t>HSGPA</a:t>
            </a:r>
            <a:r>
              <a:rPr lang="en-US" dirty="0"/>
              <a:t> high school grade point average normalized to [0.0, 4.0]</a:t>
            </a:r>
          </a:p>
          <a:p>
            <a:r>
              <a:rPr lang="en-US" b="1" dirty="0"/>
              <a:t>ALEKS</a:t>
            </a:r>
            <a:r>
              <a:rPr lang="en-US" dirty="0"/>
              <a:t> candidate or scholar score on math placement test</a:t>
            </a:r>
          </a:p>
          <a:p>
            <a:endParaRPr lang="en-US" dirty="0"/>
          </a:p>
          <a:p>
            <a:endParaRPr lang="en-US" dirty="0"/>
          </a:p>
        </p:txBody>
      </p:sp>
    </p:spTree>
    <p:extLst>
      <p:ext uri="{BB962C8B-B14F-4D97-AF65-F5344CB8AC3E}">
        <p14:creationId xmlns:p14="http://schemas.microsoft.com/office/powerpoint/2010/main" val="308857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r>
              <a:rPr lang="en-US" dirty="0"/>
              <a:t>31 students X 23 attributes, 15 objective, P. III</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lstStyle/>
          <a:p>
            <a:r>
              <a:rPr lang="en-US" b="1" dirty="0"/>
              <a:t>StartGPA</a:t>
            </a:r>
            <a:r>
              <a:rPr lang="en-US" dirty="0"/>
              <a:t> incoming grade point average</a:t>
            </a:r>
          </a:p>
          <a:p>
            <a:r>
              <a:rPr lang="en-US" b="1" dirty="0"/>
              <a:t>EndGPA</a:t>
            </a:r>
            <a:r>
              <a:rPr lang="en-US" dirty="0"/>
              <a:t> most recent grade point average</a:t>
            </a:r>
          </a:p>
          <a:p>
            <a:r>
              <a:rPr lang="en-US" b="1" dirty="0"/>
              <a:t>Gpadelta</a:t>
            </a:r>
            <a:r>
              <a:rPr lang="en-US" dirty="0"/>
              <a:t> = EndGPA – StartGPA</a:t>
            </a:r>
          </a:p>
          <a:p>
            <a:r>
              <a:rPr lang="en-US" b="1" dirty="0"/>
              <a:t>entry</a:t>
            </a:r>
            <a:r>
              <a:rPr lang="en-US" dirty="0"/>
              <a:t> is new OR transfer OR returning student</a:t>
            </a:r>
          </a:p>
          <a:p>
            <a:r>
              <a:rPr lang="en-US" b="1" dirty="0"/>
              <a:t>newstudent</a:t>
            </a:r>
            <a:r>
              <a:rPr lang="en-US" dirty="0"/>
              <a:t> is Y for new, N for transfer or returning</a:t>
            </a:r>
          </a:p>
          <a:p>
            <a:r>
              <a:rPr lang="en-US" b="1" dirty="0"/>
              <a:t>status</a:t>
            </a:r>
            <a:r>
              <a:rPr lang="en-US" dirty="0"/>
              <a:t> DropCollege, DropSTEM, LowGPA, current, graduated</a:t>
            </a:r>
          </a:p>
          <a:p>
            <a:r>
              <a:rPr lang="en-US" b="1" dirty="0"/>
              <a:t>InSTEM</a:t>
            </a:r>
            <a:r>
              <a:rPr lang="en-US" dirty="0"/>
              <a:t> Y if current or graduated, else N</a:t>
            </a:r>
          </a:p>
          <a:p>
            <a:pPr lvl="1"/>
            <a:r>
              <a:rPr lang="en-US" b="1" dirty="0"/>
              <a:t>InSTEM</a:t>
            </a:r>
            <a:r>
              <a:rPr lang="en-US" dirty="0"/>
              <a:t> is our primary class attribute to be predicted from others</a:t>
            </a:r>
          </a:p>
          <a:p>
            <a:endParaRPr lang="en-US" dirty="0"/>
          </a:p>
          <a:p>
            <a:endParaRPr lang="en-US" dirty="0"/>
          </a:p>
          <a:p>
            <a:endParaRPr lang="en-US" dirty="0"/>
          </a:p>
        </p:txBody>
      </p:sp>
    </p:spTree>
    <p:extLst>
      <p:ext uri="{BB962C8B-B14F-4D97-AF65-F5344CB8AC3E}">
        <p14:creationId xmlns:p14="http://schemas.microsoft.com/office/powerpoint/2010/main" val="253861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OneR BlogPosts jumps out as the MDL model</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lstStyle/>
          <a:p>
            <a:r>
              <a:rPr lang="en-US" dirty="0"/>
              <a:t>Minimum Description Length – concise but accurate</a:t>
            </a:r>
          </a:p>
          <a:p>
            <a:r>
              <a:rPr lang="en-US" dirty="0"/>
              <a:t>OneR finds the attribute most closely correlated with the InSTEM class attribute, then builds a rule across ranges of that attribute’s values</a:t>
            </a:r>
          </a:p>
          <a:p>
            <a:r>
              <a:rPr lang="en-CA" dirty="0"/>
              <a:t>BlogPosts:</a:t>
            </a:r>
            <a:endParaRPr lang="en-US" dirty="0"/>
          </a:p>
          <a:p>
            <a:r>
              <a:rPr lang="en-CA" dirty="0"/>
              <a:t>	not ?	-&gt; Y			</a:t>
            </a:r>
            <a:r>
              <a:rPr lang="en-CA" dirty="0">
                <a:solidFill>
                  <a:srgbClr val="FF0000"/>
                </a:solidFill>
              </a:rPr>
              <a:t>Means student posted at least once.</a:t>
            </a:r>
            <a:endParaRPr lang="en-US" dirty="0">
              <a:solidFill>
                <a:srgbClr val="FF0000"/>
              </a:solidFill>
            </a:endParaRPr>
          </a:p>
          <a:p>
            <a:r>
              <a:rPr lang="en-CA" dirty="0"/>
              <a:t>	?	-&gt; N			</a:t>
            </a:r>
            <a:r>
              <a:rPr lang="en-CA" dirty="0">
                <a:solidFill>
                  <a:srgbClr val="FF0000"/>
                </a:solidFill>
              </a:rPr>
              <a:t>Student never posted a blog entry.</a:t>
            </a:r>
            <a:endParaRPr lang="en-US" dirty="0">
              <a:solidFill>
                <a:srgbClr val="FF0000"/>
              </a:solidFill>
            </a:endParaRPr>
          </a:p>
          <a:p>
            <a:r>
              <a:rPr lang="en-CA" dirty="0"/>
              <a:t>(27/31 instances correct)	</a:t>
            </a:r>
            <a:r>
              <a:rPr lang="en-CA" dirty="0">
                <a:solidFill>
                  <a:srgbClr val="FF0000"/>
                </a:solidFill>
              </a:rPr>
              <a:t>87% accurate predictor</a:t>
            </a:r>
            <a:endParaRPr lang="en-US" dirty="0">
              <a:solidFill>
                <a:srgbClr val="FF0000"/>
              </a:solidFill>
            </a:endParaRP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227427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Confusion matrix for OneR BlogPosts model</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fontScale="92500" lnSpcReduction="10000"/>
          </a:bodyPr>
          <a:lstStyle/>
          <a:p>
            <a:r>
              <a:rPr lang="en-CA" dirty="0"/>
              <a:t> Y  	N   			&lt;-- classified as InSTEM</a:t>
            </a:r>
            <a:endParaRPr lang="en-US" dirty="0"/>
          </a:p>
          <a:p>
            <a:r>
              <a:rPr lang="en-CA" dirty="0"/>
              <a:t> 19  	1 			|  Y actually still InSTEM</a:t>
            </a:r>
            <a:endParaRPr lang="en-US" dirty="0"/>
          </a:p>
          <a:p>
            <a:r>
              <a:rPr lang="en-CA" dirty="0"/>
              <a:t>  3  	8 			|  N no longer InSTEM</a:t>
            </a:r>
          </a:p>
          <a:p>
            <a:r>
              <a:rPr lang="en-CA" dirty="0"/>
              <a:t>(27/31 instances correct)	</a:t>
            </a:r>
            <a:r>
              <a:rPr lang="en-CA" dirty="0">
                <a:solidFill>
                  <a:srgbClr val="FF0000"/>
                </a:solidFill>
              </a:rPr>
              <a:t>87% accurate predictor</a:t>
            </a:r>
            <a:endParaRPr lang="en-US" dirty="0">
              <a:solidFill>
                <a:srgbClr val="FF0000"/>
              </a:solidFill>
            </a:endParaRPr>
          </a:p>
          <a:p>
            <a:r>
              <a:rPr lang="en-CA" dirty="0"/>
              <a:t>3 false positives (blogged but not retained)</a:t>
            </a:r>
          </a:p>
          <a:p>
            <a:r>
              <a:rPr lang="en-CA" dirty="0"/>
              <a:t>1 false negative (did not blog but was retained)</a:t>
            </a:r>
          </a:p>
          <a:p>
            <a:r>
              <a:rPr lang="en-CA" dirty="0"/>
              <a:t>1 of false negative + 1 false positive had medical problems leading to 1 non-retention and 1 non-blogger. 27/29 = </a:t>
            </a:r>
            <a:r>
              <a:rPr lang="en-CA" dirty="0">
                <a:solidFill>
                  <a:srgbClr val="FF0000"/>
                </a:solidFill>
              </a:rPr>
              <a:t>93% accurate</a:t>
            </a:r>
          </a:p>
          <a:p>
            <a:r>
              <a:rPr lang="en-CA" dirty="0"/>
              <a:t>ZeroR random prediction from biggest bin (Y) 20/31 = 65%</a:t>
            </a:r>
          </a:p>
          <a:p>
            <a:pPr lvl="1"/>
            <a:r>
              <a:rPr lang="en-CA" dirty="0"/>
              <a:t>Kappa statistic .71. </a:t>
            </a:r>
            <a:r>
              <a:rPr lang="en-CA" dirty="0">
                <a:solidFill>
                  <a:srgbClr val="FF0000"/>
                </a:solidFill>
              </a:rPr>
              <a:t>65% is not the 80% of the original CARE/STEM proposal goal.</a:t>
            </a:r>
          </a:p>
          <a:p>
            <a:endParaRPr lang="en-CA"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047058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2203-352D-7843-8447-950E83198036}"/>
              </a:ext>
            </a:extLst>
          </p:cNvPr>
          <p:cNvSpPr>
            <a:spLocks noGrp="1"/>
          </p:cNvSpPr>
          <p:nvPr>
            <p:ph type="title"/>
          </p:nvPr>
        </p:nvSpPr>
        <p:spPr/>
        <p:txBody>
          <a:bodyPr/>
          <a:lstStyle/>
          <a:p>
            <a:pPr algn="ctr"/>
            <a:r>
              <a:rPr lang="en-US" dirty="0"/>
              <a:t>2D Visualization for OneR BlogPosts model</a:t>
            </a:r>
          </a:p>
        </p:txBody>
      </p:sp>
      <p:pic>
        <p:nvPicPr>
          <p:cNvPr id="5" name="Content Placeholder 4">
            <a:extLst>
              <a:ext uri="{FF2B5EF4-FFF2-40B4-BE49-F238E27FC236}">
                <a16:creationId xmlns:a16="http://schemas.microsoft.com/office/drawing/2014/main" id="{A74DA166-4E24-B244-8721-7131EDBC2E8A}"/>
              </a:ext>
            </a:extLst>
          </p:cNvPr>
          <p:cNvPicPr>
            <a:picLocks noGrp="1" noChangeAspect="1"/>
          </p:cNvPicPr>
          <p:nvPr>
            <p:ph idx="1"/>
          </p:nvPr>
        </p:nvPicPr>
        <p:blipFill>
          <a:blip r:embed="rId2"/>
          <a:stretch>
            <a:fillRect/>
          </a:stretch>
        </p:blipFill>
        <p:spPr>
          <a:xfrm>
            <a:off x="2066254" y="1810437"/>
            <a:ext cx="8059492" cy="4330002"/>
          </a:xfrm>
        </p:spPr>
      </p:pic>
    </p:spTree>
    <p:extLst>
      <p:ext uri="{BB962C8B-B14F-4D97-AF65-F5344CB8AC3E}">
        <p14:creationId xmlns:p14="http://schemas.microsoft.com/office/powerpoint/2010/main" val="3834308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BlogPosts as a measurement device</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a:xfrm>
            <a:off x="838200" y="1352282"/>
            <a:ext cx="10515600" cy="4824681"/>
          </a:xfrm>
        </p:spPr>
        <p:txBody>
          <a:bodyPr>
            <a:normAutofit/>
          </a:bodyPr>
          <a:lstStyle/>
          <a:p>
            <a:r>
              <a:rPr lang="en-CA" dirty="0"/>
              <a:t>This measure is objective, not an opinion. They posted, or they didn’t.</a:t>
            </a:r>
            <a:endParaRPr lang="en-US" dirty="0"/>
          </a:p>
          <a:p>
            <a:r>
              <a:rPr lang="en-CA" dirty="0"/>
              <a:t>In addition to being a very accurate predictor at 87 to 93%, it is a very early predictor. Scholars were instructed at the start of the program and at the start of each semester:</a:t>
            </a:r>
          </a:p>
          <a:p>
            <a:pPr lvl="1"/>
            <a:r>
              <a:rPr lang="en-CA" dirty="0"/>
              <a:t>“Welcome back to another semester! For a few of you, your last semester!! This is a reminder that as a CARE scholarship recipient you have certain responsibilities. Some of these are maintaining a journal (blog), updating your resume annually, and working with mentors.  Also, make sure you have signed the consent form. If you haven’t, or aren’t sure if you did, please stop by my office asap.”</a:t>
            </a:r>
            <a:endParaRPr lang="en-US" dirty="0"/>
          </a:p>
          <a:p>
            <a:r>
              <a:rPr lang="en-CA" dirty="0"/>
              <a:t>Blog posting is not enforced by grades or other levers. </a:t>
            </a:r>
          </a:p>
          <a:p>
            <a:r>
              <a:rPr lang="en-CA" dirty="0"/>
              <a:t>Is it a measure of motivation? Basic willingness to follow instructions?</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32551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OneR rule for Interview Attendance</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a:bodyPr>
          <a:lstStyle/>
          <a:p>
            <a:pPr>
              <a:spcBef>
                <a:spcPts val="0"/>
              </a:spcBef>
            </a:pPr>
            <a:r>
              <a:rPr lang="en-US" dirty="0"/>
              <a:t>Attended at least one end-of-year interview, conducted by GA, maps to -&gt; retention in the program:</a:t>
            </a:r>
          </a:p>
          <a:p>
            <a:pPr>
              <a:spcBef>
                <a:spcPts val="0"/>
              </a:spcBef>
            </a:pPr>
            <a:endParaRPr lang="en-US" dirty="0"/>
          </a:p>
          <a:p>
            <a:pPr>
              <a:spcBef>
                <a:spcPts val="0"/>
              </a:spcBef>
            </a:pPr>
            <a:r>
              <a:rPr lang="en-US" dirty="0"/>
              <a:t>	Y	-&gt; 	Y	(Attended Interview predicts retention.)</a:t>
            </a:r>
          </a:p>
          <a:p>
            <a:pPr>
              <a:spcBef>
                <a:spcPts val="0"/>
              </a:spcBef>
            </a:pPr>
            <a:r>
              <a:rPr lang="en-US" dirty="0"/>
              <a:t>	N	-&gt; 	N	(Non-attendance predicts non-retention.)</a:t>
            </a:r>
          </a:p>
          <a:p>
            <a:pPr marL="0" indent="0">
              <a:spcBef>
                <a:spcPts val="0"/>
              </a:spcBef>
              <a:buNone/>
            </a:pPr>
            <a:endParaRPr lang="en-US" dirty="0"/>
          </a:p>
          <a:p>
            <a:pPr>
              <a:spcBef>
                <a:spcPts val="0"/>
              </a:spcBef>
            </a:pPr>
            <a:r>
              <a:rPr lang="en-US" dirty="0"/>
              <a:t>  Y  N   	&lt;-- classified as InSTEM</a:t>
            </a:r>
          </a:p>
          <a:p>
            <a:pPr>
              <a:spcBef>
                <a:spcPts val="0"/>
              </a:spcBef>
            </a:pPr>
            <a:r>
              <a:rPr lang="en-US" dirty="0"/>
              <a:t> 17  3 	|  Y actually still InSTEM</a:t>
            </a:r>
          </a:p>
          <a:p>
            <a:pPr>
              <a:spcBef>
                <a:spcPts val="0"/>
              </a:spcBef>
            </a:pPr>
            <a:r>
              <a:rPr lang="en-US" dirty="0"/>
              <a:t>  6  5 	|  N no longer InSTEM</a:t>
            </a:r>
          </a:p>
          <a:p>
            <a:pPr>
              <a:spcBef>
                <a:spcPts val="0"/>
              </a:spcBef>
            </a:pPr>
            <a:endParaRPr lang="en-US" dirty="0">
              <a:solidFill>
                <a:srgbClr val="FF0000"/>
              </a:solidFill>
            </a:endParaRPr>
          </a:p>
          <a:p>
            <a:pPr>
              <a:spcBef>
                <a:spcPts val="0"/>
              </a:spcBef>
            </a:pPr>
            <a:r>
              <a:rPr lang="en-US" dirty="0"/>
              <a:t>Objective but late measure, 22/31 = 71% accurate, 22/29 = 76%</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27385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OneR rule for “Was Blog Useful?”</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lnSpcReduction="10000"/>
          </a:bodyPr>
          <a:lstStyle/>
          <a:p>
            <a:pPr>
              <a:spcBef>
                <a:spcPts val="0"/>
              </a:spcBef>
            </a:pPr>
            <a:r>
              <a:rPr lang="en-US" dirty="0"/>
              <a:t>Attended Interview and answered question “Was Blog Useful?”:</a:t>
            </a:r>
          </a:p>
          <a:p>
            <a:r>
              <a:rPr lang="en-CA" dirty="0"/>
              <a:t>	Y	-&gt; Y		(Answered Yes predicts retention.)</a:t>
            </a:r>
            <a:endParaRPr lang="en-US" dirty="0"/>
          </a:p>
          <a:p>
            <a:r>
              <a:rPr lang="en-CA" dirty="0"/>
              <a:t>	N	-&gt; Y		(Answered No predicts retention.)</a:t>
            </a:r>
            <a:endParaRPr lang="en-US" dirty="0"/>
          </a:p>
          <a:p>
            <a:r>
              <a:rPr lang="en-CA" dirty="0"/>
              <a:t>	?	-&gt; N		(Did not attend interview -&gt; non-retention.)</a:t>
            </a:r>
            <a:endParaRPr lang="en-US" dirty="0"/>
          </a:p>
          <a:p>
            <a:r>
              <a:rPr lang="en-US" dirty="0"/>
              <a:t> </a:t>
            </a:r>
            <a:r>
              <a:rPr lang="en-CA" dirty="0"/>
              <a:t>Y  N   		&lt;-- classified as InSTEM</a:t>
            </a:r>
            <a:endParaRPr lang="en-US" dirty="0"/>
          </a:p>
          <a:p>
            <a:r>
              <a:rPr lang="en-CA" dirty="0"/>
              <a:t> 17  3 		|  Y actually still InSTEM</a:t>
            </a:r>
            <a:endParaRPr lang="en-US" dirty="0"/>
          </a:p>
          <a:p>
            <a:r>
              <a:rPr lang="en-CA" dirty="0"/>
              <a:t>  6  5 		|  N no longer InSTEM</a:t>
            </a:r>
          </a:p>
          <a:p>
            <a:pPr marL="0" indent="0">
              <a:buNone/>
            </a:pPr>
            <a:endParaRPr lang="en-US" dirty="0">
              <a:solidFill>
                <a:srgbClr val="FF0000"/>
              </a:solidFill>
            </a:endParaRPr>
          </a:p>
          <a:p>
            <a:pPr>
              <a:spcBef>
                <a:spcPts val="0"/>
              </a:spcBef>
            </a:pPr>
            <a:r>
              <a:rPr lang="en-US" dirty="0"/>
              <a:t>Subjective, late measure, 22/31 = 71%, actual answer was irrelevant.</a:t>
            </a:r>
          </a:p>
          <a:p>
            <a:endParaRPr lang="en-US" dirty="0"/>
          </a:p>
          <a:p>
            <a:endParaRPr lang="en-US" dirty="0"/>
          </a:p>
          <a:p>
            <a:endParaRPr lang="en-US" dirty="0"/>
          </a:p>
        </p:txBody>
      </p:sp>
    </p:spTree>
    <p:extLst>
      <p:ext uri="{BB962C8B-B14F-4D97-AF65-F5344CB8AC3E}">
        <p14:creationId xmlns:p14="http://schemas.microsoft.com/office/powerpoint/2010/main" val="335724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D26C-3548-7E4B-BF70-551B50CD2180}"/>
              </a:ext>
            </a:extLst>
          </p:cNvPr>
          <p:cNvSpPr>
            <a:spLocks noGrp="1"/>
          </p:cNvSpPr>
          <p:nvPr>
            <p:ph type="title"/>
          </p:nvPr>
        </p:nvSpPr>
        <p:spPr/>
        <p:txBody>
          <a:bodyPr/>
          <a:lstStyle/>
          <a:p>
            <a:pPr algn="ctr"/>
            <a:r>
              <a:rPr lang="en-US" dirty="0"/>
              <a:t>Social Distancing and the Arrival of Spring</a:t>
            </a:r>
          </a:p>
        </p:txBody>
      </p:sp>
      <p:pic>
        <p:nvPicPr>
          <p:cNvPr id="5" name="Content Placeholder 4">
            <a:extLst>
              <a:ext uri="{FF2B5EF4-FFF2-40B4-BE49-F238E27FC236}">
                <a16:creationId xmlns:a16="http://schemas.microsoft.com/office/drawing/2014/main" id="{149E1832-242B-8A4C-B828-17F98D7EA6AA}"/>
              </a:ext>
            </a:extLst>
          </p:cNvPr>
          <p:cNvPicPr>
            <a:picLocks noGrp="1" noChangeAspect="1"/>
          </p:cNvPicPr>
          <p:nvPr>
            <p:ph idx="1"/>
          </p:nvPr>
        </p:nvPicPr>
        <p:blipFill>
          <a:blip r:embed="rId2"/>
          <a:stretch>
            <a:fillRect/>
          </a:stretch>
        </p:blipFill>
        <p:spPr>
          <a:xfrm>
            <a:off x="1560184" y="1825625"/>
            <a:ext cx="9071631" cy="4351338"/>
          </a:xfrm>
        </p:spPr>
      </p:pic>
    </p:spTree>
    <p:extLst>
      <p:ext uri="{BB962C8B-B14F-4D97-AF65-F5344CB8AC3E}">
        <p14:creationId xmlns:p14="http://schemas.microsoft.com/office/powerpoint/2010/main" val="1791928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Acceptance, Retention by Demographic</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a:bodyPr>
          <a:lstStyle/>
          <a:p>
            <a:pPr marL="0" indent="0">
              <a:buNone/>
            </a:pPr>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32BA516A-FD58-7649-9413-EADD3016BD6C}"/>
              </a:ext>
            </a:extLst>
          </p:cNvPr>
          <p:cNvGraphicFramePr>
            <a:graphicFrameLocks noGrp="1"/>
          </p:cNvGraphicFramePr>
          <p:nvPr>
            <p:extLst>
              <p:ext uri="{D42A27DB-BD31-4B8C-83A1-F6EECF244321}">
                <p14:modId xmlns:p14="http://schemas.microsoft.com/office/powerpoint/2010/main" val="1553773505"/>
              </p:ext>
            </p:extLst>
          </p:nvPr>
        </p:nvGraphicFramePr>
        <p:xfrm>
          <a:off x="1316182" y="1537085"/>
          <a:ext cx="9504220" cy="4351340"/>
        </p:xfrm>
        <a:graphic>
          <a:graphicData uri="http://schemas.openxmlformats.org/drawingml/2006/table">
            <a:tbl>
              <a:tblPr firstRow="1" bandRow="1">
                <a:tableStyleId>{5C22544A-7EE6-4342-B048-85BDC9FD1C3A}</a:tableStyleId>
              </a:tblPr>
              <a:tblGrid>
                <a:gridCol w="1900844">
                  <a:extLst>
                    <a:ext uri="{9D8B030D-6E8A-4147-A177-3AD203B41FA5}">
                      <a16:colId xmlns:a16="http://schemas.microsoft.com/office/drawing/2014/main" val="374778999"/>
                    </a:ext>
                  </a:extLst>
                </a:gridCol>
                <a:gridCol w="1900844">
                  <a:extLst>
                    <a:ext uri="{9D8B030D-6E8A-4147-A177-3AD203B41FA5}">
                      <a16:colId xmlns:a16="http://schemas.microsoft.com/office/drawing/2014/main" val="4094838028"/>
                    </a:ext>
                  </a:extLst>
                </a:gridCol>
                <a:gridCol w="1900844">
                  <a:extLst>
                    <a:ext uri="{9D8B030D-6E8A-4147-A177-3AD203B41FA5}">
                      <a16:colId xmlns:a16="http://schemas.microsoft.com/office/drawing/2014/main" val="3633262269"/>
                    </a:ext>
                  </a:extLst>
                </a:gridCol>
                <a:gridCol w="1900844">
                  <a:extLst>
                    <a:ext uri="{9D8B030D-6E8A-4147-A177-3AD203B41FA5}">
                      <a16:colId xmlns:a16="http://schemas.microsoft.com/office/drawing/2014/main" val="2887347540"/>
                    </a:ext>
                  </a:extLst>
                </a:gridCol>
                <a:gridCol w="1900844">
                  <a:extLst>
                    <a:ext uri="{9D8B030D-6E8A-4147-A177-3AD203B41FA5}">
                      <a16:colId xmlns:a16="http://schemas.microsoft.com/office/drawing/2014/main" val="3841695"/>
                    </a:ext>
                  </a:extLst>
                </a:gridCol>
              </a:tblGrid>
              <a:tr h="621620">
                <a:tc>
                  <a:txBody>
                    <a:bodyPr/>
                    <a:lstStyle/>
                    <a:p>
                      <a:pPr marL="0" marR="0">
                        <a:spcBef>
                          <a:spcPts val="0"/>
                        </a:spcBef>
                        <a:spcAft>
                          <a:spcPts val="0"/>
                        </a:spcAft>
                        <a:tabLst>
                          <a:tab pos="228600" algn="l"/>
                        </a:tabLst>
                      </a:pPr>
                      <a:r>
                        <a:rPr lang="en-CA" sz="28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Accepted</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 of 31</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Retained</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%accepted</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100834982"/>
                  </a:ext>
                </a:extLst>
              </a:tr>
              <a:tr h="621620">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Female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61.29%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13</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68.42%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814913779"/>
                  </a:ext>
                </a:extLst>
              </a:tr>
              <a:tr h="621620">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Black</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32.26%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40.00%</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592309312"/>
                  </a:ext>
                </a:extLst>
              </a:tr>
              <a:tr h="621620">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Hispanic</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2</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6.45%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50.00%</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547285946"/>
                  </a:ext>
                </a:extLst>
              </a:tr>
              <a:tr h="621620">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Asian</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3.23%</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100.00%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506282577"/>
                  </a:ext>
                </a:extLst>
              </a:tr>
              <a:tr h="621620">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White</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54.84%</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13</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76.47%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49499029"/>
                  </a:ext>
                </a:extLst>
              </a:tr>
              <a:tr h="621620">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DNR</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3.23%</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100.00%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401947554"/>
                  </a:ext>
                </a:extLst>
              </a:tr>
            </a:tbl>
          </a:graphicData>
        </a:graphic>
      </p:graphicFrame>
    </p:spTree>
    <p:extLst>
      <p:ext uri="{BB962C8B-B14F-4D97-AF65-F5344CB8AC3E}">
        <p14:creationId xmlns:p14="http://schemas.microsoft.com/office/powerpoint/2010/main" val="1480502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Measures for 3 Largest Demographics</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a:bodyPr>
          <a:lstStyle/>
          <a:p>
            <a:pPr marL="0" indent="0">
              <a:buNone/>
            </a:pPr>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55491E7B-D79C-4145-8CB1-0DF9ABF1E289}"/>
              </a:ext>
            </a:extLst>
          </p:cNvPr>
          <p:cNvGraphicFramePr>
            <a:graphicFrameLocks noGrp="1"/>
          </p:cNvGraphicFramePr>
          <p:nvPr>
            <p:extLst>
              <p:ext uri="{D42A27DB-BD31-4B8C-83A1-F6EECF244321}">
                <p14:modId xmlns:p14="http://schemas.microsoft.com/office/powerpoint/2010/main" val="2368769775"/>
              </p:ext>
            </p:extLst>
          </p:nvPr>
        </p:nvGraphicFramePr>
        <p:xfrm>
          <a:off x="1149926" y="1592502"/>
          <a:ext cx="9725892" cy="5120640"/>
        </p:xfrm>
        <a:graphic>
          <a:graphicData uri="http://schemas.openxmlformats.org/drawingml/2006/table">
            <a:tbl>
              <a:tblPr firstRow="1" bandRow="1">
                <a:tableStyleId>{5C22544A-7EE6-4342-B048-85BDC9FD1C3A}</a:tableStyleId>
              </a:tblPr>
              <a:tblGrid>
                <a:gridCol w="2431473">
                  <a:extLst>
                    <a:ext uri="{9D8B030D-6E8A-4147-A177-3AD203B41FA5}">
                      <a16:colId xmlns:a16="http://schemas.microsoft.com/office/drawing/2014/main" val="2529243216"/>
                    </a:ext>
                  </a:extLst>
                </a:gridCol>
                <a:gridCol w="2431473">
                  <a:extLst>
                    <a:ext uri="{9D8B030D-6E8A-4147-A177-3AD203B41FA5}">
                      <a16:colId xmlns:a16="http://schemas.microsoft.com/office/drawing/2014/main" val="3237324287"/>
                    </a:ext>
                  </a:extLst>
                </a:gridCol>
                <a:gridCol w="2431473">
                  <a:extLst>
                    <a:ext uri="{9D8B030D-6E8A-4147-A177-3AD203B41FA5}">
                      <a16:colId xmlns:a16="http://schemas.microsoft.com/office/drawing/2014/main" val="2840608048"/>
                    </a:ext>
                  </a:extLst>
                </a:gridCol>
                <a:gridCol w="2431473">
                  <a:extLst>
                    <a:ext uri="{9D8B030D-6E8A-4147-A177-3AD203B41FA5}">
                      <a16:colId xmlns:a16="http://schemas.microsoft.com/office/drawing/2014/main" val="3807662459"/>
                    </a:ext>
                  </a:extLst>
                </a:gridCol>
              </a:tblGrid>
              <a:tr h="362612">
                <a:tc>
                  <a:txBody>
                    <a:bodyPr/>
                    <a:lstStyle/>
                    <a:p>
                      <a:pPr marL="0" marR="0" algn="just">
                        <a:spcBef>
                          <a:spcPts val="0"/>
                        </a:spcBef>
                        <a:spcAft>
                          <a:spcPts val="0"/>
                        </a:spcAft>
                        <a:tabLst>
                          <a:tab pos="228600" algn="l"/>
                        </a:tabLst>
                      </a:pPr>
                      <a:r>
                        <a:rPr lang="en-CA" sz="28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Female</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Black</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White</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698010292"/>
                  </a:ext>
                </a:extLst>
              </a:tr>
              <a:tr h="362612">
                <a:tc>
                  <a:txBody>
                    <a:bodyPr/>
                    <a:lstStyle/>
                    <a:p>
                      <a:pPr marL="0" marR="0" algn="just">
                        <a:spcBef>
                          <a:spcPts val="0"/>
                        </a:spcBef>
                        <a:spcAft>
                          <a:spcPts val="0"/>
                        </a:spcAft>
                        <a:tabLst>
                          <a:tab pos="228600" algn="l"/>
                        </a:tabLst>
                      </a:pPr>
                      <a:r>
                        <a:rPr lang="en-US" sz="2800" u="sng" dirty="0">
                          <a:solidFill>
                            <a:srgbClr val="000000"/>
                          </a:solidFill>
                          <a:effectLst/>
                          <a:latin typeface="Calibri" panose="020F0502020204030204" pitchFamily="34" charset="0"/>
                          <a:ea typeface="Times New Roman" panose="02020603050405020304" pitchFamily="18" charset="0"/>
                        </a:rPr>
                        <a:t>Blogged</a:t>
                      </a:r>
                      <a:endParaRPr lang="en-US" sz="1200" u="sng"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15/19 (79%)</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4/10 (40%)</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16/17 (94%)</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715108889"/>
                  </a:ext>
                </a:extLst>
              </a:tr>
              <a:tr h="362612">
                <a:tc>
                  <a:txBody>
                    <a:bodyPr/>
                    <a:lstStyle/>
                    <a:p>
                      <a:pPr marL="0" marR="0" algn="just">
                        <a:spcBef>
                          <a:spcPts val="0"/>
                        </a:spcBef>
                        <a:spcAft>
                          <a:spcPts val="0"/>
                        </a:spcAft>
                        <a:tabLst>
                          <a:tab pos="228600" algn="l"/>
                        </a:tabLst>
                      </a:pPr>
                      <a:r>
                        <a:rPr lang="en-US" sz="2800" u="sng" dirty="0">
                          <a:solidFill>
                            <a:srgbClr val="000000"/>
                          </a:solidFill>
                          <a:effectLst/>
                          <a:latin typeface="Calibri" panose="020F0502020204030204" pitchFamily="34" charset="0"/>
                          <a:ea typeface="Times New Roman" panose="02020603050405020304" pitchFamily="18" charset="0"/>
                        </a:rPr>
                        <a:t>Interviewed</a:t>
                      </a:r>
                      <a:endParaRPr lang="en-US" sz="1200" u="sng"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14/19 (74%)</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7/10 (70%)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14/17 (82%)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22201804"/>
                  </a:ext>
                </a:extLst>
              </a:tr>
              <a:tr h="362612">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Fit</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3.039</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3</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3.509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499522155"/>
                  </a:ext>
                </a:extLst>
              </a:tr>
              <a:tr h="362612">
                <a:tc>
                  <a:txBody>
                    <a:bodyPr/>
                    <a:lstStyle/>
                    <a:p>
                      <a:pPr marL="0" marR="0" algn="just">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Confident</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3.607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FF0000"/>
                          </a:solidFill>
                          <a:effectLst/>
                          <a:latin typeface="Calibri" panose="020F0502020204030204" pitchFamily="34" charset="0"/>
                          <a:ea typeface="Times New Roman" panose="02020603050405020304" pitchFamily="18" charset="0"/>
                        </a:rPr>
                        <a:t>3</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3.738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082809142"/>
                  </a:ext>
                </a:extLst>
              </a:tr>
              <a:tr h="362612">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UseTutors</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10/12 (83%)</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4/10 (40%)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11/17 (65%)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110215821"/>
                  </a:ext>
                </a:extLst>
              </a:tr>
              <a:tr h="362612">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UseMentors</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11/14 (79%)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3/10 (30%)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12/17 (71%)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466273938"/>
                  </a:ext>
                </a:extLst>
              </a:tr>
              <a:tr h="362612">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Interned</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2/19 (11%)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3/10 (30%)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1/17 (6%)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202636455"/>
                  </a:ext>
                </a:extLst>
              </a:tr>
              <a:tr h="362612">
                <a:tc>
                  <a:txBody>
                    <a:bodyPr/>
                    <a:lstStyle/>
                    <a:p>
                      <a:pPr marL="0" marR="0" algn="just">
                        <a:spcBef>
                          <a:spcPts val="0"/>
                        </a:spcBef>
                        <a:spcAft>
                          <a:spcPts val="0"/>
                        </a:spcAft>
                        <a:tabLst>
                          <a:tab pos="228600" algn="l"/>
                        </a:tabLst>
                      </a:pPr>
                      <a:r>
                        <a:rPr lang="en-US" sz="2800" u="sng" dirty="0">
                          <a:solidFill>
                            <a:srgbClr val="FF0000"/>
                          </a:solidFill>
                          <a:effectLst/>
                          <a:latin typeface="Calibri" panose="020F0502020204030204" pitchFamily="34" charset="0"/>
                          <a:ea typeface="Times New Roman" panose="02020603050405020304" pitchFamily="18" charset="0"/>
                        </a:rPr>
                        <a:t>MathSAT</a:t>
                      </a:r>
                      <a:endParaRPr lang="en-US" sz="1200" u="sng"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518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488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531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067012138"/>
                  </a:ext>
                </a:extLst>
              </a:tr>
              <a:tr h="362612">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HSGPA</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3.462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3.19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3.49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550337994"/>
                  </a:ext>
                </a:extLst>
              </a:tr>
              <a:tr h="362612">
                <a:tc>
                  <a:txBody>
                    <a:bodyPr/>
                    <a:lstStyle/>
                    <a:p>
                      <a:pPr marL="0" marR="0" algn="just">
                        <a:spcBef>
                          <a:spcPts val="0"/>
                        </a:spcBef>
                        <a:spcAft>
                          <a:spcPts val="0"/>
                        </a:spcAft>
                        <a:tabLst>
                          <a:tab pos="228600" algn="l"/>
                        </a:tabLst>
                      </a:pPr>
                      <a:r>
                        <a:rPr lang="en-US" sz="2800" u="sng" dirty="0">
                          <a:solidFill>
                            <a:srgbClr val="FF0000"/>
                          </a:solidFill>
                          <a:effectLst/>
                          <a:latin typeface="Calibri" panose="020F0502020204030204" pitchFamily="34" charset="0"/>
                          <a:ea typeface="Times New Roman" panose="02020603050405020304" pitchFamily="18" charset="0"/>
                        </a:rPr>
                        <a:t>ALEKS</a:t>
                      </a:r>
                      <a:endParaRPr lang="en-US" sz="1200" u="sng"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57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000275207"/>
                  </a:ext>
                </a:extLst>
              </a:tr>
              <a:tr h="362612">
                <a:tc>
                  <a:txBody>
                    <a:bodyPr/>
                    <a:lstStyle/>
                    <a:p>
                      <a:pPr marL="0" marR="0" algn="just">
                        <a:spcBef>
                          <a:spcPts val="0"/>
                        </a:spcBef>
                        <a:spcAft>
                          <a:spcPts val="0"/>
                        </a:spcAft>
                        <a:tabLst>
                          <a:tab pos="228600" algn="l"/>
                        </a:tabLst>
                      </a:pPr>
                      <a:r>
                        <a:rPr lang="en-US" sz="2800" u="sng" dirty="0">
                          <a:solidFill>
                            <a:srgbClr val="000000"/>
                          </a:solidFill>
                          <a:effectLst/>
                          <a:latin typeface="Calibri" panose="020F0502020204030204" pitchFamily="34" charset="0"/>
                          <a:ea typeface="Times New Roman" panose="02020603050405020304" pitchFamily="18" charset="0"/>
                        </a:rPr>
                        <a:t>Retained</a:t>
                      </a:r>
                      <a:endParaRPr lang="en-US" sz="1200" u="sng"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68.42%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76.47%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6752205"/>
                  </a:ext>
                </a:extLst>
              </a:tr>
            </a:tbl>
          </a:graphicData>
        </a:graphic>
      </p:graphicFrame>
    </p:spTree>
    <p:extLst>
      <p:ext uri="{BB962C8B-B14F-4D97-AF65-F5344CB8AC3E}">
        <p14:creationId xmlns:p14="http://schemas.microsoft.com/office/powerpoint/2010/main" val="155033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Naïve Bayes statistical model most accurate</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lnSpcReduction="10000"/>
          </a:bodyPr>
          <a:lstStyle/>
          <a:p>
            <a:r>
              <a:rPr lang="en-CA" dirty="0"/>
              <a:t>Kappa statistic                          	0.7748</a:t>
            </a:r>
          </a:p>
          <a:p>
            <a:r>
              <a:rPr lang="en-CA" dirty="0"/>
              <a:t>  Y  N   			&lt;-- classified as InStem</a:t>
            </a:r>
          </a:p>
          <a:p>
            <a:r>
              <a:rPr lang="en-CA" dirty="0"/>
              <a:t> 20  0 			|  Y actually still InSTEM</a:t>
            </a:r>
          </a:p>
          <a:p>
            <a:r>
              <a:rPr lang="en-CA" dirty="0"/>
              <a:t>   3  8 			|  N no longer InSTEM</a:t>
            </a:r>
            <a:endParaRPr lang="en-US" dirty="0"/>
          </a:p>
          <a:p>
            <a:r>
              <a:rPr lang="en-US" dirty="0"/>
              <a:t>After removal of status (redundant with InSTEM) and KU GPA (after classes &amp; trivial predictor).</a:t>
            </a:r>
          </a:p>
          <a:p>
            <a:r>
              <a:rPr lang="en-US" dirty="0"/>
              <a:t>No false negatives, 28/31 = 90.3%, 28/30 for medical = 93.3%</a:t>
            </a:r>
          </a:p>
          <a:p>
            <a:r>
              <a:rPr lang="en-US" dirty="0"/>
              <a:t>Statistical combination of all objective &amp; subjective attributes.</a:t>
            </a:r>
          </a:p>
          <a:p>
            <a:r>
              <a:rPr lang="en-US" dirty="0"/>
              <a:t>Bayes correlation tables give clues for relations to examine in detail.</a:t>
            </a:r>
          </a:p>
          <a:p>
            <a:endParaRPr lang="en-US" dirty="0"/>
          </a:p>
        </p:txBody>
      </p:sp>
    </p:spTree>
    <p:extLst>
      <p:ext uri="{BB962C8B-B14F-4D97-AF65-F5344CB8AC3E}">
        <p14:creationId xmlns:p14="http://schemas.microsoft.com/office/powerpoint/2010/main" val="3932115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Acceptance, Retention by Year of Program</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a:bodyPr>
          <a:lstStyle/>
          <a:p>
            <a:pPr marL="0" indent="0">
              <a:buNone/>
            </a:pPr>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BA1FB2B1-D92F-8149-8D07-A9C568B3E8D6}"/>
              </a:ext>
            </a:extLst>
          </p:cNvPr>
          <p:cNvGraphicFramePr>
            <a:graphicFrameLocks noGrp="1"/>
          </p:cNvGraphicFramePr>
          <p:nvPr>
            <p:extLst>
              <p:ext uri="{D42A27DB-BD31-4B8C-83A1-F6EECF244321}">
                <p14:modId xmlns:p14="http://schemas.microsoft.com/office/powerpoint/2010/main" val="3451932120"/>
              </p:ext>
            </p:extLst>
          </p:nvPr>
        </p:nvGraphicFramePr>
        <p:xfrm>
          <a:off x="1025236" y="1690688"/>
          <a:ext cx="9906000" cy="435134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393853446"/>
                    </a:ext>
                  </a:extLst>
                </a:gridCol>
                <a:gridCol w="1981200">
                  <a:extLst>
                    <a:ext uri="{9D8B030D-6E8A-4147-A177-3AD203B41FA5}">
                      <a16:colId xmlns:a16="http://schemas.microsoft.com/office/drawing/2014/main" val="1540553482"/>
                    </a:ext>
                  </a:extLst>
                </a:gridCol>
                <a:gridCol w="1981200">
                  <a:extLst>
                    <a:ext uri="{9D8B030D-6E8A-4147-A177-3AD203B41FA5}">
                      <a16:colId xmlns:a16="http://schemas.microsoft.com/office/drawing/2014/main" val="3966268737"/>
                    </a:ext>
                  </a:extLst>
                </a:gridCol>
                <a:gridCol w="1981200">
                  <a:extLst>
                    <a:ext uri="{9D8B030D-6E8A-4147-A177-3AD203B41FA5}">
                      <a16:colId xmlns:a16="http://schemas.microsoft.com/office/drawing/2014/main" val="2135944732"/>
                    </a:ext>
                  </a:extLst>
                </a:gridCol>
                <a:gridCol w="1981200">
                  <a:extLst>
                    <a:ext uri="{9D8B030D-6E8A-4147-A177-3AD203B41FA5}">
                      <a16:colId xmlns:a16="http://schemas.microsoft.com/office/drawing/2014/main" val="3006541278"/>
                    </a:ext>
                  </a:extLst>
                </a:gridCol>
              </a:tblGrid>
              <a:tr h="621620">
                <a:tc>
                  <a:txBody>
                    <a:bodyPr/>
                    <a:lstStyle/>
                    <a:p>
                      <a:pPr marL="0" marR="0" algn="just">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YearJoined</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1</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2</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3</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chemeClr val="bg1"/>
                          </a:solidFill>
                          <a:effectLst/>
                          <a:latin typeface="Calibri" panose="020F0502020204030204" pitchFamily="34" charset="0"/>
                          <a:ea typeface="Times New Roman" panose="02020603050405020304" pitchFamily="18" charset="0"/>
                        </a:rPr>
                        <a:t>4</a:t>
                      </a:r>
                      <a:endParaRPr lang="en-U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005104047"/>
                  </a:ext>
                </a:extLst>
              </a:tr>
              <a:tr h="62162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CountJoined</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981838895"/>
                  </a:ext>
                </a:extLst>
              </a:tr>
              <a:tr h="62162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Retained</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60.00%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44.44%</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100.00%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71.43%</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522508212"/>
                  </a:ext>
                </a:extLst>
              </a:tr>
              <a:tr h="62162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NumberIn</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14</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000605221"/>
                  </a:ext>
                </a:extLst>
              </a:tr>
              <a:tr h="62162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NumberOut</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659192633"/>
                  </a:ext>
                </a:extLst>
              </a:tr>
              <a:tr h="62162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StayedIn</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62.50%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85.71%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78.95%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90.00%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661970387"/>
                  </a:ext>
                </a:extLst>
              </a:tr>
              <a:tr h="62162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WhyNot</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Drop</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Drop,GPA</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400" baseline="0" dirty="0">
                          <a:solidFill>
                            <a:srgbClr val="000000"/>
                          </a:solidFill>
                          <a:effectLst/>
                          <a:latin typeface="Calibri" panose="020F0502020204030204" pitchFamily="34" charset="0"/>
                          <a:ea typeface="Times New Roman" panose="02020603050405020304" pitchFamily="18" charset="0"/>
                        </a:rPr>
                        <a:t>Drop,GPA,Med</a:t>
                      </a:r>
                      <a:endParaRPr lang="en-US" sz="2400" baseline="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Drop,GPA</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470880306"/>
                  </a:ext>
                </a:extLst>
              </a:tr>
            </a:tbl>
          </a:graphicData>
        </a:graphic>
      </p:graphicFrame>
    </p:spTree>
    <p:extLst>
      <p:ext uri="{BB962C8B-B14F-4D97-AF65-F5344CB8AC3E}">
        <p14:creationId xmlns:p14="http://schemas.microsoft.com/office/powerpoint/2010/main" val="3550192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Some Naïve Bayes correlations</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Autofit/>
          </a:bodyPr>
          <a:lstStyle/>
          <a:p>
            <a:pPr marL="0" indent="0">
              <a:buNone/>
            </a:pPr>
            <a:r>
              <a:rPr lang="en-US" dirty="0"/>
              <a:t>Class (current scholars+graduated are InSTEM)</a:t>
            </a:r>
          </a:p>
          <a:p>
            <a:pPr marL="0" indent="0">
              <a:buNone/>
            </a:pPr>
            <a:r>
              <a:rPr lang="en-US" dirty="0"/>
              <a:t>Attribute    DropKU   InSTEM DropSTEM   LowGPA</a:t>
            </a:r>
          </a:p>
          <a:p>
            <a:pPr marL="0" indent="0">
              <a:buNone/>
            </a:pPr>
            <a:r>
              <a:rPr lang="en-US" dirty="0"/>
              <a:t>             	(0.11)    (0.6)   	(0.14)   	(0.14)</a:t>
            </a:r>
          </a:p>
          <a:p>
            <a:pPr marL="0" indent="0">
              <a:buNone/>
            </a:pPr>
            <a:r>
              <a:rPr lang="en-US" dirty="0"/>
              <a:t>MathSAT</a:t>
            </a:r>
          </a:p>
          <a:p>
            <a:pPr marL="0" indent="0">
              <a:buNone/>
            </a:pPr>
            <a:r>
              <a:rPr lang="en-US" dirty="0"/>
              <a:t>  mean       	518.18   556.82   	463.64   	518.18</a:t>
            </a:r>
          </a:p>
          <a:p>
            <a:pPr marL="0" indent="0">
              <a:buNone/>
            </a:pPr>
            <a:r>
              <a:rPr lang="en-US" dirty="0"/>
              <a:t>ALEKS</a:t>
            </a:r>
          </a:p>
          <a:p>
            <a:pPr marL="0" indent="0">
              <a:buNone/>
            </a:pPr>
            <a:r>
              <a:rPr lang="en-US" dirty="0"/>
              <a:t>  mean        	46.2        74.4     	26.4        	0</a:t>
            </a:r>
          </a:p>
        </p:txBody>
      </p:sp>
    </p:spTree>
    <p:extLst>
      <p:ext uri="{BB962C8B-B14F-4D97-AF65-F5344CB8AC3E}">
        <p14:creationId xmlns:p14="http://schemas.microsoft.com/office/powerpoint/2010/main" val="857531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Gender in Multimedia Programming</a:t>
            </a:r>
            <a:br>
              <a:rPr lang="en-US" dirty="0"/>
            </a:br>
            <a:r>
              <a:rPr lang="en-US" dirty="0"/>
              <a:t>In spring 2018 APD majors taking CSC[12]20</a:t>
            </a:r>
          </a:p>
        </p:txBody>
      </p:sp>
      <p:graphicFrame>
        <p:nvGraphicFramePr>
          <p:cNvPr id="4" name="Content Placeholder 3">
            <a:extLst>
              <a:ext uri="{FF2B5EF4-FFF2-40B4-BE49-F238E27FC236}">
                <a16:creationId xmlns:a16="http://schemas.microsoft.com/office/drawing/2014/main" id="{5A818D33-5B60-DA42-A2B8-F8827D6BE1BC}"/>
              </a:ext>
            </a:extLst>
          </p:cNvPr>
          <p:cNvGraphicFramePr>
            <a:graphicFrameLocks noGrp="1"/>
          </p:cNvGraphicFramePr>
          <p:nvPr>
            <p:ph idx="1"/>
            <p:extLst>
              <p:ext uri="{D42A27DB-BD31-4B8C-83A1-F6EECF244321}">
                <p14:modId xmlns:p14="http://schemas.microsoft.com/office/powerpoint/2010/main" val="2207823359"/>
              </p:ext>
            </p:extLst>
          </p:nvPr>
        </p:nvGraphicFramePr>
        <p:xfrm>
          <a:off x="838200" y="1825625"/>
          <a:ext cx="10515600" cy="469392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892601244"/>
                    </a:ext>
                  </a:extLst>
                </a:gridCol>
                <a:gridCol w="2103120">
                  <a:extLst>
                    <a:ext uri="{9D8B030D-6E8A-4147-A177-3AD203B41FA5}">
                      <a16:colId xmlns:a16="http://schemas.microsoft.com/office/drawing/2014/main" val="1656776879"/>
                    </a:ext>
                  </a:extLst>
                </a:gridCol>
                <a:gridCol w="2103120">
                  <a:extLst>
                    <a:ext uri="{9D8B030D-6E8A-4147-A177-3AD203B41FA5}">
                      <a16:colId xmlns:a16="http://schemas.microsoft.com/office/drawing/2014/main" val="2565651276"/>
                    </a:ext>
                  </a:extLst>
                </a:gridCol>
                <a:gridCol w="2103120">
                  <a:extLst>
                    <a:ext uri="{9D8B030D-6E8A-4147-A177-3AD203B41FA5}">
                      <a16:colId xmlns:a16="http://schemas.microsoft.com/office/drawing/2014/main" val="1717360626"/>
                    </a:ext>
                  </a:extLst>
                </a:gridCol>
                <a:gridCol w="2103120">
                  <a:extLst>
                    <a:ext uri="{9D8B030D-6E8A-4147-A177-3AD203B41FA5}">
                      <a16:colId xmlns:a16="http://schemas.microsoft.com/office/drawing/2014/main" val="1010119240"/>
                    </a:ext>
                  </a:extLst>
                </a:gridCol>
              </a:tblGrid>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course</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semester</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female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students</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%female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00498114"/>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Intro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fall2015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6.25%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230287811"/>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Intro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fall2016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47.62%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619962798"/>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Intro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fall2017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43</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27.91%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540147577"/>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Intro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u="sng" dirty="0">
                          <a:solidFill>
                            <a:srgbClr val="000000"/>
                          </a:solidFill>
                          <a:effectLst/>
                          <a:latin typeface="Calibri" panose="020F0502020204030204" pitchFamily="34" charset="0"/>
                          <a:ea typeface="Times New Roman" panose="02020603050405020304" pitchFamily="18" charset="0"/>
                        </a:rPr>
                        <a:t>spring2018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53</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49.06%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007424311"/>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Intro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u="sng" dirty="0">
                          <a:solidFill>
                            <a:srgbClr val="000000"/>
                          </a:solidFill>
                          <a:effectLst/>
                          <a:latin typeface="Calibri" panose="020F0502020204030204" pitchFamily="34" charset="0"/>
                          <a:ea typeface="Times New Roman" panose="02020603050405020304" pitchFamily="18" charset="0"/>
                        </a:rPr>
                        <a:t>spring2019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38.24%</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600698082"/>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Intro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u="sng" dirty="0">
                          <a:solidFill>
                            <a:srgbClr val="000000"/>
                          </a:solidFill>
                          <a:effectLst/>
                          <a:latin typeface="Calibri" panose="020F0502020204030204" pitchFamily="34" charset="0"/>
                          <a:ea typeface="Times New Roman" panose="02020603050405020304" pitchFamily="18" charset="0"/>
                        </a:rPr>
                        <a:t>spring2020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51.28%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278622978"/>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Advanced</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spring2016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7.69%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342235210"/>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Advanced</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spring2017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15.00%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329117186"/>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Advanced</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u="sng" dirty="0">
                          <a:solidFill>
                            <a:srgbClr val="000000"/>
                          </a:solidFill>
                          <a:effectLst/>
                          <a:latin typeface="Calibri" panose="020F0502020204030204" pitchFamily="34" charset="0"/>
                          <a:ea typeface="Times New Roman" panose="02020603050405020304" pitchFamily="18" charset="0"/>
                        </a:rPr>
                        <a:t>fall2018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19.15%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230330156"/>
                  </a:ext>
                </a:extLst>
              </a:tr>
              <a:tr h="370840">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Advanced</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u="sng" dirty="0">
                          <a:solidFill>
                            <a:srgbClr val="000000"/>
                          </a:solidFill>
                          <a:effectLst/>
                          <a:latin typeface="Calibri" panose="020F0502020204030204" pitchFamily="34" charset="0"/>
                          <a:ea typeface="Times New Roman" panose="02020603050405020304" pitchFamily="18" charset="0"/>
                        </a:rPr>
                        <a:t>fall2019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46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19.57%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951476393"/>
                  </a:ext>
                </a:extLst>
              </a:tr>
            </a:tbl>
          </a:graphicData>
        </a:graphic>
      </p:graphicFrame>
    </p:spTree>
    <p:extLst>
      <p:ext uri="{BB962C8B-B14F-4D97-AF65-F5344CB8AC3E}">
        <p14:creationId xmlns:p14="http://schemas.microsoft.com/office/powerpoint/2010/main" val="2978450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High School </a:t>
            </a:r>
            <a:r>
              <a:rPr lang="en-US" i="1" dirty="0"/>
              <a:t>Girls in Computer Science</a:t>
            </a:r>
          </a:p>
        </p:txBody>
      </p:sp>
      <p:graphicFrame>
        <p:nvGraphicFramePr>
          <p:cNvPr id="6" name="Content Placeholder 5">
            <a:extLst>
              <a:ext uri="{FF2B5EF4-FFF2-40B4-BE49-F238E27FC236}">
                <a16:creationId xmlns:a16="http://schemas.microsoft.com/office/drawing/2014/main" id="{08129990-C16E-9A42-A77C-FC821ECB96DB}"/>
              </a:ext>
            </a:extLst>
          </p:cNvPr>
          <p:cNvGraphicFramePr>
            <a:graphicFrameLocks noGrp="1"/>
          </p:cNvGraphicFramePr>
          <p:nvPr>
            <p:ph idx="1"/>
            <p:extLst>
              <p:ext uri="{D42A27DB-BD31-4B8C-83A1-F6EECF244321}">
                <p14:modId xmlns:p14="http://schemas.microsoft.com/office/powerpoint/2010/main" val="4179053237"/>
              </p:ext>
            </p:extLst>
          </p:nvPr>
        </p:nvGraphicFramePr>
        <p:xfrm>
          <a:off x="838200" y="1825625"/>
          <a:ext cx="10515600" cy="4003732"/>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712337510"/>
                    </a:ext>
                  </a:extLst>
                </a:gridCol>
                <a:gridCol w="2103120">
                  <a:extLst>
                    <a:ext uri="{9D8B030D-6E8A-4147-A177-3AD203B41FA5}">
                      <a16:colId xmlns:a16="http://schemas.microsoft.com/office/drawing/2014/main" val="471823476"/>
                    </a:ext>
                  </a:extLst>
                </a:gridCol>
                <a:gridCol w="2103120">
                  <a:extLst>
                    <a:ext uri="{9D8B030D-6E8A-4147-A177-3AD203B41FA5}">
                      <a16:colId xmlns:a16="http://schemas.microsoft.com/office/drawing/2014/main" val="81496890"/>
                    </a:ext>
                  </a:extLst>
                </a:gridCol>
                <a:gridCol w="2103120">
                  <a:extLst>
                    <a:ext uri="{9D8B030D-6E8A-4147-A177-3AD203B41FA5}">
                      <a16:colId xmlns:a16="http://schemas.microsoft.com/office/drawing/2014/main" val="1112448779"/>
                    </a:ext>
                  </a:extLst>
                </a:gridCol>
                <a:gridCol w="2103120">
                  <a:extLst>
                    <a:ext uri="{9D8B030D-6E8A-4147-A177-3AD203B41FA5}">
                      <a16:colId xmlns:a16="http://schemas.microsoft.com/office/drawing/2014/main" val="1641120014"/>
                    </a:ext>
                  </a:extLst>
                </a:gridCol>
              </a:tblGrid>
              <a:tr h="787573">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Girls in CS</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schools</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attendees</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vendors</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vendor attendees</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806831693"/>
                  </a:ext>
                </a:extLst>
              </a:tr>
              <a:tr h="787573">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Mar-17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489860364"/>
                  </a:ext>
                </a:extLst>
              </a:tr>
              <a:tr h="787573">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Oct-17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75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14</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25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94346800"/>
                  </a:ext>
                </a:extLst>
              </a:tr>
              <a:tr h="787573">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Oct-18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6</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97</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14</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056877275"/>
                  </a:ext>
                </a:extLst>
              </a:tr>
              <a:tr h="787573">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Oct-19</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165</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12</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tabLst>
                          <a:tab pos="228600" algn="l"/>
                        </a:tabLst>
                      </a:pPr>
                      <a:r>
                        <a:rPr lang="en-US" sz="2800" dirty="0">
                          <a:solidFill>
                            <a:srgbClr val="000000"/>
                          </a:solidFill>
                          <a:effectLst/>
                          <a:latin typeface="Calibri" panose="020F0502020204030204" pitchFamily="34" charset="0"/>
                          <a:ea typeface="Times New Roman" panose="02020603050405020304" pitchFamily="18" charset="0"/>
                        </a:rPr>
                        <a:t>31</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711268364"/>
                  </a:ext>
                </a:extLst>
              </a:tr>
            </a:tbl>
          </a:graphicData>
        </a:graphic>
      </p:graphicFrame>
    </p:spTree>
    <p:extLst>
      <p:ext uri="{BB962C8B-B14F-4D97-AF65-F5344CB8AC3E}">
        <p14:creationId xmlns:p14="http://schemas.microsoft.com/office/powerpoint/2010/main" val="2945953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Fairly Obvious Conclusions</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lnSpcReduction="10000"/>
          </a:bodyPr>
          <a:lstStyle/>
          <a:p>
            <a:r>
              <a:rPr lang="en-US" dirty="0"/>
              <a:t>With about 13% of the KU CSIT population being Women, and around 62% of CARE/STEM scholars being Women, we did a good job recruiting and supporting women.</a:t>
            </a:r>
          </a:p>
          <a:p>
            <a:pPr lvl="1"/>
            <a:r>
              <a:rPr lang="en-US" dirty="0"/>
              <a:t>Our female scholars have been very good students.</a:t>
            </a:r>
          </a:p>
          <a:p>
            <a:r>
              <a:rPr lang="en-US" dirty="0"/>
              <a:t>With 9 to 10% of the KU CSIT population being Hispanic, but only about 6% of CARE/STEM scholars being Hispanic, we need to be more proactive in recruiting Hispanic scholars for similar programs.</a:t>
            </a:r>
          </a:p>
          <a:p>
            <a:r>
              <a:rPr lang="en-US" dirty="0"/>
              <a:t>With about 11% of the KU CSIT population being African-American, and a yearly mean of 40% of CARE/STEM scholars being African-American (median 36%), we did a good job recruiting, but with only 40% of these retained, we need to do better with retention.</a:t>
            </a:r>
          </a:p>
        </p:txBody>
      </p:sp>
    </p:spTree>
    <p:extLst>
      <p:ext uri="{BB962C8B-B14F-4D97-AF65-F5344CB8AC3E}">
        <p14:creationId xmlns:p14="http://schemas.microsoft.com/office/powerpoint/2010/main" val="3303125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Suggestions &amp; Possible Interventions</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a:bodyPr>
          <a:lstStyle/>
          <a:p>
            <a:r>
              <a:rPr lang="en-US" dirty="0"/>
              <a:t>Ask for (but do not mandate) blogs for incoming scholars (majors?).</a:t>
            </a:r>
          </a:p>
          <a:p>
            <a:r>
              <a:rPr lang="en-US" dirty="0"/>
              <a:t>Require incoming ALEKS scores.</a:t>
            </a:r>
          </a:p>
          <a:p>
            <a:r>
              <a:rPr lang="en-US" dirty="0"/>
              <a:t>Do an early requested (not mandated) interview with a GA.</a:t>
            </a:r>
          </a:p>
          <a:p>
            <a:pPr lvl="1"/>
            <a:r>
              <a:rPr lang="en-US" dirty="0"/>
              <a:t>Not faculty – this might apply more pressure to attend.</a:t>
            </a:r>
          </a:p>
          <a:p>
            <a:r>
              <a:rPr lang="en-US" dirty="0"/>
              <a:t>Use above measures as indicators of at-risk students.</a:t>
            </a:r>
          </a:p>
          <a:p>
            <a:r>
              <a:rPr lang="en-US" dirty="0"/>
              <a:t>Mandate class &amp; tutor attendance for at-risk scholars?</a:t>
            </a:r>
          </a:p>
          <a:p>
            <a:pPr lvl="1"/>
            <a:r>
              <a:rPr lang="en-US" dirty="0"/>
              <a:t>Funds already contingent on GPA. </a:t>
            </a:r>
          </a:p>
          <a:p>
            <a:r>
              <a:rPr lang="en-US" dirty="0"/>
              <a:t>Require non-bloggers-interview attendees to organize an event?</a:t>
            </a:r>
          </a:p>
          <a:p>
            <a:pPr lvl="1"/>
            <a:r>
              <a:rPr lang="en-US" dirty="0"/>
              <a:t>Such activities take time.</a:t>
            </a:r>
          </a:p>
        </p:txBody>
      </p:sp>
    </p:spTree>
    <p:extLst>
      <p:ext uri="{BB962C8B-B14F-4D97-AF65-F5344CB8AC3E}">
        <p14:creationId xmlns:p14="http://schemas.microsoft.com/office/powerpoint/2010/main" val="2238868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486-90E7-154B-A240-30AAFC50C8EB}"/>
              </a:ext>
            </a:extLst>
          </p:cNvPr>
          <p:cNvSpPr>
            <a:spLocks noGrp="1"/>
          </p:cNvSpPr>
          <p:nvPr>
            <p:ph type="title"/>
          </p:nvPr>
        </p:nvSpPr>
        <p:spPr/>
        <p:txBody>
          <a:bodyPr/>
          <a:lstStyle/>
          <a:p>
            <a:pPr algn="ctr"/>
            <a:r>
              <a:rPr lang="en-US" dirty="0"/>
              <a:t>Other Interventions &amp; Conclusions</a:t>
            </a:r>
          </a:p>
        </p:txBody>
      </p:sp>
      <p:sp>
        <p:nvSpPr>
          <p:cNvPr id="3" name="Content Placeholder 2">
            <a:extLst>
              <a:ext uri="{FF2B5EF4-FFF2-40B4-BE49-F238E27FC236}">
                <a16:creationId xmlns:a16="http://schemas.microsoft.com/office/drawing/2014/main" id="{07844005-6B96-284B-939D-F4F9CB25D79D}"/>
              </a:ext>
            </a:extLst>
          </p:cNvPr>
          <p:cNvSpPr>
            <a:spLocks noGrp="1"/>
          </p:cNvSpPr>
          <p:nvPr>
            <p:ph idx="1"/>
          </p:nvPr>
        </p:nvSpPr>
        <p:spPr/>
        <p:txBody>
          <a:bodyPr>
            <a:normAutofit lnSpcReduction="10000"/>
          </a:bodyPr>
          <a:lstStyle/>
          <a:p>
            <a:r>
              <a:rPr lang="en-US" dirty="0"/>
              <a:t>Assoc. Dean candidate recommended getting funded project work for challenged STEM students so they don’t have to hold down jobs.</a:t>
            </a:r>
          </a:p>
          <a:p>
            <a:r>
              <a:rPr lang="en-US" dirty="0"/>
              <a:t>ACM 2015 in-depth report suggests activities &amp; interventions, many of which we are doing.</a:t>
            </a:r>
          </a:p>
          <a:p>
            <a:r>
              <a:rPr lang="en-US" dirty="0"/>
              <a:t>There have to be carrots in addition to sticks, but there have to be responsibilities and consequences for scholars.</a:t>
            </a:r>
          </a:p>
          <a:p>
            <a:r>
              <a:rPr lang="en-US" dirty="0"/>
              <a:t>We did not hit our 80% retention goals (65%) but we may have learned more about what works &amp; fails by having a more representative population of scholars.</a:t>
            </a:r>
          </a:p>
          <a:p>
            <a:r>
              <a:rPr lang="en-US" dirty="0"/>
              <a:t>How to apply these lessons to CSIT majors is an open question.</a:t>
            </a:r>
          </a:p>
        </p:txBody>
      </p:sp>
    </p:spTree>
    <p:extLst>
      <p:ext uri="{BB962C8B-B14F-4D97-AF65-F5344CB8AC3E}">
        <p14:creationId xmlns:p14="http://schemas.microsoft.com/office/powerpoint/2010/main" val="1236463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CB04-BA7D-7E42-BEFD-8C7314802591}"/>
              </a:ext>
            </a:extLst>
          </p:cNvPr>
          <p:cNvSpPr>
            <a:spLocks noGrp="1"/>
          </p:cNvSpPr>
          <p:nvPr>
            <p:ph type="title"/>
          </p:nvPr>
        </p:nvSpPr>
        <p:spPr/>
        <p:txBody>
          <a:bodyPr/>
          <a:lstStyle/>
          <a:p>
            <a:pPr algn="ctr"/>
            <a:r>
              <a:rPr lang="en-US" dirty="0"/>
              <a:t>The Original Proposal and Faculty</a:t>
            </a:r>
          </a:p>
        </p:txBody>
      </p:sp>
      <p:sp>
        <p:nvSpPr>
          <p:cNvPr id="3" name="Content Placeholder 2">
            <a:extLst>
              <a:ext uri="{FF2B5EF4-FFF2-40B4-BE49-F238E27FC236}">
                <a16:creationId xmlns:a16="http://schemas.microsoft.com/office/drawing/2014/main" id="{E6EB41D3-2ED5-C041-AB8F-F649D0D0C77E}"/>
              </a:ext>
            </a:extLst>
          </p:cNvPr>
          <p:cNvSpPr>
            <a:spLocks noGrp="1"/>
          </p:cNvSpPr>
          <p:nvPr>
            <p:ph idx="1"/>
          </p:nvPr>
        </p:nvSpPr>
        <p:spPr/>
        <p:txBody>
          <a:bodyPr/>
          <a:lstStyle/>
          <a:p>
            <a:pPr>
              <a:spcBef>
                <a:spcPts val="1200"/>
              </a:spcBef>
            </a:pPr>
            <a:r>
              <a:rPr lang="en-US" dirty="0"/>
              <a:t>Proposal to increase representation of women and ethnic minorities in our major and STEM majors via scholarships &amp; support.</a:t>
            </a:r>
          </a:p>
          <a:p>
            <a:pPr>
              <a:spcBef>
                <a:spcPts val="1200"/>
              </a:spcBef>
            </a:pPr>
            <a:r>
              <a:rPr lang="en-US" dirty="0"/>
              <a:t>Dr. Lisa Frye (PI), Professor Linda Day, Dr. Randy Kaplan 2013 &amp; 2014</a:t>
            </a:r>
          </a:p>
          <a:p>
            <a:pPr lvl="1">
              <a:spcBef>
                <a:spcPts val="1200"/>
              </a:spcBef>
            </a:pPr>
            <a:r>
              <a:rPr lang="en-US" dirty="0"/>
              <a:t>Both proposals rejected by NSF with suggestions for revisions.</a:t>
            </a:r>
          </a:p>
          <a:p>
            <a:pPr>
              <a:spcBef>
                <a:spcPts val="1200"/>
              </a:spcBef>
            </a:pPr>
            <a:r>
              <a:rPr lang="en-US" dirty="0"/>
              <a:t>Dr. Randy Kaplan (PI), Dr. Lisa Frye, Professor Linda Day 2015</a:t>
            </a:r>
          </a:p>
          <a:p>
            <a:pPr lvl="1">
              <a:spcBef>
                <a:spcPts val="1200"/>
              </a:spcBef>
            </a:pPr>
            <a:r>
              <a:rPr lang="en-US" dirty="0"/>
              <a:t>Proposal received funding of $614,375 for 5 years in March 2015</a:t>
            </a:r>
          </a:p>
          <a:p>
            <a:pPr lvl="1">
              <a:spcBef>
                <a:spcPts val="1200"/>
              </a:spcBef>
            </a:pPr>
            <a:r>
              <a:rPr lang="en-US" dirty="0"/>
              <a:t>Scholarships, textbooks, tutors, supplemental instructors, mentors, graduate data collector / analyst, conference travel &amp; travel to present, activities.</a:t>
            </a:r>
          </a:p>
          <a:p>
            <a:pPr>
              <a:spcBef>
                <a:spcPts val="1200"/>
              </a:spcBef>
            </a:pPr>
            <a:endParaRPr lang="en-US" dirty="0"/>
          </a:p>
          <a:p>
            <a:pPr>
              <a:spcBef>
                <a:spcPts val="1200"/>
              </a:spcBef>
            </a:pPr>
            <a:endParaRPr lang="en-US" dirty="0"/>
          </a:p>
        </p:txBody>
      </p:sp>
    </p:spTree>
    <p:extLst>
      <p:ext uri="{BB962C8B-B14F-4D97-AF65-F5344CB8AC3E}">
        <p14:creationId xmlns:p14="http://schemas.microsoft.com/office/powerpoint/2010/main" val="2960139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CB04-BA7D-7E42-BEFD-8C7314802591}"/>
              </a:ext>
            </a:extLst>
          </p:cNvPr>
          <p:cNvSpPr>
            <a:spLocks noGrp="1"/>
          </p:cNvSpPr>
          <p:nvPr>
            <p:ph type="title"/>
          </p:nvPr>
        </p:nvSpPr>
        <p:spPr/>
        <p:txBody>
          <a:bodyPr/>
          <a:lstStyle/>
          <a:p>
            <a:pPr algn="ctr"/>
            <a:r>
              <a:rPr lang="en-US" dirty="0"/>
              <a:t>The Original Assessment Goals</a:t>
            </a:r>
          </a:p>
        </p:txBody>
      </p:sp>
      <p:sp>
        <p:nvSpPr>
          <p:cNvPr id="3" name="Content Placeholder 2">
            <a:extLst>
              <a:ext uri="{FF2B5EF4-FFF2-40B4-BE49-F238E27FC236}">
                <a16:creationId xmlns:a16="http://schemas.microsoft.com/office/drawing/2014/main" id="{E6EB41D3-2ED5-C041-AB8F-F649D0D0C77E}"/>
              </a:ext>
            </a:extLst>
          </p:cNvPr>
          <p:cNvSpPr>
            <a:spLocks noGrp="1"/>
          </p:cNvSpPr>
          <p:nvPr>
            <p:ph idx="1"/>
          </p:nvPr>
        </p:nvSpPr>
        <p:spPr/>
        <p:txBody>
          <a:bodyPr>
            <a:normAutofit lnSpcReduction="10000"/>
          </a:bodyPr>
          <a:lstStyle/>
          <a:p>
            <a:pPr>
              <a:spcBef>
                <a:spcPts val="1200"/>
              </a:spcBef>
            </a:pPr>
            <a:r>
              <a:rPr lang="en-US" dirty="0"/>
              <a:t>Track students </a:t>
            </a:r>
            <a:r>
              <a:rPr lang="en-US" b="1" dirty="0"/>
              <a:t>recruited</a:t>
            </a:r>
            <a:r>
              <a:rPr lang="en-US" dirty="0"/>
              <a:t> into the program, </a:t>
            </a:r>
            <a:r>
              <a:rPr lang="en-US" b="1" dirty="0"/>
              <a:t>retention</a:t>
            </a:r>
            <a:r>
              <a:rPr lang="en-US" dirty="0"/>
              <a:t> in computer science or other STEM discipline, </a:t>
            </a:r>
            <a:r>
              <a:rPr lang="en-US" b="1" dirty="0"/>
              <a:t>graduation rate </a:t>
            </a:r>
            <a:r>
              <a:rPr lang="en-US" dirty="0"/>
              <a:t>in computer science or other STEM discipline, and their </a:t>
            </a:r>
            <a:r>
              <a:rPr lang="en-US" b="1" dirty="0"/>
              <a:t>employment</a:t>
            </a:r>
            <a:r>
              <a:rPr lang="en-US" dirty="0"/>
              <a:t> (or grad school) in a computer science or other STEM field. The project target is to increase graduation rates to 80% over the course of the project.</a:t>
            </a:r>
          </a:p>
          <a:p>
            <a:pPr>
              <a:spcBef>
                <a:spcPts val="1200"/>
              </a:spcBef>
            </a:pPr>
            <a:r>
              <a:rPr lang="en-US" b="1" dirty="0"/>
              <a:t>Learning outcomes </a:t>
            </a:r>
            <a:r>
              <a:rPr lang="en-US" dirty="0"/>
              <a:t>for the project...assessments routinely conducted by the computer science project will be utilized...</a:t>
            </a:r>
            <a:r>
              <a:rPr lang="en-US" strike="sngStrike" dirty="0"/>
              <a:t>and spatial ability</a:t>
            </a:r>
            <a:r>
              <a:rPr lang="en-US" dirty="0"/>
              <a:t>.</a:t>
            </a:r>
          </a:p>
          <a:p>
            <a:pPr>
              <a:spcBef>
                <a:spcPts val="1200"/>
              </a:spcBef>
            </a:pPr>
            <a:r>
              <a:rPr lang="en-US" b="1" dirty="0"/>
              <a:t>Assessment of the culture </a:t>
            </a:r>
            <a:r>
              <a:rPr lang="en-US" dirty="0"/>
              <a:t>experienced by students will include both process and product, and one measure will utilize the journal portion of the project. The journals will be reviewed to determine the quality of the experiences...</a:t>
            </a:r>
          </a:p>
          <a:p>
            <a:pPr>
              <a:spcBef>
                <a:spcPts val="1200"/>
              </a:spcBef>
            </a:pPr>
            <a:endParaRPr lang="en-US" dirty="0"/>
          </a:p>
        </p:txBody>
      </p:sp>
    </p:spTree>
    <p:extLst>
      <p:ext uri="{BB962C8B-B14F-4D97-AF65-F5344CB8AC3E}">
        <p14:creationId xmlns:p14="http://schemas.microsoft.com/office/powerpoint/2010/main" val="272909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CB04-BA7D-7E42-BEFD-8C7314802591}"/>
              </a:ext>
            </a:extLst>
          </p:cNvPr>
          <p:cNvSpPr>
            <a:spLocks noGrp="1"/>
          </p:cNvSpPr>
          <p:nvPr>
            <p:ph type="title"/>
          </p:nvPr>
        </p:nvSpPr>
        <p:spPr/>
        <p:txBody>
          <a:bodyPr/>
          <a:lstStyle/>
          <a:p>
            <a:pPr algn="ctr"/>
            <a:r>
              <a:rPr lang="en-US" dirty="0"/>
              <a:t>The Reorganized Faculty, Staff</a:t>
            </a:r>
          </a:p>
        </p:txBody>
      </p:sp>
      <p:sp>
        <p:nvSpPr>
          <p:cNvPr id="3" name="Content Placeholder 2">
            <a:extLst>
              <a:ext uri="{FF2B5EF4-FFF2-40B4-BE49-F238E27FC236}">
                <a16:creationId xmlns:a16="http://schemas.microsoft.com/office/drawing/2014/main" id="{E6EB41D3-2ED5-C041-AB8F-F649D0D0C77E}"/>
              </a:ext>
            </a:extLst>
          </p:cNvPr>
          <p:cNvSpPr>
            <a:spLocks noGrp="1"/>
          </p:cNvSpPr>
          <p:nvPr>
            <p:ph idx="1"/>
          </p:nvPr>
        </p:nvSpPr>
        <p:spPr/>
        <p:txBody>
          <a:bodyPr>
            <a:normAutofit lnSpcReduction="10000"/>
          </a:bodyPr>
          <a:lstStyle/>
          <a:p>
            <a:pPr>
              <a:spcBef>
                <a:spcPts val="1200"/>
              </a:spcBef>
            </a:pPr>
            <a:r>
              <a:rPr lang="en-US" dirty="0"/>
              <a:t>Dr. Randy Kaplan (PI), Dr. Lisa Frye, Dr. Dale Parson, March 2015</a:t>
            </a:r>
          </a:p>
          <a:p>
            <a:pPr lvl="1">
              <a:spcBef>
                <a:spcPts val="1200"/>
              </a:spcBef>
            </a:pPr>
            <a:r>
              <a:rPr lang="en-US" dirty="0"/>
              <a:t>Professor Day retired very shortly after NSF funding in March 2015.</a:t>
            </a:r>
          </a:p>
          <a:p>
            <a:pPr lvl="1">
              <a:spcBef>
                <a:spcPts val="1200"/>
              </a:spcBef>
            </a:pPr>
            <a:r>
              <a:rPr lang="en-US" dirty="0"/>
              <a:t>Dr. Kaplan went on sick leave 2016-2017, retired at start of spring 2018.</a:t>
            </a:r>
          </a:p>
          <a:p>
            <a:pPr>
              <a:spcBef>
                <a:spcPts val="1200"/>
              </a:spcBef>
            </a:pPr>
            <a:r>
              <a:rPr lang="en-US" dirty="0"/>
              <a:t>Dr. Lisa Frye (PI), Dr. Dale Parson, Spring 2018 through present.</a:t>
            </a:r>
          </a:p>
          <a:p>
            <a:pPr>
              <a:spcBef>
                <a:spcPts val="1200"/>
              </a:spcBef>
            </a:pPr>
            <a:r>
              <a:rPr lang="en-US" dirty="0"/>
              <a:t>Grad students Prateeksha Patel (Counseling 2015-2018), Patrick Earl (CSC 2018-2019), data collection &amp; analysis</a:t>
            </a:r>
          </a:p>
          <a:p>
            <a:pPr>
              <a:spcBef>
                <a:spcPts val="1200"/>
              </a:spcBef>
            </a:pPr>
            <a:r>
              <a:rPr lang="en-US" dirty="0"/>
              <a:t>Selection Committee: Drs. Frye &amp; Parson, Dr. Anne Zayaitz (Provost), Ms. Holly Fox (KUIT), Professor Linda Day (retired)</a:t>
            </a:r>
          </a:p>
          <a:p>
            <a:pPr>
              <a:spcBef>
                <a:spcPts val="1200"/>
              </a:spcBef>
            </a:pPr>
            <a:r>
              <a:rPr lang="en-US" dirty="0"/>
              <a:t>Support from Mr. Jeff Werner (Assistant Provost, Grants &amp; Sponsored Projects)</a:t>
            </a:r>
          </a:p>
          <a:p>
            <a:pPr>
              <a:spcBef>
                <a:spcPts val="1200"/>
              </a:spcBef>
            </a:pPr>
            <a:endParaRPr lang="en-US" dirty="0"/>
          </a:p>
          <a:p>
            <a:pPr>
              <a:spcBef>
                <a:spcPts val="1200"/>
              </a:spcBef>
            </a:pPr>
            <a:endParaRPr lang="en-US" dirty="0"/>
          </a:p>
          <a:p>
            <a:pPr>
              <a:spcBef>
                <a:spcPts val="1200"/>
              </a:spcBef>
            </a:pPr>
            <a:endParaRPr lang="en-US" dirty="0"/>
          </a:p>
        </p:txBody>
      </p:sp>
    </p:spTree>
    <p:extLst>
      <p:ext uri="{BB962C8B-B14F-4D97-AF65-F5344CB8AC3E}">
        <p14:creationId xmlns:p14="http://schemas.microsoft.com/office/powerpoint/2010/main" val="303145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CB04-BA7D-7E42-BEFD-8C7314802591}"/>
              </a:ext>
            </a:extLst>
          </p:cNvPr>
          <p:cNvSpPr>
            <a:spLocks noGrp="1"/>
          </p:cNvSpPr>
          <p:nvPr>
            <p:ph type="title"/>
          </p:nvPr>
        </p:nvSpPr>
        <p:spPr/>
        <p:txBody>
          <a:bodyPr/>
          <a:lstStyle/>
          <a:p>
            <a:pPr algn="ctr"/>
            <a:r>
              <a:rPr lang="en-US" dirty="0"/>
              <a:t>Most Recent U.S. Enrollment Demographics</a:t>
            </a:r>
          </a:p>
        </p:txBody>
      </p:sp>
      <p:sp>
        <p:nvSpPr>
          <p:cNvPr id="3" name="Content Placeholder 2">
            <a:extLst>
              <a:ext uri="{FF2B5EF4-FFF2-40B4-BE49-F238E27FC236}">
                <a16:creationId xmlns:a16="http://schemas.microsoft.com/office/drawing/2014/main" id="{E6EB41D3-2ED5-C041-AB8F-F649D0D0C77E}"/>
              </a:ext>
            </a:extLst>
          </p:cNvPr>
          <p:cNvSpPr>
            <a:spLocks noGrp="1"/>
          </p:cNvSpPr>
          <p:nvPr>
            <p:ph idx="1"/>
          </p:nvPr>
        </p:nvSpPr>
        <p:spPr>
          <a:xfrm>
            <a:off x="838200" y="1690688"/>
            <a:ext cx="10515600" cy="4351338"/>
          </a:xfrm>
        </p:spPr>
        <p:txBody>
          <a:bodyPr>
            <a:normAutofit/>
          </a:bodyPr>
          <a:lstStyle/>
          <a:p>
            <a:pPr marL="0" indent="0">
              <a:spcBef>
                <a:spcPts val="1200"/>
              </a:spcBef>
              <a:buNone/>
            </a:pPr>
            <a:endParaRPr lang="en-US" dirty="0"/>
          </a:p>
          <a:p>
            <a:pPr marL="0" indent="0">
              <a:spcBef>
                <a:spcPts val="1200"/>
              </a:spcBef>
              <a:buNone/>
            </a:pPr>
            <a:endParaRPr lang="en-US" dirty="0"/>
          </a:p>
          <a:p>
            <a:pPr>
              <a:spcBef>
                <a:spcPts val="1200"/>
              </a:spcBef>
            </a:pPr>
            <a:endParaRPr lang="en-US" dirty="0"/>
          </a:p>
          <a:p>
            <a:pPr>
              <a:spcBef>
                <a:spcPts val="1200"/>
              </a:spcBef>
            </a:pPr>
            <a:r>
              <a:rPr lang="en-US" dirty="0"/>
              <a:t>2018 annual Computer Research Association's Taulbee Survey</a:t>
            </a:r>
          </a:p>
          <a:p>
            <a:pPr lvl="1">
              <a:spcBef>
                <a:spcPts val="1200"/>
              </a:spcBef>
            </a:pPr>
            <a:r>
              <a:rPr lang="en-US" dirty="0"/>
              <a:t>Removed computer engineering &amp; consolidated small groups</a:t>
            </a:r>
          </a:p>
          <a:p>
            <a:pPr>
              <a:spcBef>
                <a:spcPts val="1200"/>
              </a:spcBef>
            </a:pPr>
            <a:r>
              <a:rPr lang="en-US" dirty="0"/>
              <a:t>80.5% male and 19.5% female</a:t>
            </a:r>
          </a:p>
          <a:p>
            <a:pPr>
              <a:spcBef>
                <a:spcPts val="1200"/>
              </a:spcBef>
            </a:pPr>
            <a:endParaRPr lang="en-US" dirty="0"/>
          </a:p>
          <a:p>
            <a:pPr>
              <a:spcBef>
                <a:spcPts val="1200"/>
              </a:spcBef>
            </a:pPr>
            <a:endParaRPr lang="en-US" dirty="0"/>
          </a:p>
          <a:p>
            <a:pPr>
              <a:spcBef>
                <a:spcPts val="1200"/>
              </a:spcBef>
            </a:pPr>
            <a:endParaRPr lang="en-US" dirty="0"/>
          </a:p>
        </p:txBody>
      </p:sp>
      <p:graphicFrame>
        <p:nvGraphicFramePr>
          <p:cNvPr id="4" name="Table 3">
            <a:extLst>
              <a:ext uri="{FF2B5EF4-FFF2-40B4-BE49-F238E27FC236}">
                <a16:creationId xmlns:a16="http://schemas.microsoft.com/office/drawing/2014/main" id="{4EF18D63-B085-794B-A970-426E872C9882}"/>
              </a:ext>
            </a:extLst>
          </p:cNvPr>
          <p:cNvGraphicFramePr>
            <a:graphicFrameLocks noGrp="1"/>
          </p:cNvGraphicFramePr>
          <p:nvPr>
            <p:extLst>
              <p:ext uri="{D42A27DB-BD31-4B8C-83A1-F6EECF244321}">
                <p14:modId xmlns:p14="http://schemas.microsoft.com/office/powerpoint/2010/main" val="857234768"/>
              </p:ext>
            </p:extLst>
          </p:nvPr>
        </p:nvGraphicFramePr>
        <p:xfrm>
          <a:off x="1004551" y="1800143"/>
          <a:ext cx="9723552" cy="1216108"/>
        </p:xfrm>
        <a:graphic>
          <a:graphicData uri="http://schemas.openxmlformats.org/drawingml/2006/table">
            <a:tbl>
              <a:tblPr firstRow="1" bandRow="1">
                <a:tableStyleId>{5C22544A-7EE6-4342-B048-85BDC9FD1C3A}</a:tableStyleId>
              </a:tblPr>
              <a:tblGrid>
                <a:gridCol w="1620592">
                  <a:extLst>
                    <a:ext uri="{9D8B030D-6E8A-4147-A177-3AD203B41FA5}">
                      <a16:colId xmlns:a16="http://schemas.microsoft.com/office/drawing/2014/main" val="2165149711"/>
                    </a:ext>
                  </a:extLst>
                </a:gridCol>
                <a:gridCol w="1620592">
                  <a:extLst>
                    <a:ext uri="{9D8B030D-6E8A-4147-A177-3AD203B41FA5}">
                      <a16:colId xmlns:a16="http://schemas.microsoft.com/office/drawing/2014/main" val="475442413"/>
                    </a:ext>
                  </a:extLst>
                </a:gridCol>
                <a:gridCol w="1620592">
                  <a:extLst>
                    <a:ext uri="{9D8B030D-6E8A-4147-A177-3AD203B41FA5}">
                      <a16:colId xmlns:a16="http://schemas.microsoft.com/office/drawing/2014/main" val="497805136"/>
                    </a:ext>
                  </a:extLst>
                </a:gridCol>
                <a:gridCol w="1620592">
                  <a:extLst>
                    <a:ext uri="{9D8B030D-6E8A-4147-A177-3AD203B41FA5}">
                      <a16:colId xmlns:a16="http://schemas.microsoft.com/office/drawing/2014/main" val="367926627"/>
                    </a:ext>
                  </a:extLst>
                </a:gridCol>
                <a:gridCol w="1620592">
                  <a:extLst>
                    <a:ext uri="{9D8B030D-6E8A-4147-A177-3AD203B41FA5}">
                      <a16:colId xmlns:a16="http://schemas.microsoft.com/office/drawing/2014/main" val="466584491"/>
                    </a:ext>
                  </a:extLst>
                </a:gridCol>
                <a:gridCol w="1620592">
                  <a:extLst>
                    <a:ext uri="{9D8B030D-6E8A-4147-A177-3AD203B41FA5}">
                      <a16:colId xmlns:a16="http://schemas.microsoft.com/office/drawing/2014/main" val="2816304520"/>
                    </a:ext>
                  </a:extLst>
                </a:gridCol>
              </a:tblGrid>
              <a:tr h="31426">
                <a:tc>
                  <a:txBody>
                    <a:bodyPr/>
                    <a:lstStyle/>
                    <a:p>
                      <a:pPr marL="0" marR="0" algn="just">
                        <a:spcBef>
                          <a:spcPts val="0"/>
                        </a:spcBef>
                        <a:spcAft>
                          <a:spcPts val="0"/>
                        </a:spcAft>
                      </a:pPr>
                      <a:r>
                        <a:rPr lang="en-CA" sz="3200" b="1" dirty="0">
                          <a:effectLst/>
                          <a:latin typeface="Times New Roman Bold"/>
                          <a:ea typeface="Times New Roman" panose="02020603050405020304" pitchFamily="18" charset="0"/>
                        </a:rPr>
                        <a:t>White</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dirty="0">
                          <a:effectLst/>
                          <a:latin typeface="Times New Roman Bold"/>
                          <a:ea typeface="Times New Roman" panose="02020603050405020304" pitchFamily="18" charset="0"/>
                        </a:rPr>
                        <a:t>Black</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dirty="0">
                          <a:effectLst/>
                          <a:latin typeface="Times New Roman Bold"/>
                          <a:ea typeface="Times New Roman" panose="02020603050405020304" pitchFamily="18" charset="0"/>
                        </a:rPr>
                        <a:t>Hispanic</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baseline="0" dirty="0">
                          <a:effectLst/>
                          <a:latin typeface="Times New Roman Bold"/>
                          <a:ea typeface="Times New Roman" panose="02020603050405020304" pitchFamily="18" charset="0"/>
                        </a:rPr>
                        <a:t>Asian</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baseline="0" dirty="0">
                          <a:effectLst/>
                          <a:latin typeface="Times New Roman Bold"/>
                          <a:ea typeface="Times New Roman" panose="02020603050405020304" pitchFamily="18" charset="0"/>
                        </a:rPr>
                        <a:t>Other</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baseline="0" dirty="0">
                          <a:effectLst/>
                          <a:latin typeface="Times New Roman" panose="02020603050405020304" pitchFamily="18" charset="0"/>
                          <a:ea typeface="Times New Roman" panose="02020603050405020304" pitchFamily="18" charset="0"/>
                        </a:rPr>
                        <a:t>total</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96412013"/>
                  </a:ext>
                </a:extLst>
              </a:tr>
              <a:tr h="728428">
                <a:tc>
                  <a:txBody>
                    <a:bodyPr/>
                    <a:lstStyle/>
                    <a:p>
                      <a:pPr marL="0" marR="0" algn="just">
                        <a:spcBef>
                          <a:spcPts val="0"/>
                        </a:spcBef>
                        <a:spcAft>
                          <a:spcPts val="0"/>
                        </a:spcAft>
                      </a:pPr>
                      <a:r>
                        <a:rPr lang="en-CA" sz="2800" b="1" baseline="0" dirty="0">
                          <a:effectLst/>
                          <a:latin typeface="Times New Roman" panose="02020603050405020304" pitchFamily="18" charset="0"/>
                          <a:ea typeface="Times New Roman" panose="02020603050405020304" pitchFamily="18" charset="0"/>
                        </a:rPr>
                        <a:t>44.8%</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baseline="0" dirty="0">
                          <a:effectLst/>
                          <a:latin typeface="Times New Roman" panose="02020603050405020304" pitchFamily="18" charset="0"/>
                          <a:ea typeface="Times New Roman" panose="02020603050405020304" pitchFamily="18" charset="0"/>
                        </a:rPr>
                        <a:t>5.1%</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baseline="0" dirty="0">
                          <a:effectLst/>
                          <a:latin typeface="Times New Roman" panose="02020603050405020304" pitchFamily="18" charset="0"/>
                          <a:ea typeface="Times New Roman" panose="02020603050405020304" pitchFamily="18" charset="0"/>
                        </a:rPr>
                        <a:t>11.1%</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baseline="0" dirty="0">
                          <a:effectLst/>
                          <a:latin typeface="Times New Roman" panose="02020603050405020304" pitchFamily="18" charset="0"/>
                          <a:ea typeface="Times New Roman" panose="02020603050405020304" pitchFamily="18" charset="0"/>
                        </a:rPr>
                        <a:t>23.1%</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baseline="0" dirty="0">
                          <a:effectLst/>
                          <a:latin typeface="Times New Roman" panose="02020603050405020304" pitchFamily="18" charset="0"/>
                          <a:ea typeface="Times New Roman" panose="02020603050405020304" pitchFamily="18" charset="0"/>
                        </a:rPr>
                        <a:t>15.9%</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b="1" baseline="0" dirty="0">
                          <a:effectLst/>
                          <a:latin typeface="Times New Roman" panose="02020603050405020304" pitchFamily="18" charset="0"/>
                          <a:ea typeface="Times New Roman" panose="02020603050405020304" pitchFamily="18" charset="0"/>
                        </a:rPr>
                        <a:t>100%</a:t>
                      </a:r>
                      <a:endParaRPr lang="en-US" sz="2800" baseline="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86001396"/>
                  </a:ext>
                </a:extLst>
              </a:tr>
            </a:tbl>
          </a:graphicData>
        </a:graphic>
      </p:graphicFrame>
    </p:spTree>
    <p:extLst>
      <p:ext uri="{BB962C8B-B14F-4D97-AF65-F5344CB8AC3E}">
        <p14:creationId xmlns:p14="http://schemas.microsoft.com/office/powerpoint/2010/main" val="401972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CB04-BA7D-7E42-BEFD-8C7314802591}"/>
              </a:ext>
            </a:extLst>
          </p:cNvPr>
          <p:cNvSpPr>
            <a:spLocks noGrp="1"/>
          </p:cNvSpPr>
          <p:nvPr>
            <p:ph type="title"/>
          </p:nvPr>
        </p:nvSpPr>
        <p:spPr/>
        <p:txBody>
          <a:bodyPr/>
          <a:lstStyle/>
          <a:p>
            <a:pPr algn="ctr"/>
            <a:r>
              <a:rPr lang="en-US" dirty="0"/>
              <a:t>Multi-year Female U.S. Enrollment</a:t>
            </a:r>
          </a:p>
        </p:txBody>
      </p:sp>
      <p:sp>
        <p:nvSpPr>
          <p:cNvPr id="3" name="Content Placeholder 2">
            <a:extLst>
              <a:ext uri="{FF2B5EF4-FFF2-40B4-BE49-F238E27FC236}">
                <a16:creationId xmlns:a16="http://schemas.microsoft.com/office/drawing/2014/main" id="{E6EB41D3-2ED5-C041-AB8F-F649D0D0C77E}"/>
              </a:ext>
            </a:extLst>
          </p:cNvPr>
          <p:cNvSpPr>
            <a:spLocks noGrp="1"/>
          </p:cNvSpPr>
          <p:nvPr>
            <p:ph idx="1"/>
          </p:nvPr>
        </p:nvSpPr>
        <p:spPr>
          <a:xfrm>
            <a:off x="838200" y="1690688"/>
            <a:ext cx="10515600" cy="4351338"/>
          </a:xfrm>
        </p:spPr>
        <p:txBody>
          <a:bodyPr>
            <a:normAutofit/>
          </a:bodyPr>
          <a:lstStyle/>
          <a:p>
            <a:pPr marL="0" indent="0">
              <a:spcBef>
                <a:spcPts val="1200"/>
              </a:spcBef>
              <a:buNone/>
            </a:pPr>
            <a:endParaRPr lang="en-US" dirty="0"/>
          </a:p>
          <a:p>
            <a:pPr marL="0" indent="0">
              <a:spcBef>
                <a:spcPts val="1200"/>
              </a:spcBef>
              <a:buNone/>
            </a:pPr>
            <a:endParaRPr lang="en-US" dirty="0"/>
          </a:p>
          <a:p>
            <a:pPr>
              <a:spcBef>
                <a:spcPts val="1200"/>
              </a:spcBef>
            </a:pPr>
            <a:endParaRPr lang="en-US" dirty="0"/>
          </a:p>
          <a:p>
            <a:pPr>
              <a:spcBef>
                <a:spcPts val="1200"/>
              </a:spcBef>
            </a:pPr>
            <a:endParaRPr lang="en-US" dirty="0"/>
          </a:p>
          <a:p>
            <a:pPr>
              <a:spcBef>
                <a:spcPts val="1200"/>
              </a:spcBef>
            </a:pPr>
            <a:endParaRPr lang="en-US" dirty="0"/>
          </a:p>
          <a:p>
            <a:pPr marL="0" indent="0">
              <a:spcBef>
                <a:spcPts val="1200"/>
              </a:spcBef>
              <a:buNone/>
            </a:pPr>
            <a:endParaRPr lang="en-US" dirty="0"/>
          </a:p>
          <a:p>
            <a:pPr>
              <a:spcBef>
                <a:spcPts val="1200"/>
              </a:spcBef>
            </a:pPr>
            <a:r>
              <a:rPr lang="en-US" dirty="0"/>
              <a:t>Association for Computing Machinery’s 2015 in-depth study of underrepresentation</a:t>
            </a:r>
          </a:p>
          <a:p>
            <a:pPr>
              <a:spcBef>
                <a:spcPts val="1200"/>
              </a:spcBef>
            </a:pPr>
            <a:endParaRPr lang="en-US" dirty="0"/>
          </a:p>
          <a:p>
            <a:pPr>
              <a:spcBef>
                <a:spcPts val="1200"/>
              </a:spcBef>
            </a:pPr>
            <a:endParaRPr lang="en-US" dirty="0"/>
          </a:p>
          <a:p>
            <a:pPr>
              <a:spcBef>
                <a:spcPts val="1200"/>
              </a:spcBef>
            </a:pPr>
            <a:endParaRPr lang="en-US" dirty="0"/>
          </a:p>
        </p:txBody>
      </p:sp>
      <p:graphicFrame>
        <p:nvGraphicFramePr>
          <p:cNvPr id="5" name="Table 4">
            <a:extLst>
              <a:ext uri="{FF2B5EF4-FFF2-40B4-BE49-F238E27FC236}">
                <a16:creationId xmlns:a16="http://schemas.microsoft.com/office/drawing/2014/main" id="{77796F92-F1CE-E745-AA1A-F87859962791}"/>
              </a:ext>
            </a:extLst>
          </p:cNvPr>
          <p:cNvGraphicFramePr>
            <a:graphicFrameLocks noGrp="1"/>
          </p:cNvGraphicFramePr>
          <p:nvPr>
            <p:extLst>
              <p:ext uri="{D42A27DB-BD31-4B8C-83A1-F6EECF244321}">
                <p14:modId xmlns:p14="http://schemas.microsoft.com/office/powerpoint/2010/main" val="3165872134"/>
              </p:ext>
            </p:extLst>
          </p:nvPr>
        </p:nvGraphicFramePr>
        <p:xfrm>
          <a:off x="953038" y="1440882"/>
          <a:ext cx="9194085" cy="3362940"/>
        </p:xfrm>
        <a:graphic>
          <a:graphicData uri="http://schemas.openxmlformats.org/drawingml/2006/table">
            <a:tbl>
              <a:tblPr firstRow="1" bandRow="1">
                <a:tableStyleId>{5C22544A-7EE6-4342-B048-85BDC9FD1C3A}</a:tableStyleId>
              </a:tblPr>
              <a:tblGrid>
                <a:gridCol w="3064695">
                  <a:extLst>
                    <a:ext uri="{9D8B030D-6E8A-4147-A177-3AD203B41FA5}">
                      <a16:colId xmlns:a16="http://schemas.microsoft.com/office/drawing/2014/main" val="963405191"/>
                    </a:ext>
                  </a:extLst>
                </a:gridCol>
                <a:gridCol w="3064695">
                  <a:extLst>
                    <a:ext uri="{9D8B030D-6E8A-4147-A177-3AD203B41FA5}">
                      <a16:colId xmlns:a16="http://schemas.microsoft.com/office/drawing/2014/main" val="905483158"/>
                    </a:ext>
                  </a:extLst>
                </a:gridCol>
                <a:gridCol w="3064695">
                  <a:extLst>
                    <a:ext uri="{9D8B030D-6E8A-4147-A177-3AD203B41FA5}">
                      <a16:colId xmlns:a16="http://schemas.microsoft.com/office/drawing/2014/main" val="3387912363"/>
                    </a:ext>
                  </a:extLst>
                </a:gridCol>
              </a:tblGrid>
              <a:tr h="560490">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Year</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 Programs</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Overall female %</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48089800"/>
                  </a:ext>
                </a:extLst>
              </a:tr>
              <a:tr h="560490">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2010-11</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59</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13.42%</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6732005"/>
                  </a:ext>
                </a:extLst>
              </a:tr>
              <a:tr h="560490">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2011-12</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61</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13.08%</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50777714"/>
                  </a:ext>
                </a:extLst>
              </a:tr>
              <a:tr h="560490">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2012-13</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64</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12.81%</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51307053"/>
                  </a:ext>
                </a:extLst>
              </a:tr>
              <a:tr h="560490">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2013-14</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57</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14.52%</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28394859"/>
                  </a:ext>
                </a:extLst>
              </a:tr>
              <a:tr h="560490">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2014-15</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67</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effectLst/>
                          <a:latin typeface="Times New Roman" panose="02020603050405020304" pitchFamily="18" charset="0"/>
                          <a:ea typeface="Times New Roman" panose="02020603050405020304" pitchFamily="18" charset="0"/>
                        </a:rPr>
                        <a:t>15.95%</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81528"/>
                  </a:ext>
                </a:extLst>
              </a:tr>
            </a:tbl>
          </a:graphicData>
        </a:graphic>
      </p:graphicFrame>
    </p:spTree>
    <p:extLst>
      <p:ext uri="{BB962C8B-B14F-4D97-AF65-F5344CB8AC3E}">
        <p14:creationId xmlns:p14="http://schemas.microsoft.com/office/powerpoint/2010/main" val="2850203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CB04-BA7D-7E42-BEFD-8C7314802591}"/>
              </a:ext>
            </a:extLst>
          </p:cNvPr>
          <p:cNvSpPr>
            <a:spLocks noGrp="1"/>
          </p:cNvSpPr>
          <p:nvPr>
            <p:ph type="title"/>
          </p:nvPr>
        </p:nvSpPr>
        <p:spPr/>
        <p:txBody>
          <a:bodyPr/>
          <a:lstStyle/>
          <a:p>
            <a:pPr algn="ctr"/>
            <a:r>
              <a:rPr lang="en-US" dirty="0"/>
              <a:t>Female &amp; Ethnic CSIT Enrollment at Kutztown</a:t>
            </a:r>
          </a:p>
        </p:txBody>
      </p:sp>
      <p:sp>
        <p:nvSpPr>
          <p:cNvPr id="3" name="Content Placeholder 2">
            <a:extLst>
              <a:ext uri="{FF2B5EF4-FFF2-40B4-BE49-F238E27FC236}">
                <a16:creationId xmlns:a16="http://schemas.microsoft.com/office/drawing/2014/main" id="{E6EB41D3-2ED5-C041-AB8F-F649D0D0C77E}"/>
              </a:ext>
            </a:extLst>
          </p:cNvPr>
          <p:cNvSpPr>
            <a:spLocks noGrp="1"/>
          </p:cNvSpPr>
          <p:nvPr>
            <p:ph idx="1"/>
          </p:nvPr>
        </p:nvSpPr>
        <p:spPr>
          <a:xfrm>
            <a:off x="838200" y="1690688"/>
            <a:ext cx="10515600" cy="4351338"/>
          </a:xfrm>
        </p:spPr>
        <p:txBody>
          <a:bodyPr>
            <a:normAutofit/>
          </a:bodyPr>
          <a:lstStyle/>
          <a:p>
            <a:pPr marL="0" indent="0">
              <a:spcBef>
                <a:spcPts val="1200"/>
              </a:spcBef>
              <a:buNone/>
            </a:pPr>
            <a:endParaRPr lang="en-US" dirty="0"/>
          </a:p>
          <a:p>
            <a:pPr>
              <a:spcBef>
                <a:spcPts val="1200"/>
              </a:spcBef>
            </a:pPr>
            <a:endParaRPr lang="en-US" dirty="0"/>
          </a:p>
          <a:p>
            <a:pPr>
              <a:spcBef>
                <a:spcPts val="1200"/>
              </a:spcBef>
            </a:pPr>
            <a:endParaRPr lang="en-US" dirty="0"/>
          </a:p>
          <a:p>
            <a:pPr>
              <a:spcBef>
                <a:spcPts val="1200"/>
              </a:spcBef>
            </a:pPr>
            <a:endParaRPr lang="en-US" dirty="0"/>
          </a:p>
          <a:p>
            <a:pPr marL="0" indent="0">
              <a:spcBef>
                <a:spcPts val="1200"/>
              </a:spcBef>
              <a:buNone/>
            </a:pPr>
            <a:endParaRPr lang="en-US" dirty="0"/>
          </a:p>
          <a:p>
            <a:pPr marL="0" indent="0">
              <a:spcBef>
                <a:spcPts val="1200"/>
              </a:spcBef>
              <a:buNone/>
            </a:pPr>
            <a:endParaRPr lang="en-US" dirty="0"/>
          </a:p>
          <a:p>
            <a:pPr>
              <a:spcBef>
                <a:spcPts val="1200"/>
              </a:spcBef>
            </a:pPr>
            <a:endParaRPr lang="en-US" dirty="0"/>
          </a:p>
          <a:p>
            <a:pPr>
              <a:spcBef>
                <a:spcPts val="1200"/>
              </a:spcBef>
            </a:pPr>
            <a:endParaRPr lang="en-US" dirty="0"/>
          </a:p>
        </p:txBody>
      </p:sp>
      <p:graphicFrame>
        <p:nvGraphicFramePr>
          <p:cNvPr id="4" name="Table 3">
            <a:extLst>
              <a:ext uri="{FF2B5EF4-FFF2-40B4-BE49-F238E27FC236}">
                <a16:creationId xmlns:a16="http://schemas.microsoft.com/office/drawing/2014/main" id="{199F6362-6CB0-D644-82A8-AD2ADCA16CC3}"/>
              </a:ext>
            </a:extLst>
          </p:cNvPr>
          <p:cNvGraphicFramePr>
            <a:graphicFrameLocks noGrp="1"/>
          </p:cNvGraphicFramePr>
          <p:nvPr>
            <p:extLst>
              <p:ext uri="{D42A27DB-BD31-4B8C-83A1-F6EECF244321}">
                <p14:modId xmlns:p14="http://schemas.microsoft.com/office/powerpoint/2010/main" val="2397716281"/>
              </p:ext>
            </p:extLst>
          </p:nvPr>
        </p:nvGraphicFramePr>
        <p:xfrm>
          <a:off x="1030310" y="1505275"/>
          <a:ext cx="10058400" cy="469392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4064783000"/>
                    </a:ext>
                  </a:extLst>
                </a:gridCol>
                <a:gridCol w="2011680">
                  <a:extLst>
                    <a:ext uri="{9D8B030D-6E8A-4147-A177-3AD203B41FA5}">
                      <a16:colId xmlns:a16="http://schemas.microsoft.com/office/drawing/2014/main" val="3484173306"/>
                    </a:ext>
                  </a:extLst>
                </a:gridCol>
                <a:gridCol w="2011680">
                  <a:extLst>
                    <a:ext uri="{9D8B030D-6E8A-4147-A177-3AD203B41FA5}">
                      <a16:colId xmlns:a16="http://schemas.microsoft.com/office/drawing/2014/main" val="3218702650"/>
                    </a:ext>
                  </a:extLst>
                </a:gridCol>
                <a:gridCol w="2011680">
                  <a:extLst>
                    <a:ext uri="{9D8B030D-6E8A-4147-A177-3AD203B41FA5}">
                      <a16:colId xmlns:a16="http://schemas.microsoft.com/office/drawing/2014/main" val="1727052144"/>
                    </a:ext>
                  </a:extLst>
                </a:gridCol>
                <a:gridCol w="2011680">
                  <a:extLst>
                    <a:ext uri="{9D8B030D-6E8A-4147-A177-3AD203B41FA5}">
                      <a16:colId xmlns:a16="http://schemas.microsoft.com/office/drawing/2014/main" val="1281729919"/>
                    </a:ext>
                  </a:extLst>
                </a:gridCol>
              </a:tblGrid>
              <a:tr h="404069">
                <a:tc>
                  <a:txBody>
                    <a:bodyPr/>
                    <a:lstStyle/>
                    <a:p>
                      <a:pPr marL="0" marR="0" algn="just">
                        <a:spcBef>
                          <a:spcPts val="0"/>
                        </a:spcBef>
                        <a:spcAft>
                          <a:spcPts val="0"/>
                        </a:spcAft>
                      </a:pPr>
                      <a:r>
                        <a:rPr lang="en-CA" sz="2800" dirty="0">
                          <a:solidFill>
                            <a:schemeClr val="bg1"/>
                          </a:solidFill>
                          <a:effectLst/>
                          <a:latin typeface="Calibri" panose="020F0502020204030204" pitchFamily="34" charset="0"/>
                          <a:ea typeface="Times New Roman" panose="02020603050405020304" pitchFamily="18" charset="0"/>
                        </a:rPr>
                        <a:t>Year</a:t>
                      </a:r>
                      <a:endParaRPr lang="en-US"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chemeClr val="bg1"/>
                          </a:solidFill>
                          <a:effectLst/>
                          <a:latin typeface="Times New Roman" panose="02020603050405020304" pitchFamily="18" charset="0"/>
                          <a:ea typeface="Times New Roman" panose="02020603050405020304" pitchFamily="18" charset="0"/>
                        </a:rPr>
                        <a:t>BS CSIT</a:t>
                      </a:r>
                      <a:endParaRPr lang="en-US"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chemeClr val="bg1"/>
                          </a:solidFill>
                          <a:effectLst/>
                          <a:latin typeface="Times New Roman" panose="02020603050405020304" pitchFamily="18" charset="0"/>
                          <a:ea typeface="Times New Roman" panose="02020603050405020304" pitchFamily="18" charset="0"/>
                        </a:rPr>
                        <a:t>Female</a:t>
                      </a:r>
                      <a:endParaRPr lang="en-US"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chemeClr val="bg1"/>
                          </a:solidFill>
                          <a:effectLst/>
                          <a:latin typeface="Calibri" panose="020F0502020204030204" pitchFamily="34" charset="0"/>
                          <a:ea typeface="Times New Roman" panose="02020603050405020304" pitchFamily="18" charset="0"/>
                        </a:rPr>
                        <a:t>Black</a:t>
                      </a:r>
                      <a:endParaRPr lang="en-US"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CA" sz="2800" dirty="0">
                          <a:solidFill>
                            <a:schemeClr val="bg1"/>
                          </a:solidFill>
                          <a:effectLst/>
                          <a:latin typeface="Calibri" panose="020F0502020204030204" pitchFamily="34" charset="0"/>
                          <a:ea typeface="Times New Roman" panose="02020603050405020304" pitchFamily="18" charset="0"/>
                        </a:rPr>
                        <a:t>Hispanic</a:t>
                      </a:r>
                      <a:endParaRPr lang="en-US"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37799450"/>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2010-2011</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170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9.41%</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4.12%</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8.24%</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899298978"/>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2011-2012</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185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11.35%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5.41%</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9.73%</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326052405"/>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2012-2013</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193</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13.99%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6.22%</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7.77%</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90736032"/>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2013-2014</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11.22%</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4.88%</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8.78%</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796279743"/>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2014-2015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216</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10.65%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6.48%</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highlight>
                            <a:srgbClr val="FFFF00"/>
                          </a:highlight>
                          <a:latin typeface="Calibri" panose="020F0502020204030204" pitchFamily="34" charset="0"/>
                          <a:ea typeface="Times New Roman" panose="02020603050405020304" pitchFamily="18" charset="0"/>
                        </a:rPr>
                        <a:t>11.57%</a:t>
                      </a:r>
                      <a:endParaRPr lang="en-US" sz="10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256189970"/>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2015-2016</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279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10.75%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highlight>
                            <a:srgbClr val="FFFF00"/>
                          </a:highlight>
                          <a:latin typeface="Calibri" panose="020F0502020204030204" pitchFamily="34" charset="0"/>
                          <a:ea typeface="Times New Roman" panose="02020603050405020304" pitchFamily="18" charset="0"/>
                        </a:rPr>
                        <a:t>12.19%</a:t>
                      </a:r>
                      <a:endParaRPr lang="en-US" sz="10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8.96%</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213755473"/>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2016-2017</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289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11.76%</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highlight>
                            <a:srgbClr val="FFFF00"/>
                          </a:highlight>
                          <a:latin typeface="Calibri" panose="020F0502020204030204" pitchFamily="34" charset="0"/>
                          <a:ea typeface="Times New Roman" panose="02020603050405020304" pitchFamily="18" charset="0"/>
                        </a:rPr>
                        <a:t>10.73%</a:t>
                      </a:r>
                      <a:endParaRPr lang="en-US" sz="10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10.38%</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2492410"/>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2017-2018</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336</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13.39%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highlight>
                            <a:srgbClr val="FFFF00"/>
                          </a:highlight>
                          <a:latin typeface="Calibri" panose="020F0502020204030204" pitchFamily="34" charset="0"/>
                          <a:ea typeface="Times New Roman" panose="02020603050405020304" pitchFamily="18" charset="0"/>
                        </a:rPr>
                        <a:t>11.61%</a:t>
                      </a:r>
                      <a:endParaRPr lang="en-US" sz="10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8.33%</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273662347"/>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2018-2019</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337</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13.65%</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highlight>
                            <a:srgbClr val="FFFF00"/>
                          </a:highlight>
                          <a:latin typeface="Calibri" panose="020F0502020204030204" pitchFamily="34" charset="0"/>
                          <a:ea typeface="Times New Roman" panose="02020603050405020304" pitchFamily="18" charset="0"/>
                        </a:rPr>
                        <a:t>11.28%</a:t>
                      </a:r>
                      <a:endParaRPr lang="en-US" sz="10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7.42%</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87430730"/>
                  </a:ext>
                </a:extLst>
              </a:tr>
              <a:tr h="404069">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2019-2020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300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13.00%</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highlight>
                            <a:srgbClr val="FFFF00"/>
                          </a:highlight>
                          <a:latin typeface="Calibri" panose="020F0502020204030204" pitchFamily="34" charset="0"/>
                          <a:ea typeface="Times New Roman" panose="02020603050405020304" pitchFamily="18" charset="0"/>
                        </a:rPr>
                        <a:t>10.67%</a:t>
                      </a:r>
                      <a:endParaRPr lang="en-US" sz="10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CA" sz="2800" dirty="0">
                          <a:solidFill>
                            <a:srgbClr val="000000"/>
                          </a:solidFill>
                          <a:effectLst/>
                          <a:latin typeface="Calibri" panose="020F0502020204030204" pitchFamily="34" charset="0"/>
                          <a:ea typeface="Times New Roman" panose="02020603050405020304" pitchFamily="18" charset="0"/>
                        </a:rPr>
                        <a:t>9.33%</a:t>
                      </a:r>
                      <a:endParaRPr lang="en-US"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76229601"/>
                  </a:ext>
                </a:extLst>
              </a:tr>
            </a:tbl>
          </a:graphicData>
        </a:graphic>
      </p:graphicFrame>
    </p:spTree>
    <p:extLst>
      <p:ext uri="{BB962C8B-B14F-4D97-AF65-F5344CB8AC3E}">
        <p14:creationId xmlns:p14="http://schemas.microsoft.com/office/powerpoint/2010/main" val="3440230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8853B-834C-914F-AB5B-E053FADB2C70}"/>
              </a:ext>
            </a:extLst>
          </p:cNvPr>
          <p:cNvSpPr>
            <a:spLocks noGrp="1"/>
          </p:cNvSpPr>
          <p:nvPr>
            <p:ph type="title"/>
          </p:nvPr>
        </p:nvSpPr>
        <p:spPr/>
        <p:txBody>
          <a:bodyPr/>
          <a:lstStyle/>
          <a:p>
            <a:r>
              <a:rPr lang="en-US" dirty="0"/>
              <a:t>Recruitment into Kutztown CSIT CARE/STEM</a:t>
            </a:r>
          </a:p>
        </p:txBody>
      </p:sp>
      <p:sp>
        <p:nvSpPr>
          <p:cNvPr id="3" name="Content Placeholder 2">
            <a:extLst>
              <a:ext uri="{FF2B5EF4-FFF2-40B4-BE49-F238E27FC236}">
                <a16:creationId xmlns:a16="http://schemas.microsoft.com/office/drawing/2014/main" id="{F305746E-3A32-7D48-956A-EF877C22713C}"/>
              </a:ext>
            </a:extLst>
          </p:cNvPr>
          <p:cNvSpPr>
            <a:spLocks noGrp="1"/>
          </p:cNvSpPr>
          <p:nvPr>
            <p:ph idx="1"/>
          </p:nvPr>
        </p:nvSpPr>
        <p:spPr/>
        <p:txBody>
          <a:bodyPr>
            <a:normAutofit fontScale="92500" lnSpcReduction="10000"/>
          </a:bodyPr>
          <a:lstStyle/>
          <a:p>
            <a:r>
              <a:rPr lang="en-US" dirty="0"/>
              <a:t>In 2015, before the first year of the scholarships, we contacted 82 regional high schools via letters, flyers, and postcards. We received no qualifying applicants from that effort.</a:t>
            </a:r>
          </a:p>
          <a:p>
            <a:r>
              <a:rPr lang="en-US" dirty="0"/>
              <a:t>Though solicited by the investigators, the university’s admission organization made no contribution of effort to the program.</a:t>
            </a:r>
          </a:p>
          <a:p>
            <a:pPr lvl="1"/>
            <a:r>
              <a:rPr lang="en-US" sz="2600" dirty="0"/>
              <a:t>Possible communication disconnect between PI of the time &amp; Admissions.</a:t>
            </a:r>
          </a:p>
          <a:p>
            <a:r>
              <a:rPr lang="en-US" dirty="0"/>
              <a:t>Thereafter, we recruited incoming freshman from underrepresented populations during summer events starting in 2015, and during fall and spring STEM recruitment open houses.</a:t>
            </a:r>
          </a:p>
          <a:p>
            <a:r>
              <a:rPr lang="en-US" dirty="0"/>
              <a:t>We also recruited increasing numbers of transfer students in the second and third year.</a:t>
            </a:r>
          </a:p>
        </p:txBody>
      </p:sp>
    </p:spTree>
    <p:extLst>
      <p:ext uri="{BB962C8B-B14F-4D97-AF65-F5344CB8AC3E}">
        <p14:creationId xmlns:p14="http://schemas.microsoft.com/office/powerpoint/2010/main" val="1694495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1737</TotalTime>
  <Words>2399</Words>
  <Application>Microsoft Macintosh PowerPoint</Application>
  <PresentationFormat>Widescreen</PresentationFormat>
  <Paragraphs>510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Times New Roman Bold</vt:lpstr>
      <vt:lpstr>Office Theme</vt:lpstr>
      <vt:lpstr>Assessing a Scholarship Program for Underrepresented Students in Computer Science &amp; Information Technology</vt:lpstr>
      <vt:lpstr>Social Distancing and the Arrival of Spring</vt:lpstr>
      <vt:lpstr>The Original Proposal and Faculty</vt:lpstr>
      <vt:lpstr>The Original Assessment Goals</vt:lpstr>
      <vt:lpstr>The Reorganized Faculty, Staff</vt:lpstr>
      <vt:lpstr>Most Recent U.S. Enrollment Demographics</vt:lpstr>
      <vt:lpstr>Multi-year Female U.S. Enrollment</vt:lpstr>
      <vt:lpstr>Female &amp; Ethnic CSIT Enrollment at Kutztown</vt:lpstr>
      <vt:lpstr>Recruitment into Kutztown CSIT CARE/STEM</vt:lpstr>
      <vt:lpstr>31 Kutztown CSIT CARE/STEM Scholars</vt:lpstr>
      <vt:lpstr>Data Science starts in attribute chaos, Page I</vt:lpstr>
      <vt:lpstr>Data Science starts in attribute chaos, Page II</vt:lpstr>
      <vt:lpstr>31 students X 23 attributes, 15 objective, P. III</vt:lpstr>
      <vt:lpstr>OneR BlogPosts jumps out as the MDL model</vt:lpstr>
      <vt:lpstr>Confusion matrix for OneR BlogPosts model</vt:lpstr>
      <vt:lpstr>2D Visualization for OneR BlogPosts model</vt:lpstr>
      <vt:lpstr>BlogPosts as a measurement device</vt:lpstr>
      <vt:lpstr>OneR rule for Interview Attendance</vt:lpstr>
      <vt:lpstr>OneR rule for “Was Blog Useful?”</vt:lpstr>
      <vt:lpstr>Acceptance, Retention by Demographic</vt:lpstr>
      <vt:lpstr>Measures for 3 Largest Demographics</vt:lpstr>
      <vt:lpstr>Naïve Bayes statistical model most accurate</vt:lpstr>
      <vt:lpstr>Acceptance, Retention by Year of Program</vt:lpstr>
      <vt:lpstr>Some Naïve Bayes correlations</vt:lpstr>
      <vt:lpstr>Gender in Multimedia Programming In spring 2018 APD majors taking CSC[12]20</vt:lpstr>
      <vt:lpstr>High School Girls in Computer Science</vt:lpstr>
      <vt:lpstr>Fairly Obvious Conclusions</vt:lpstr>
      <vt:lpstr>Suggestions &amp; Possible Interventions</vt:lpstr>
      <vt:lpstr>Other Interventions &amp;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a Scholarship Program for Underrepresented Students in Computer Science &amp; Information Technology</dc:title>
  <dc:creator>Parson</dc:creator>
  <cp:lastModifiedBy>Parson</cp:lastModifiedBy>
  <cp:revision>42</cp:revision>
  <dcterms:created xsi:type="dcterms:W3CDTF">2020-04-27T18:14:07Z</dcterms:created>
  <dcterms:modified xsi:type="dcterms:W3CDTF">2020-04-29T15:43:51Z</dcterms:modified>
</cp:coreProperties>
</file>