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81" r:id="rId9"/>
    <p:sldId id="295" r:id="rId10"/>
    <p:sldId id="296" r:id="rId11"/>
    <p:sldId id="274" r:id="rId12"/>
    <p:sldId id="273" r:id="rId13"/>
    <p:sldId id="275" r:id="rId14"/>
    <p:sldId id="276" r:id="rId15"/>
    <p:sldId id="277" r:id="rId16"/>
    <p:sldId id="278" r:id="rId17"/>
    <p:sldId id="279" r:id="rId18"/>
    <p:sldId id="280" r:id="rId19"/>
    <p:sldId id="294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90" r:id="rId28"/>
    <p:sldId id="291" r:id="rId29"/>
    <p:sldId id="293" r:id="rId30"/>
    <p:sldId id="289" r:id="rId31"/>
    <p:sldId id="297" r:id="rId32"/>
    <p:sldId id="298" r:id="rId33"/>
    <p:sldId id="299" r:id="rId34"/>
    <p:sldId id="300" r:id="rId35"/>
    <p:sldId id="30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4"/>
  </p:normalViewPr>
  <p:slideViewPr>
    <p:cSldViewPr snapToGrid="0">
      <p:cViewPr varScale="1">
        <p:scale>
          <a:sx n="99" d="100"/>
          <a:sy n="99" d="100"/>
        </p:scale>
        <p:origin x="7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14523-DBDE-CEF8-9AD2-40807E1E3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D39C63-5A08-217F-F41A-5C3AC6EB9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1CE7F-2356-F906-1366-6621EC096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981A4-6D95-D79B-37B4-509D59633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14CC5-F792-A72A-A243-8B70F5FB0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7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0C095-E7F1-9B95-9225-BC2D961B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577497-337A-AFDB-A186-3236C3B6C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24A68-ADE5-367E-AB36-279AD371E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D4005-964C-260F-6696-AED3271E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D71D4-62C2-DC1E-44D2-78E31163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2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3A0BB8-88E9-2C7D-56A5-E1696E09E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B5FAF-BAD7-8D42-7514-738004558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5E0F0-B766-3906-D722-38A9AA078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96406-DF1E-EAFB-E2CC-A1EB8E5E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83FB4-C5DA-2D03-0BB8-E92947BA0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2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E169C-A16F-6A3F-A189-721B8D736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0E63D-98AE-8F8B-868F-C3ED23B25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217C8-EE9E-B55D-C9BD-233EB0E9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65A9A-3C65-3F0D-47D9-43A22670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02E8C-4282-D782-2ECF-E87F4B933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6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4A1B3-EA97-1236-2C10-0EA807964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8CDE0-4E9D-E5C2-41CC-A636C645D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4FB6D-4FA4-5100-E915-BBEE9D833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BA105-B2F8-9DCE-62DF-9E05D0B5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1B638-B35B-84D4-541C-48EAE961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1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40AB2-E47D-97AD-2913-FF0A18BE0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C3375-88F0-222A-6F7D-82AE0DF9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B95A71-67D2-ECEB-4A21-9868BDAF9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5E62D-6ADC-0C1C-7563-CC970209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F44BB-2405-548A-4B13-2079A96E1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6ADD9-67F0-16BF-E005-D4D84DAFC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663E1-2070-4D1E-08B9-0868F7D8F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9E171-2EC6-05AC-2F12-6E30EE7E5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68E7F-395D-8ED1-19F2-4C4D1D47C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525D39-F36B-E968-CFEC-C6CFDCF5C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8E584-A5BB-61E2-30ED-DDED259D89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22149E-D970-0EF0-D718-B7C796C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ACB14B-B581-D41A-ACC5-A6AE9046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5C33C4-0375-DEBD-8F42-0F1F84B6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2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02B5B-FF2E-86B1-B0C9-906F1542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C06B65-32B0-7A11-6CE7-020B9AEF4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B0482-35EB-D5C5-0C3C-F3FFC7F3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71BCBD-105D-1E69-6032-4ABE8D578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7AA6CF-43F1-4F0D-82B3-54EE19A06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89FC2-026B-D86E-6203-6E169DB1D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D1687-4112-BA58-8C55-7C6F86A9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2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1D9A4-6B73-6652-05F6-D4FBEE25C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BF5B8-E6CC-5827-0E8A-3830EE661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25B99D-1085-11DE-39FB-3D821C499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599E4D-8403-B44C-E473-52C086398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A53B9-5ADD-6FE5-A10D-F2BAADB85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FABA0-7078-6FCE-64EA-1FE251B2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7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A152-2F26-E1ED-30AB-853B26C55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26E8E8-5844-454D-BEE8-B12B5F277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53047-7BFF-3A1C-D3DA-37DBF4E8E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3DD7D2-8779-2DA2-CEBE-81E2E51D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1D6A10-176B-A98B-B16D-9E28B031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5EB0D-815A-0482-2160-8E837516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4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8908FD-C211-FEEC-7ABA-2AFB2F069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DBF43-AF7D-4B5D-DDFF-BB756C303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4EA0D-0FF3-8AC9-062C-FE1EF60AE8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0C3E2E-C190-4475-ABC6-A6B7C2A7E6A7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CE6D1-5D29-1FC3-A7A4-13DDC0FB1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D3C84-DEB3-87D3-593A-56C44B90B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184F09-BE4B-452C-8A74-9665C3ED0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1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scipy.org/doc/scipy-1.14.1/reference/generated/scipy.stats.pearsonr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scipy.org/doc/scipy-1.14.1/reference/generated/scipy.stats.spearmanr.html#scipy.stats.spearmanr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numpy.org/doc/stable/reference/random/generated/numpy.random.exponential.html" TargetMode="External"/><Relationship Id="rId2" Type="http://schemas.openxmlformats.org/officeDocument/2006/relationships/hyperlink" Target="https://docs.python.org/3/library/random.html#random.randi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umpy.org/doc/stable/reference/random/bit_generators/index.html#seeding-and-entropy" TargetMode="External"/><Relationship Id="rId5" Type="http://schemas.openxmlformats.org/officeDocument/2006/relationships/hyperlink" Target="https://numpy.org/doc/stable/reference/random/generator.html#numpy.random.default_rng" TargetMode="External"/><Relationship Id="rId4" Type="http://schemas.openxmlformats.org/officeDocument/2006/relationships/hyperlink" Target="https://docs.python.org/3/library/random.html#random.seed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ikit-learn.org/1.5/modules/model_evaluation.html#mean-absolute-error" TargetMode="External"/><Relationship Id="rId2" Type="http://schemas.openxmlformats.org/officeDocument/2006/relationships/hyperlink" Target="https://scikit-learn.org/1.5/modules/generated/sklearn.metrics.mean_absolute_error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ikit-learn.org/1.5/modules/model_evaluation.html#mean-squared-error" TargetMode="External"/><Relationship Id="rId2" Type="http://schemas.openxmlformats.org/officeDocument/2006/relationships/hyperlink" Target="https://scikit-learn.org/1.5/modules/generated/sklearn.metrics.mean_squared_error.html#sklearn.metrics.mean_squared_erro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cikit-learn.org/1.5/modules/generated/sklearn.metrics.root_mean_squared_error.html#sklearn.metrics.root_mean_squared_erro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statistic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230A-85D0-1DA1-4D29-EEEBE49A40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Study Guide for CPSC223 Take-Home Final Exam, Fall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86AD92-157E-F299-B418-1E8C11628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5189" y="3602038"/>
            <a:ext cx="9829799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Dale E. Parson, Ph.D.</a:t>
            </a:r>
          </a:p>
          <a:p>
            <a:r>
              <a:rPr lang="en-US" dirty="0"/>
              <a:t>Retired Bell Labs Distinguished and Consulting Member of Technical Staff</a:t>
            </a:r>
          </a:p>
          <a:p>
            <a:r>
              <a:rPr lang="en-US" dirty="0"/>
              <a:t>Professor of Computer Science &amp; Data Science</a:t>
            </a:r>
          </a:p>
          <a:p>
            <a:r>
              <a:rPr lang="en-US" dirty="0"/>
              <a:t>Kutztown University of PA</a:t>
            </a:r>
          </a:p>
        </p:txBody>
      </p:sp>
    </p:spTree>
    <p:extLst>
      <p:ext uri="{BB962C8B-B14F-4D97-AF65-F5344CB8AC3E}">
        <p14:creationId xmlns:p14="http://schemas.microsoft.com/office/powerpoint/2010/main" val="20394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10390-A190-8D2C-E8C8-C7B366474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measures for linear100 &amp; </a:t>
            </a:r>
            <a:r>
              <a:rPr lang="en-US" sz="4400" dirty="0"/>
              <a:t>linearNX2p7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0B4A9-5639-3344-2BE4-BFCB03D3A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[19]: quantiles(linearNX2p7) -&gt; Out[19]: [-142.5, -92.0, -41.5]</a:t>
            </a:r>
          </a:p>
          <a:p>
            <a:r>
              <a:rPr lang="en-US" dirty="0"/>
              <a:t>In [20]: quantiles(sorted(linearNX2p7)) </a:t>
            </a:r>
          </a:p>
          <a:p>
            <a:pPr lvl="1"/>
            <a:r>
              <a:rPr lang="en-US" dirty="0"/>
              <a:t>-&gt; Out[20]: [-142.5, -92.0, -41.5]</a:t>
            </a:r>
          </a:p>
          <a:p>
            <a:r>
              <a:rPr lang="en-US" dirty="0"/>
              <a:t>In [25]: quantiles(linearNX2p7, n=10)</a:t>
            </a:r>
          </a:p>
          <a:p>
            <a:pPr lvl="1"/>
            <a:r>
              <a:rPr lang="en-US" dirty="0"/>
              <a:t>-&gt; Out[25]: [-172.8, -152.6, -132.4, -112.2, -92.0, -71.8, -51.6, -31.4, -11.2]</a:t>
            </a:r>
          </a:p>
          <a:p>
            <a:r>
              <a:rPr lang="en-US" dirty="0"/>
              <a:t>In [21]: (mean(linearNX2p7), median(linearNX2p7), mode(linearNX2p7)) </a:t>
            </a:r>
          </a:p>
          <a:p>
            <a:pPr lvl="1"/>
            <a:r>
              <a:rPr lang="en-US" dirty="0"/>
              <a:t>-&gt; Out[21]: (-92, -92.0, 7)</a:t>
            </a:r>
          </a:p>
          <a:p>
            <a:r>
              <a:rPr lang="en-US" dirty="0"/>
              <a:t>In [23]: </a:t>
            </a:r>
            <a:r>
              <a:rPr lang="en-US" dirty="0" err="1"/>
              <a:t>len</a:t>
            </a:r>
            <a:r>
              <a:rPr lang="en-US" dirty="0"/>
              <a:t>(multimode(linearNX2p7)) -&gt; Out[23]: 100</a:t>
            </a:r>
          </a:p>
        </p:txBody>
      </p:sp>
    </p:spTree>
    <p:extLst>
      <p:ext uri="{BB962C8B-B14F-4D97-AF65-F5344CB8AC3E}">
        <p14:creationId xmlns:p14="http://schemas.microsoft.com/office/powerpoint/2010/main" val="3218669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4629A-AE99-6C40-B98C-8E7414088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plot sample sequences.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6DB3F-BB4F-CB47-A1C3-287EE4D83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>
              <a:solidFill>
                <a:srgbClr val="2D961E"/>
              </a:solidFill>
              <a:effectLst/>
              <a:latin typeface="Courier" pitchFamily="2" charset="0"/>
            </a:endParaRPr>
          </a:p>
          <a:p>
            <a:r>
              <a:rPr lang="en-US" b="1" dirty="0">
                <a:solidFill>
                  <a:srgbClr val="2D961E"/>
                </a:solidFill>
                <a:effectLst/>
                <a:latin typeface="Courier" pitchFamily="2" charset="0"/>
              </a:rPr>
              <a:t>def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 </a:t>
            </a:r>
            <a:r>
              <a:rPr lang="en-US" dirty="0">
                <a:solidFill>
                  <a:srgbClr val="318BEE"/>
                </a:solidFill>
                <a:effectLst/>
                <a:latin typeface="Courier" pitchFamily="2" charset="0"/>
              </a:rPr>
              <a:t>dump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(filename,seq1,seq2): 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f = 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open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(filename + </a:t>
            </a:r>
            <a:r>
              <a:rPr lang="en-US" dirty="0">
                <a:solidFill>
                  <a:srgbClr val="C1651C"/>
                </a:solidFill>
                <a:effectLst/>
                <a:latin typeface="Courier" pitchFamily="2" charset="0"/>
              </a:rPr>
              <a:t>'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.csv</a:t>
            </a:r>
            <a:r>
              <a:rPr lang="en-US" dirty="0">
                <a:solidFill>
                  <a:srgbClr val="C1651C"/>
                </a:solidFill>
                <a:effectLst/>
                <a:latin typeface="Courier" pitchFamily="2" charset="0"/>
              </a:rPr>
              <a:t>'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, </a:t>
            </a:r>
            <a:r>
              <a:rPr lang="en-US" dirty="0">
                <a:solidFill>
                  <a:srgbClr val="C1651C"/>
                </a:solidFill>
                <a:effectLst/>
                <a:latin typeface="Courier" pitchFamily="2" charset="0"/>
              </a:rPr>
              <a:t>'w'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, newline=</a:t>
            </a:r>
            <a:r>
              <a:rPr lang="en-US" dirty="0">
                <a:solidFill>
                  <a:srgbClr val="C1651C"/>
                </a:solidFill>
                <a:effectLst/>
                <a:latin typeface="Courier" pitchFamily="2" charset="0"/>
              </a:rPr>
              <a:t>''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) 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effectLst/>
                <a:latin typeface="Courier" pitchFamily="2" charset="0"/>
              </a:rPr>
              <a:t>fcsv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effectLst/>
                <a:latin typeface="Courier" pitchFamily="2" charset="0"/>
              </a:rPr>
              <a:t>csv.writer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(f, delimiter=</a:t>
            </a:r>
            <a:r>
              <a:rPr lang="en-US" dirty="0">
                <a:solidFill>
                  <a:srgbClr val="C1651C"/>
                </a:solidFill>
                <a:effectLst/>
                <a:latin typeface="Courier" pitchFamily="2" charset="0"/>
              </a:rPr>
              <a:t>','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) 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effectLst/>
                <a:latin typeface="Courier" pitchFamily="2" charset="0"/>
              </a:rPr>
              <a:t>fcsv.writerow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([</a:t>
            </a:r>
            <a:r>
              <a:rPr lang="en-US" dirty="0">
                <a:solidFill>
                  <a:srgbClr val="C1651C"/>
                </a:solidFill>
                <a:effectLst/>
                <a:latin typeface="Courier" pitchFamily="2" charset="0"/>
              </a:rPr>
              <a:t>'index'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, </a:t>
            </a:r>
            <a:r>
              <a:rPr lang="en-US" dirty="0">
                <a:solidFill>
                  <a:srgbClr val="C1651C"/>
                </a:solidFill>
                <a:effectLst/>
                <a:latin typeface="Courier" pitchFamily="2" charset="0"/>
              </a:rPr>
              <a:t>'seq1'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, </a:t>
            </a:r>
            <a:r>
              <a:rPr lang="en-US" dirty="0">
                <a:solidFill>
                  <a:srgbClr val="C1651C"/>
                </a:solidFill>
                <a:effectLst/>
                <a:latin typeface="Courier" pitchFamily="2" charset="0"/>
              </a:rPr>
              <a:t>'seq2'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]) </a:t>
            </a:r>
          </a:p>
          <a:p>
            <a:pPr lvl="1"/>
            <a:r>
              <a:rPr lang="en-US" b="1" dirty="0">
                <a:solidFill>
                  <a:srgbClr val="2D961E"/>
                </a:solidFill>
                <a:effectLst/>
                <a:latin typeface="Courier" pitchFamily="2" charset="0"/>
              </a:rPr>
              <a:t>for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 ix </a:t>
            </a:r>
            <a:r>
              <a:rPr lang="en-US" b="1" dirty="0">
                <a:solidFill>
                  <a:srgbClr val="C200FF"/>
                </a:solidFill>
                <a:effectLst/>
                <a:latin typeface="Courier" pitchFamily="2" charset="0"/>
              </a:rPr>
              <a:t>in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 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range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0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, 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min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</a:t>
            </a:r>
            <a:r>
              <a:rPr lang="en-US" dirty="0" err="1">
                <a:solidFill>
                  <a:srgbClr val="2D961E"/>
                </a:solidFill>
                <a:effectLst/>
                <a:latin typeface="Courier" pitchFamily="2" charset="0"/>
              </a:rPr>
              <a:t>len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(seq1), </a:t>
            </a:r>
            <a:r>
              <a:rPr lang="en-US" dirty="0" err="1">
                <a:solidFill>
                  <a:srgbClr val="2D961E"/>
                </a:solidFill>
                <a:effectLst/>
                <a:latin typeface="Courier" pitchFamily="2" charset="0"/>
              </a:rPr>
              <a:t>len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(seq2))): </a:t>
            </a:r>
          </a:p>
          <a:p>
            <a:pPr lvl="2"/>
            <a:r>
              <a:rPr lang="en-US" dirty="0" err="1">
                <a:solidFill>
                  <a:srgbClr val="000000"/>
                </a:solidFill>
                <a:effectLst/>
                <a:latin typeface="Courier" pitchFamily="2" charset="0"/>
              </a:rPr>
              <a:t>fcsv.writerow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([ix, seq1[ix], seq2[ix]]) 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effectLst/>
                <a:latin typeface="Courier" pitchFamily="2" charset="0"/>
              </a:rPr>
              <a:t>f.close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()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751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99D6-7ECA-F44F-8313-9C636E4D6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linear100 = [</a:t>
            </a:r>
            <a:r>
              <a:rPr lang="en-US" sz="3600" dirty="0" err="1"/>
              <a:t>i</a:t>
            </a:r>
            <a:r>
              <a:rPr lang="en-US" sz="3600" dirty="0"/>
              <a:t> for </a:t>
            </a:r>
            <a:r>
              <a:rPr lang="en-US" sz="3600" dirty="0" err="1"/>
              <a:t>i</a:t>
            </a:r>
            <a:r>
              <a:rPr lang="en-US" sz="3600" dirty="0"/>
              <a:t> in range(0,100)] for both sequences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A0DBB477-DEBC-994D-9D8A-9A4E77DAEB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17" y="1825625"/>
            <a:ext cx="7247566" cy="4351338"/>
          </a:xfrm>
        </p:spPr>
      </p:pic>
    </p:spTree>
    <p:extLst>
      <p:ext uri="{BB962C8B-B14F-4D97-AF65-F5344CB8AC3E}">
        <p14:creationId xmlns:p14="http://schemas.microsoft.com/office/powerpoint/2010/main" val="2528689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217D-79C1-394F-BEFA-9D34CADA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for </a:t>
            </a:r>
            <a:r>
              <a:rPr lang="en-US" sz="4400" dirty="0"/>
              <a:t>linear100 page #1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E214-7CCE-0041-8F77-79778B39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[31]: round(</a:t>
            </a:r>
            <a:r>
              <a:rPr lang="en-US" dirty="0" err="1"/>
              <a:t>pearsonr</a:t>
            </a:r>
            <a:r>
              <a:rPr lang="en-US" dirty="0"/>
              <a:t>(linear100, linear100)[0],6)                             </a:t>
            </a:r>
          </a:p>
          <a:p>
            <a:r>
              <a:rPr lang="en-US" dirty="0"/>
              <a:t>Out[31]: 1.0</a:t>
            </a:r>
          </a:p>
          <a:p>
            <a:r>
              <a:rPr lang="en-US" dirty="0"/>
              <a:t>In [32]: round(</a:t>
            </a:r>
            <a:r>
              <a:rPr lang="en-US" dirty="0" err="1"/>
              <a:t>spearmanr</a:t>
            </a:r>
            <a:r>
              <a:rPr lang="en-US" dirty="0"/>
              <a:t>(linear100, linear100)[0],6)                            </a:t>
            </a:r>
          </a:p>
          <a:p>
            <a:r>
              <a:rPr lang="en-US" dirty="0"/>
              <a:t>Out[32]: 1.0</a:t>
            </a:r>
          </a:p>
          <a:p>
            <a:r>
              <a:rPr lang="en-US" dirty="0"/>
              <a:t>In [35]: round(</a:t>
            </a:r>
            <a:r>
              <a:rPr lang="en-US" dirty="0" err="1"/>
              <a:t>mean_absolute_error</a:t>
            </a:r>
            <a:r>
              <a:rPr lang="en-US" dirty="0"/>
              <a:t>(linear100, linear100),6)                     </a:t>
            </a:r>
          </a:p>
          <a:p>
            <a:r>
              <a:rPr lang="en-US" dirty="0"/>
              <a:t>Out[35]: 0.0</a:t>
            </a:r>
          </a:p>
          <a:p>
            <a:r>
              <a:rPr lang="en-US" dirty="0"/>
              <a:t>In [36]: round(</a:t>
            </a:r>
            <a:r>
              <a:rPr lang="en-US" dirty="0" err="1"/>
              <a:t>root_mean_squared_error</a:t>
            </a:r>
            <a:r>
              <a:rPr lang="en-US" dirty="0"/>
              <a:t>(linear100, linear100),6)                 </a:t>
            </a:r>
          </a:p>
          <a:p>
            <a:r>
              <a:rPr lang="en-US" dirty="0"/>
              <a:t>Out[36]: 0.0</a:t>
            </a:r>
          </a:p>
        </p:txBody>
      </p:sp>
    </p:spTree>
    <p:extLst>
      <p:ext uri="{BB962C8B-B14F-4D97-AF65-F5344CB8AC3E}">
        <p14:creationId xmlns:p14="http://schemas.microsoft.com/office/powerpoint/2010/main" val="1963845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217D-79C1-394F-BEFA-9D34CADA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for </a:t>
            </a:r>
            <a:r>
              <a:rPr lang="en-US" sz="4400" dirty="0"/>
              <a:t>linear100 page #2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E214-7CCE-0041-8F77-79778B39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 [40]: from statistics import </a:t>
            </a:r>
            <a:r>
              <a:rPr lang="en-US" dirty="0" err="1"/>
              <a:t>StatisticsError</a:t>
            </a:r>
            <a:r>
              <a:rPr lang="en-US" dirty="0"/>
              <a:t>                                 </a:t>
            </a:r>
          </a:p>
          <a:p>
            <a:r>
              <a:rPr lang="en-US" dirty="0"/>
              <a:t>In [42]: for f in (min, max, mean, median, mode): </a:t>
            </a:r>
          </a:p>
          <a:p>
            <a:r>
              <a:rPr lang="en-US" dirty="0"/>
              <a:t>    ...:     try: </a:t>
            </a:r>
          </a:p>
          <a:p>
            <a:r>
              <a:rPr lang="en-US" dirty="0"/>
              <a:t>    ...:         print(f, round(f(linear100),6)) </a:t>
            </a:r>
          </a:p>
          <a:p>
            <a:r>
              <a:rPr lang="en-US" dirty="0"/>
              <a:t>    ...:     except </a:t>
            </a:r>
            <a:r>
              <a:rPr lang="en-US" dirty="0" err="1"/>
              <a:t>StatisticsError</a:t>
            </a:r>
            <a:r>
              <a:rPr lang="en-US" dirty="0"/>
              <a:t> as oops: </a:t>
            </a:r>
          </a:p>
          <a:p>
            <a:r>
              <a:rPr lang="en-US" dirty="0"/>
              <a:t>    ...:         print(f, None, oops)     </a:t>
            </a:r>
          </a:p>
          <a:p>
            <a:r>
              <a:rPr lang="en-US" dirty="0"/>
              <a:t>    ...:                                                                        </a:t>
            </a:r>
          </a:p>
          <a:p>
            <a:r>
              <a:rPr lang="en-US" dirty="0"/>
              <a:t>&lt;built-in function min&gt; 0</a:t>
            </a:r>
          </a:p>
          <a:p>
            <a:r>
              <a:rPr lang="en-US" dirty="0"/>
              <a:t>&lt;built-in function max&gt; 99</a:t>
            </a:r>
          </a:p>
          <a:p>
            <a:r>
              <a:rPr lang="en-US" dirty="0"/>
              <a:t>&lt;function mean at 0x121b94050&gt; 49.5</a:t>
            </a:r>
          </a:p>
          <a:p>
            <a:r>
              <a:rPr lang="en-US" dirty="0"/>
              <a:t>&lt;function median at 0x121b94170&gt; 49.5</a:t>
            </a:r>
          </a:p>
          <a:p>
            <a:r>
              <a:rPr lang="en-US" dirty="0"/>
              <a:t>&lt;function mode at 0x121b943b0&gt; None no unique mode; found 100 equally common values</a:t>
            </a:r>
          </a:p>
        </p:txBody>
      </p:sp>
    </p:spTree>
    <p:extLst>
      <p:ext uri="{BB962C8B-B14F-4D97-AF65-F5344CB8AC3E}">
        <p14:creationId xmlns:p14="http://schemas.microsoft.com/office/powerpoint/2010/main" val="2181616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662F-A0A8-7641-9422-EBA3F5D8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linear100 as before</a:t>
            </a:r>
            <a:br>
              <a:rPr lang="en-US" sz="4400" dirty="0"/>
            </a:br>
            <a:r>
              <a:rPr lang="en-US" sz="4400" dirty="0"/>
              <a:t>linearp7= [e+7 for e in linear100]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2762BB-14DE-ED43-A1A2-7060AB3DD4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17" y="1825625"/>
            <a:ext cx="7247566" cy="4351338"/>
          </a:xfrm>
        </p:spPr>
      </p:pic>
    </p:spTree>
    <p:extLst>
      <p:ext uri="{BB962C8B-B14F-4D97-AF65-F5344CB8AC3E}">
        <p14:creationId xmlns:p14="http://schemas.microsoft.com/office/powerpoint/2010/main" val="4238240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217D-79C1-394F-BEFA-9D34CADA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for </a:t>
            </a:r>
            <a:r>
              <a:rPr lang="en-US" sz="4400" dirty="0"/>
              <a:t>linear100, linearp7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E214-7CCE-0041-8F77-79778B39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[31]: round(</a:t>
            </a:r>
            <a:r>
              <a:rPr lang="en-US" dirty="0" err="1"/>
              <a:t>pearsonr</a:t>
            </a:r>
            <a:r>
              <a:rPr lang="en-US" dirty="0"/>
              <a:t>(linear100, linearp7)[0],6)                             </a:t>
            </a:r>
          </a:p>
          <a:p>
            <a:r>
              <a:rPr lang="en-US" dirty="0"/>
              <a:t>Out[31]: 1.0</a:t>
            </a:r>
          </a:p>
          <a:p>
            <a:r>
              <a:rPr lang="en-US" dirty="0"/>
              <a:t>In [32]: round(</a:t>
            </a:r>
            <a:r>
              <a:rPr lang="en-US" dirty="0" err="1"/>
              <a:t>spearmanr</a:t>
            </a:r>
            <a:r>
              <a:rPr lang="en-US" dirty="0"/>
              <a:t>(linear100, linearp7)[0],6)                            </a:t>
            </a:r>
          </a:p>
          <a:p>
            <a:r>
              <a:rPr lang="en-US" dirty="0"/>
              <a:t>Out[32]: 1.0</a:t>
            </a:r>
          </a:p>
          <a:p>
            <a:r>
              <a:rPr lang="en-US" dirty="0"/>
              <a:t>In [35]: round(</a:t>
            </a:r>
            <a:r>
              <a:rPr lang="en-US" dirty="0" err="1"/>
              <a:t>mean_absolute_error</a:t>
            </a:r>
            <a:r>
              <a:rPr lang="en-US" dirty="0"/>
              <a:t>(linear100, linearp7),6)                     </a:t>
            </a:r>
          </a:p>
          <a:p>
            <a:r>
              <a:rPr lang="en-US" dirty="0"/>
              <a:t>Out[35]: 7.0</a:t>
            </a:r>
          </a:p>
          <a:p>
            <a:r>
              <a:rPr lang="en-US" dirty="0"/>
              <a:t>In [36]: round(</a:t>
            </a:r>
            <a:r>
              <a:rPr lang="en-US" dirty="0" err="1"/>
              <a:t>root_mean_squared_error</a:t>
            </a:r>
            <a:r>
              <a:rPr lang="en-US" dirty="0"/>
              <a:t>(linear100, linearp7),6)                 </a:t>
            </a:r>
          </a:p>
          <a:p>
            <a:r>
              <a:rPr lang="en-US" dirty="0"/>
              <a:t>Out[36]: 7.0</a:t>
            </a:r>
          </a:p>
        </p:txBody>
      </p:sp>
    </p:spTree>
    <p:extLst>
      <p:ext uri="{BB962C8B-B14F-4D97-AF65-F5344CB8AC3E}">
        <p14:creationId xmlns:p14="http://schemas.microsoft.com/office/powerpoint/2010/main" val="2464214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662F-A0A8-7641-9422-EBA3F5D8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linear100 as before</a:t>
            </a:r>
            <a:br>
              <a:rPr lang="en-US" sz="4400" dirty="0"/>
            </a:br>
            <a:r>
              <a:rPr lang="en-US" sz="4400" dirty="0"/>
              <a:t>linearX4p7= [e*4+7 for e in linear100]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D53085D-1307-AE4E-8BBB-581890B4C7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17" y="1825625"/>
            <a:ext cx="7247566" cy="4351338"/>
          </a:xfrm>
        </p:spPr>
      </p:pic>
    </p:spTree>
    <p:extLst>
      <p:ext uri="{BB962C8B-B14F-4D97-AF65-F5344CB8AC3E}">
        <p14:creationId xmlns:p14="http://schemas.microsoft.com/office/powerpoint/2010/main" val="4048110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217D-79C1-394F-BEFA-9D34CADA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for </a:t>
            </a:r>
            <a:r>
              <a:rPr lang="en-US" sz="4400" dirty="0"/>
              <a:t>linear100, linearX4p7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E214-7CCE-0041-8F77-79778B39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[31]: round(</a:t>
            </a:r>
            <a:r>
              <a:rPr lang="en-US" dirty="0" err="1"/>
              <a:t>pearsonr</a:t>
            </a:r>
            <a:r>
              <a:rPr lang="en-US" dirty="0"/>
              <a:t>(linear100, linearX4p7)[0],6) -&gt; Out[31]: 1.0</a:t>
            </a:r>
          </a:p>
          <a:p>
            <a:r>
              <a:rPr lang="en-US" dirty="0"/>
              <a:t>In [32]: round(</a:t>
            </a:r>
            <a:r>
              <a:rPr lang="en-US" dirty="0" err="1"/>
              <a:t>spearmanr</a:t>
            </a:r>
            <a:r>
              <a:rPr lang="en-US" dirty="0"/>
              <a:t>(linear100, linearX4p7)[0],6) -&gt; Out[32]: 1.0</a:t>
            </a:r>
          </a:p>
          <a:p>
            <a:r>
              <a:rPr lang="en-US" dirty="0"/>
              <a:t>In [35]: round(</a:t>
            </a:r>
            <a:r>
              <a:rPr lang="en-US" dirty="0" err="1"/>
              <a:t>mean_absolute_error</a:t>
            </a:r>
            <a:r>
              <a:rPr lang="en-US" dirty="0"/>
              <a:t>(linear100, linearX4p7),6)                     </a:t>
            </a:r>
          </a:p>
          <a:p>
            <a:r>
              <a:rPr lang="en-US" dirty="0"/>
              <a:t>Out[35]: 155.5</a:t>
            </a:r>
          </a:p>
          <a:p>
            <a:r>
              <a:rPr lang="en-US" dirty="0"/>
              <a:t>In [36]: round(</a:t>
            </a:r>
            <a:r>
              <a:rPr lang="en-US" dirty="0" err="1"/>
              <a:t>root_mean_squared_error</a:t>
            </a:r>
            <a:r>
              <a:rPr lang="en-US" dirty="0"/>
              <a:t>(linear100, linearX4p7),6)                 </a:t>
            </a:r>
          </a:p>
          <a:p>
            <a:r>
              <a:rPr lang="en-US" dirty="0"/>
              <a:t>Out[36]: 177.987359</a:t>
            </a:r>
          </a:p>
          <a:p>
            <a:pPr lvl="2"/>
            <a:endParaRPr lang="en-US" dirty="0"/>
          </a:p>
          <a:p>
            <a:r>
              <a:rPr lang="en-US" dirty="0"/>
              <a:t>In [58]: median(linearX4p7) - median(linear100)                                 </a:t>
            </a:r>
          </a:p>
          <a:p>
            <a:r>
              <a:rPr lang="en-US" dirty="0"/>
              <a:t>Out[58]: 155.5 # Note: They are two lines with slopes of 1 and 4 respectively, starting at about the same value, so we can just pick out the diff in the center for MAE.</a:t>
            </a:r>
          </a:p>
        </p:txBody>
      </p:sp>
    </p:spTree>
    <p:extLst>
      <p:ext uri="{BB962C8B-B14F-4D97-AF65-F5344CB8AC3E}">
        <p14:creationId xmlns:p14="http://schemas.microsoft.com/office/powerpoint/2010/main" val="1213907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662F-A0A8-7641-9422-EBA3F5D8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linear100 = [</a:t>
            </a:r>
            <a:r>
              <a:rPr lang="en-US" sz="4400" dirty="0" err="1"/>
              <a:t>i</a:t>
            </a:r>
            <a:r>
              <a:rPr lang="en-US" sz="4400" dirty="0"/>
              <a:t> for </a:t>
            </a:r>
            <a:r>
              <a:rPr lang="en-US" sz="4400" dirty="0" err="1"/>
              <a:t>i</a:t>
            </a:r>
            <a:r>
              <a:rPr lang="en-US" sz="4400" dirty="0"/>
              <a:t> in range(0,100)]</a:t>
            </a:r>
            <a:br>
              <a:rPr lang="en-US" sz="4400" dirty="0"/>
            </a:br>
            <a:r>
              <a:rPr lang="en-US" sz="4400" dirty="0"/>
              <a:t>linearNX2p7= [-e*2+7 for e in linear100]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ECE4D7C-6DE5-5D4B-BF5B-51AA35BFE6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17" y="1825625"/>
            <a:ext cx="7247566" cy="4351338"/>
          </a:xfrm>
        </p:spPr>
      </p:pic>
    </p:spTree>
    <p:extLst>
      <p:ext uri="{BB962C8B-B14F-4D97-AF65-F5344CB8AC3E}">
        <p14:creationId xmlns:p14="http://schemas.microsoft.com/office/powerpoint/2010/main" val="97957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E4C3-883D-E7C5-A1E8-CFE76D70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Pearsonr</a:t>
            </a:r>
            <a:r>
              <a:rPr lang="en-US" dirty="0"/>
              <a:t> measures linear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A7010-8735-81DB-384D-07033047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1.0 means paired sequences perfect positive linear correlation</a:t>
            </a:r>
          </a:p>
          <a:p>
            <a:r>
              <a:rPr lang="en-US" dirty="0"/>
              <a:t>-1.0 means paired sequences perfect negative linear correlation</a:t>
            </a:r>
          </a:p>
          <a:p>
            <a:pPr lvl="1"/>
            <a:r>
              <a:rPr lang="en-US" dirty="0"/>
              <a:t>As one sequence goes up, the other goes down linearly.</a:t>
            </a:r>
          </a:p>
          <a:p>
            <a:r>
              <a:rPr lang="en-US" dirty="0"/>
              <a:t>0.0 means no linear correlation</a:t>
            </a:r>
          </a:p>
          <a:p>
            <a:r>
              <a:rPr lang="en-US" dirty="0"/>
              <a:t>from </a:t>
            </a:r>
            <a:r>
              <a:rPr lang="en-US" dirty="0" err="1"/>
              <a:t>scipy.stats</a:t>
            </a:r>
            <a:r>
              <a:rPr lang="en-US" dirty="0"/>
              <a:t> import </a:t>
            </a:r>
            <a:r>
              <a:rPr lang="en-US" dirty="0" err="1"/>
              <a:t>pearsonr</a:t>
            </a:r>
            <a:r>
              <a:rPr lang="en-US" dirty="0"/>
              <a:t>, </a:t>
            </a:r>
            <a:r>
              <a:rPr lang="en-US" dirty="0" err="1"/>
              <a:t>spearmanr</a:t>
            </a:r>
            <a:endParaRPr lang="en-US" dirty="0"/>
          </a:p>
          <a:p>
            <a:r>
              <a:rPr lang="en-US" dirty="0">
                <a:hlinkClick r:id="rId2"/>
              </a:rPr>
              <a:t>https://docs.scipy.org/doc/scipy-1.14.1/reference/generated/scipy.stats.pearsonr.html</a:t>
            </a:r>
            <a:endParaRPr lang="en-US" dirty="0"/>
          </a:p>
          <a:p>
            <a:pPr lvl="1"/>
            <a:r>
              <a:rPr lang="en-US" b="1" dirty="0"/>
              <a:t>Read the first paragraph.</a:t>
            </a:r>
          </a:p>
        </p:txBody>
      </p:sp>
    </p:spTree>
    <p:extLst>
      <p:ext uri="{BB962C8B-B14F-4D97-AF65-F5344CB8AC3E}">
        <p14:creationId xmlns:p14="http://schemas.microsoft.com/office/powerpoint/2010/main" val="3660069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217D-79C1-394F-BEFA-9D34CADA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for </a:t>
            </a:r>
            <a:r>
              <a:rPr lang="en-US" sz="4400" dirty="0"/>
              <a:t>linear100, linearNX2p7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E214-7CCE-0041-8F77-79778B39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[31]: round(</a:t>
            </a:r>
            <a:r>
              <a:rPr lang="en-US" dirty="0" err="1"/>
              <a:t>pearsonr</a:t>
            </a:r>
            <a:r>
              <a:rPr lang="en-US" dirty="0"/>
              <a:t>(linear100, linearNX2p7)[0],6) -&gt; Out[31]: -1.0</a:t>
            </a:r>
          </a:p>
          <a:p>
            <a:r>
              <a:rPr lang="en-US" dirty="0"/>
              <a:t>In [32]: round(</a:t>
            </a:r>
            <a:r>
              <a:rPr lang="en-US" dirty="0" err="1"/>
              <a:t>spearmanr</a:t>
            </a:r>
            <a:r>
              <a:rPr lang="en-US" dirty="0"/>
              <a:t>(linear100, linearNX2p7)[0],6) -&gt; Out[32]: -1.0</a:t>
            </a:r>
          </a:p>
          <a:p>
            <a:r>
              <a:rPr lang="en-US" dirty="0"/>
              <a:t>In [35]: round(</a:t>
            </a:r>
            <a:r>
              <a:rPr lang="en-US" dirty="0" err="1"/>
              <a:t>mean_absolute_error</a:t>
            </a:r>
            <a:r>
              <a:rPr lang="en-US" dirty="0"/>
              <a:t>(linear100, linearNX2p7),6)                     </a:t>
            </a:r>
          </a:p>
          <a:p>
            <a:r>
              <a:rPr lang="en-US" dirty="0"/>
              <a:t>Out[35]: 141.74 </a:t>
            </a:r>
          </a:p>
          <a:p>
            <a:r>
              <a:rPr lang="en-US" dirty="0"/>
              <a:t>In [36]: round(</a:t>
            </a:r>
            <a:r>
              <a:rPr lang="en-US" dirty="0" err="1"/>
              <a:t>root_mean_squared_error</a:t>
            </a:r>
            <a:r>
              <a:rPr lang="en-US" dirty="0"/>
              <a:t>(linear100, linearNX2p7),6)                 </a:t>
            </a:r>
          </a:p>
          <a:p>
            <a:r>
              <a:rPr lang="en-US" dirty="0"/>
              <a:t>Out[36]: 165.896052</a:t>
            </a:r>
          </a:p>
          <a:p>
            <a:pPr lvl="1"/>
            <a:r>
              <a:rPr lang="en-US" dirty="0"/>
              <a:t>Slightly less than linearX4p7’s 155.5, 177.987359 because they cross (</a:t>
            </a:r>
            <a:r>
              <a:rPr lang="en-US" dirty="0" err="1"/>
              <a:t>dist</a:t>
            </a:r>
            <a:r>
              <a:rPr lang="en-US" dirty="0"/>
              <a:t>=0).</a:t>
            </a:r>
          </a:p>
          <a:p>
            <a:r>
              <a:rPr lang="en-US" dirty="0"/>
              <a:t>In [66]: median(linearNX2p7) - median(linear100) -&gt; Out[66]: -141.5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82757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662F-A0A8-7641-9422-EBA3F5D8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linear100 as before, power relationship:</a:t>
            </a:r>
            <a:br>
              <a:rPr lang="en-US" sz="4400" dirty="0"/>
            </a:br>
            <a:r>
              <a:rPr lang="en-US" sz="4400" dirty="0"/>
              <a:t>linearRaised5= [e**5 for e in linear100] 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0CCDD38-309E-FE49-B0CC-990BB2161D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17" y="1825625"/>
            <a:ext cx="7247566" cy="4351338"/>
          </a:xfrm>
        </p:spPr>
      </p:pic>
    </p:spTree>
    <p:extLst>
      <p:ext uri="{BB962C8B-B14F-4D97-AF65-F5344CB8AC3E}">
        <p14:creationId xmlns:p14="http://schemas.microsoft.com/office/powerpoint/2010/main" val="3889356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217D-79C1-394F-BEFA-9D34CADA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for </a:t>
            </a:r>
            <a:r>
              <a:rPr lang="en-US" sz="4400" dirty="0"/>
              <a:t>linear100, linearRaised5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E214-7CCE-0041-8F77-79778B39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[31]: round(</a:t>
            </a:r>
            <a:r>
              <a:rPr lang="en-US" dirty="0" err="1"/>
              <a:t>pearsonr</a:t>
            </a:r>
            <a:r>
              <a:rPr lang="en-US" dirty="0"/>
              <a:t>(linear100, linearRaised5)[0],6) -&gt; Out[31]: 0.8194</a:t>
            </a:r>
          </a:p>
          <a:p>
            <a:r>
              <a:rPr lang="en-US" dirty="0"/>
              <a:t>In [32]: round(</a:t>
            </a:r>
            <a:r>
              <a:rPr lang="en-US" dirty="0" err="1"/>
              <a:t>spearmanr</a:t>
            </a:r>
            <a:r>
              <a:rPr lang="en-US" dirty="0"/>
              <a:t>(linear100, linearRaised5)[0],6) -&gt; Out[32]: 1.0</a:t>
            </a:r>
          </a:p>
          <a:p>
            <a:r>
              <a:rPr lang="en-US" dirty="0"/>
              <a:t>In [35]: round(</a:t>
            </a:r>
            <a:r>
              <a:rPr lang="en-US" dirty="0" err="1"/>
              <a:t>mean_absolute_error</a:t>
            </a:r>
            <a:r>
              <a:rPr lang="en-US" dirty="0"/>
              <a:t>(linear100, linearRaised5),6)                     </a:t>
            </a:r>
          </a:p>
          <a:p>
            <a:r>
              <a:rPr lang="en-US" dirty="0"/>
              <a:t>Out[35]: 1,617,083,275.5</a:t>
            </a:r>
          </a:p>
          <a:p>
            <a:r>
              <a:rPr lang="en-US" dirty="0"/>
              <a:t>In [36]: round(</a:t>
            </a:r>
            <a:r>
              <a:rPr lang="en-US" dirty="0" err="1"/>
              <a:t>root_mean_squared_error</a:t>
            </a:r>
            <a:r>
              <a:rPr lang="en-US" dirty="0"/>
              <a:t>(linear100, linearRaised5),6)                 </a:t>
            </a:r>
          </a:p>
          <a:p>
            <a:r>
              <a:rPr lang="en-US" dirty="0"/>
              <a:t>Out[36]: 2,932,446,273.766689</a:t>
            </a:r>
          </a:p>
          <a:p>
            <a:r>
              <a:rPr lang="en-US" dirty="0"/>
              <a:t>In [70]: max(linearRaised5) -&gt; Out[70]: 9,509,900,499 </a:t>
            </a:r>
          </a:p>
          <a:p>
            <a:pPr lvl="1"/>
            <a:r>
              <a:rPr lang="en-US" dirty="0"/>
              <a:t>In [72]: 10*10**9 -&gt; Out[72]: 10,000,000,000 on the graph.</a:t>
            </a:r>
          </a:p>
        </p:txBody>
      </p:sp>
    </p:spTree>
    <p:extLst>
      <p:ext uri="{BB962C8B-B14F-4D97-AF65-F5344CB8AC3E}">
        <p14:creationId xmlns:p14="http://schemas.microsoft.com/office/powerpoint/2010/main" val="135905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0B9A4-1343-1646-AFC5-8219CBE56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Invertible relationships may become linear.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72FAF-7DAC-6048-8BE0-E109BFD9E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[113]: linearUnRaised5 = [round(e**0.2) for e in linearRaised5]              </a:t>
            </a:r>
          </a:p>
          <a:p>
            <a:r>
              <a:rPr lang="en-US" dirty="0"/>
              <a:t>In [114]: linearUnRaised5 == linear100                                          </a:t>
            </a:r>
          </a:p>
          <a:p>
            <a:r>
              <a:rPr lang="en-US" dirty="0"/>
              <a:t>Out[114]: True</a:t>
            </a:r>
          </a:p>
          <a:p>
            <a:r>
              <a:rPr lang="en-US" dirty="0"/>
              <a:t>Using the fifth root in this case.</a:t>
            </a:r>
          </a:p>
          <a:p>
            <a:endParaRPr lang="en-US" dirty="0"/>
          </a:p>
          <a:p>
            <a:r>
              <a:rPr lang="en-US" dirty="0"/>
              <a:t>You need to know the parameters of the inverse function.</a:t>
            </a:r>
          </a:p>
          <a:p>
            <a:pPr lvl="1"/>
            <a:r>
              <a:rPr lang="en-US" dirty="0"/>
              <a:t>For example, e**0.2 inverts e**5.</a:t>
            </a:r>
          </a:p>
          <a:p>
            <a:r>
              <a:rPr lang="en-US" dirty="0"/>
              <a:t>If you know them, you can always recover the original values.</a:t>
            </a:r>
          </a:p>
          <a:p>
            <a:r>
              <a:rPr lang="en-US" dirty="0"/>
              <a:t>In [115]: round(</a:t>
            </a:r>
            <a:r>
              <a:rPr lang="en-US" dirty="0" err="1"/>
              <a:t>pearsonr</a:t>
            </a:r>
            <a:r>
              <a:rPr lang="en-US" dirty="0"/>
              <a:t>(linear100, linearUnRaised5)[0],6)                      </a:t>
            </a:r>
          </a:p>
          <a:p>
            <a:r>
              <a:rPr lang="en-US" dirty="0"/>
              <a:t>Out[115]: 1.0</a:t>
            </a:r>
          </a:p>
        </p:txBody>
      </p:sp>
    </p:spTree>
    <p:extLst>
      <p:ext uri="{BB962C8B-B14F-4D97-AF65-F5344CB8AC3E}">
        <p14:creationId xmlns:p14="http://schemas.microsoft.com/office/powerpoint/2010/main" val="1069200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662F-A0A8-7641-9422-EBA3F5D8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linear100 as before, exponential relationship:</a:t>
            </a:r>
            <a:br>
              <a:rPr lang="en-US" sz="4400" dirty="0"/>
            </a:br>
            <a:r>
              <a:rPr lang="en-US" sz="4400" dirty="0"/>
              <a:t>linearExpHa</a:t>
            </a:r>
            <a:r>
              <a:rPr lang="en-US" dirty="0"/>
              <a:t>l</a:t>
            </a:r>
            <a:r>
              <a:rPr lang="en-US" sz="4400" dirty="0"/>
              <a:t>f2= [(2**(e//2))for e in linear100] 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64B2340-EC40-6D49-A167-C14C49EA2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17" y="1825625"/>
            <a:ext cx="7247566" cy="4351338"/>
          </a:xfrm>
        </p:spPr>
      </p:pic>
    </p:spTree>
    <p:extLst>
      <p:ext uri="{BB962C8B-B14F-4D97-AF65-F5344CB8AC3E}">
        <p14:creationId xmlns:p14="http://schemas.microsoft.com/office/powerpoint/2010/main" val="600291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217D-79C1-394F-BEFA-9D34CADA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for </a:t>
            </a:r>
            <a:r>
              <a:rPr lang="en-US" sz="4400" dirty="0"/>
              <a:t>linear100, linearExpHa</a:t>
            </a:r>
            <a:r>
              <a:rPr lang="en-US" dirty="0"/>
              <a:t>l</a:t>
            </a:r>
            <a:r>
              <a:rPr lang="en-US" sz="4400" dirty="0"/>
              <a:t>f2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E214-7CCE-0041-8F77-79778B39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[31]: round(</a:t>
            </a:r>
            <a:r>
              <a:rPr lang="en-US" dirty="0" err="1"/>
              <a:t>pearsonr</a:t>
            </a:r>
            <a:r>
              <a:rPr lang="en-US" dirty="0"/>
              <a:t>(linear100, linearExpHalf2)[0],6) -&gt; Out[31]: 0.41136 </a:t>
            </a:r>
          </a:p>
          <a:p>
            <a:r>
              <a:rPr lang="en-US" dirty="0"/>
              <a:t>In [32]: round(</a:t>
            </a:r>
            <a:r>
              <a:rPr lang="en-US" dirty="0" err="1"/>
              <a:t>spearmanr</a:t>
            </a:r>
            <a:r>
              <a:rPr lang="en-US" dirty="0"/>
              <a:t>(linear100, linearExpHalf2)[0],6) -&gt; Out[32]: 0.99985</a:t>
            </a:r>
          </a:p>
          <a:p>
            <a:r>
              <a:rPr lang="en-US" dirty="0"/>
              <a:t>In [35]: round(</a:t>
            </a:r>
            <a:r>
              <a:rPr lang="en-US" dirty="0" err="1"/>
              <a:t>mean_absolute_error</a:t>
            </a:r>
            <a:r>
              <a:rPr lang="en-US" dirty="0"/>
              <a:t>(linear100, linearExpHalf2),6)                     </a:t>
            </a:r>
          </a:p>
          <a:p>
            <a:r>
              <a:rPr lang="en-US" dirty="0"/>
              <a:t>Out[35]: 22,517,998,136,803.0</a:t>
            </a:r>
          </a:p>
          <a:p>
            <a:r>
              <a:rPr lang="en-US" dirty="0"/>
              <a:t>In [36]: round(</a:t>
            </a:r>
            <a:r>
              <a:rPr lang="en-US" dirty="0" err="1"/>
              <a:t>root_mean_squared_error</a:t>
            </a:r>
            <a:r>
              <a:rPr lang="en-US" dirty="0"/>
              <a:t>(linear100, linearExpHalf2),6)                 </a:t>
            </a:r>
          </a:p>
          <a:p>
            <a:r>
              <a:rPr lang="en-US" dirty="0"/>
              <a:t>Out[36]: 91,929,342,440,361.14 </a:t>
            </a:r>
          </a:p>
          <a:p>
            <a:r>
              <a:rPr lang="en-US" dirty="0"/>
              <a:t>In [70]: max(linearExpHalf2) -&gt; Out[70]: 562,949,953,421,312</a:t>
            </a:r>
          </a:p>
          <a:p>
            <a:r>
              <a:rPr lang="en-US" dirty="0"/>
              <a:t>In [117]: linearExpHalf2[0:10]                                                  </a:t>
            </a:r>
          </a:p>
          <a:p>
            <a:r>
              <a:rPr lang="en-US" dirty="0"/>
              <a:t>Out[117]: [1, 1, 2, 2, 4, 4, 8, 8, 16, 16]</a:t>
            </a:r>
          </a:p>
        </p:txBody>
      </p:sp>
    </p:spTree>
    <p:extLst>
      <p:ext uri="{BB962C8B-B14F-4D97-AF65-F5344CB8AC3E}">
        <p14:creationId xmlns:p14="http://schemas.microsoft.com/office/powerpoint/2010/main" val="3401279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0B9A4-1343-1646-AFC5-8219CBE56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Invertible relationships may become linear.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72FAF-7DAC-6048-8BE0-E109BFD9E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[133]: </a:t>
            </a:r>
            <a:r>
              <a:rPr lang="en-US" dirty="0" err="1"/>
              <a:t>linvert</a:t>
            </a:r>
            <a:r>
              <a:rPr lang="en-US" dirty="0"/>
              <a:t> = [int(log2(linearExpHalf2[ix])*2) for ix in range(</a:t>
            </a:r>
            <a:r>
              <a:rPr lang="en-US" dirty="0" err="1"/>
              <a:t>len</a:t>
            </a:r>
            <a:r>
              <a:rPr lang="en-US" dirty="0"/>
              <a:t>(linearExpHalf2))]                                                            </a:t>
            </a:r>
          </a:p>
          <a:p>
            <a:r>
              <a:rPr lang="en-US" dirty="0"/>
              <a:t>In [134]: </a:t>
            </a:r>
            <a:r>
              <a:rPr lang="en-US" dirty="0" err="1"/>
              <a:t>linvert</a:t>
            </a:r>
            <a:r>
              <a:rPr lang="en-US" dirty="0"/>
              <a:t>[0:10]                                                         </a:t>
            </a:r>
          </a:p>
          <a:p>
            <a:r>
              <a:rPr lang="en-US" dirty="0"/>
              <a:t>Out[134]: [0, 0, 2, 2, 4, 4, 6, 6, 8, 8]</a:t>
            </a:r>
          </a:p>
          <a:p>
            <a:r>
              <a:rPr lang="en-US" dirty="0"/>
              <a:t>In [135]: </a:t>
            </a:r>
            <a:r>
              <a:rPr lang="en-US" dirty="0" err="1"/>
              <a:t>linvert</a:t>
            </a:r>
            <a:r>
              <a:rPr lang="en-US" dirty="0"/>
              <a:t> = [int(log2(linearExpHalf2[ix])*2+(ix%2)) for ix in 	range(</a:t>
            </a:r>
            <a:r>
              <a:rPr lang="en-US" dirty="0" err="1"/>
              <a:t>len</a:t>
            </a:r>
            <a:r>
              <a:rPr lang="en-US" dirty="0"/>
              <a:t>(linearExpHalf2))]                                                     </a:t>
            </a:r>
          </a:p>
          <a:p>
            <a:r>
              <a:rPr lang="en-US" dirty="0"/>
              <a:t>In [136]: </a:t>
            </a:r>
            <a:r>
              <a:rPr lang="en-US" dirty="0" err="1"/>
              <a:t>linvert</a:t>
            </a:r>
            <a:r>
              <a:rPr lang="en-US" dirty="0"/>
              <a:t>[0:10]                                                         </a:t>
            </a:r>
          </a:p>
          <a:p>
            <a:r>
              <a:rPr lang="en-US" dirty="0"/>
              <a:t>Out[136]: [0, 1, 2, 3, 4, 5, 6, 7, 8, 9]</a:t>
            </a:r>
          </a:p>
          <a:p>
            <a:r>
              <a:rPr lang="en-US" dirty="0"/>
              <a:t>In [138]: </a:t>
            </a:r>
            <a:r>
              <a:rPr lang="en-US" dirty="0" err="1"/>
              <a:t>linvert</a:t>
            </a:r>
            <a:r>
              <a:rPr lang="en-US" dirty="0"/>
              <a:t> == linear100                                                  </a:t>
            </a:r>
          </a:p>
          <a:p>
            <a:r>
              <a:rPr lang="en-US" dirty="0"/>
              <a:t>Out[138]: True</a:t>
            </a:r>
          </a:p>
          <a:p>
            <a:endParaRPr lang="en-US" dirty="0"/>
          </a:p>
          <a:p>
            <a:r>
              <a:rPr lang="en-US" dirty="0"/>
              <a:t>You need to know the parameters of the inverse function.</a:t>
            </a:r>
          </a:p>
          <a:p>
            <a:r>
              <a:rPr lang="en-US" dirty="0"/>
              <a:t>If you know them, you can always recover the original values.</a:t>
            </a:r>
          </a:p>
        </p:txBody>
      </p:sp>
    </p:spTree>
    <p:extLst>
      <p:ext uri="{BB962C8B-B14F-4D97-AF65-F5344CB8AC3E}">
        <p14:creationId xmlns:p14="http://schemas.microsoft.com/office/powerpoint/2010/main" val="2483642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662F-A0A8-7641-9422-EBA3F5D8E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58761"/>
          </a:xfrm>
        </p:spPr>
        <p:txBody>
          <a:bodyPr>
            <a:noAutofit/>
          </a:bodyPr>
          <a:lstStyle/>
          <a:p>
            <a:r>
              <a:rPr lang="en-US" sz="2800" dirty="0"/>
              <a:t>step4 = [linear100[ix]//4*4 * (-1 if ((ix%4) &lt; 2) else 1) for ix in 	range(</a:t>
            </a:r>
            <a:r>
              <a:rPr lang="en-US" sz="2800" dirty="0" err="1"/>
              <a:t>len</a:t>
            </a:r>
            <a:r>
              <a:rPr lang="en-US" sz="2800" dirty="0"/>
              <a:t>(linear100))]</a:t>
            </a:r>
            <a:br>
              <a:rPr lang="en-US" sz="2800" dirty="0"/>
            </a:br>
            <a:r>
              <a:rPr lang="en-US" sz="2800" dirty="0"/>
              <a:t>step8 = [linear100[ix]//4*8 * (-1 if ((ix%4) &lt; 2) else 1) for ix in 	range(</a:t>
            </a:r>
            <a:r>
              <a:rPr lang="en-US" sz="2800" dirty="0" err="1"/>
              <a:t>len</a:t>
            </a:r>
            <a:r>
              <a:rPr lang="en-US" sz="2800" dirty="0"/>
              <a:t>(linear100))]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1C778C5-EC8D-4F44-84BD-47A50F4C0E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100" y="2119086"/>
            <a:ext cx="8281800" cy="4801168"/>
          </a:xfrm>
        </p:spPr>
      </p:pic>
    </p:spTree>
    <p:extLst>
      <p:ext uri="{BB962C8B-B14F-4D97-AF65-F5344CB8AC3E}">
        <p14:creationId xmlns:p14="http://schemas.microsoft.com/office/powerpoint/2010/main" val="855311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217D-79C1-394F-BEFA-9D34CADA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for </a:t>
            </a:r>
            <a:r>
              <a:rPr lang="en-US" sz="4400" dirty="0"/>
              <a:t>step4, step8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E214-7CCE-0041-8F77-79778B39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[183]: step4[0:12] -&gt; Out[183]: [0, 0, 0, 0, -4, -4, 4, 4, -8, -8, 8, 8]</a:t>
            </a:r>
          </a:p>
          <a:p>
            <a:r>
              <a:rPr lang="en-US" dirty="0"/>
              <a:t>In [184]: step8[0:12]  -&gt; Out[184]: [0, 0, 0, 0, -8, -8, 8, 8, -16, -16, 16, 16]</a:t>
            </a:r>
          </a:p>
          <a:p>
            <a:r>
              <a:rPr lang="en-US" dirty="0"/>
              <a:t>In [191]: min(step4)  -&gt; Out[191]: -96</a:t>
            </a:r>
          </a:p>
          <a:p>
            <a:r>
              <a:rPr lang="en-US" dirty="0"/>
              <a:t>In [188]: max(step4) -&gt;Out[188]: 96</a:t>
            </a:r>
          </a:p>
          <a:p>
            <a:r>
              <a:rPr lang="en-US" dirty="0"/>
              <a:t>In [190]: min(step8) -&gt; Out[190]: -192</a:t>
            </a:r>
          </a:p>
          <a:p>
            <a:r>
              <a:rPr lang="en-US" dirty="0"/>
              <a:t>In [189]: max(step8) -&gt; Out[189]: 192</a:t>
            </a:r>
          </a:p>
          <a:p>
            <a:r>
              <a:rPr lang="en-US" dirty="0"/>
              <a:t>In [192]: median(step4)  -&gt; Out[192]: 0.0</a:t>
            </a:r>
          </a:p>
          <a:p>
            <a:r>
              <a:rPr lang="en-US" dirty="0"/>
              <a:t>In [193]: median(step8)  -&gt; Out[193]: 0.0</a:t>
            </a:r>
          </a:p>
          <a:p>
            <a:r>
              <a:rPr lang="en-US" dirty="0"/>
              <a:t>In [194]: mode(step4) -&gt; Out[194]: 0</a:t>
            </a:r>
          </a:p>
          <a:p>
            <a:r>
              <a:rPr lang="en-US" dirty="0"/>
              <a:t>In [195]: mode(step8) -&gt; Out[195]: 0		# Likewise mean == 0</a:t>
            </a:r>
          </a:p>
        </p:txBody>
      </p:sp>
    </p:spTree>
    <p:extLst>
      <p:ext uri="{BB962C8B-B14F-4D97-AF65-F5344CB8AC3E}">
        <p14:creationId xmlns:p14="http://schemas.microsoft.com/office/powerpoint/2010/main" val="2563074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A217D-79C1-394F-BEFA-9D34CADA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Correlations and diffs for </a:t>
            </a:r>
            <a:r>
              <a:rPr lang="en-US" sz="4400" dirty="0"/>
              <a:t>step4, step8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FE214-7CCE-0041-8F77-79778B398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[198]: round(</a:t>
            </a:r>
            <a:r>
              <a:rPr lang="en-US" dirty="0" err="1"/>
              <a:t>pcc</a:t>
            </a:r>
            <a:r>
              <a:rPr lang="en-US" dirty="0"/>
              <a:t>(step4, step8),6) -&gt; Out[198]: 1.0</a:t>
            </a:r>
          </a:p>
          <a:p>
            <a:r>
              <a:rPr lang="en-US" dirty="0"/>
              <a:t>In [199]: round(</a:t>
            </a:r>
            <a:r>
              <a:rPr lang="en-US" dirty="0" err="1"/>
              <a:t>scc</a:t>
            </a:r>
            <a:r>
              <a:rPr lang="en-US" dirty="0"/>
              <a:t>(step4, step8),6) -&gt; Out[199]: 1.0</a:t>
            </a:r>
          </a:p>
          <a:p>
            <a:r>
              <a:rPr lang="en-US" dirty="0"/>
              <a:t>In [200]: round(</a:t>
            </a:r>
            <a:r>
              <a:rPr lang="en-US" dirty="0" err="1"/>
              <a:t>mae</a:t>
            </a:r>
            <a:r>
              <a:rPr lang="en-US" dirty="0"/>
              <a:t>(step4, step8),6) -&gt; Out[200]: 48.0</a:t>
            </a:r>
          </a:p>
          <a:p>
            <a:r>
              <a:rPr lang="en-US" dirty="0"/>
              <a:t>In [202]: round(</a:t>
            </a:r>
            <a:r>
              <a:rPr lang="en-US" dirty="0" err="1"/>
              <a:t>rmse</a:t>
            </a:r>
            <a:r>
              <a:rPr lang="en-US" dirty="0"/>
              <a:t>(step4, step8), 6) -&gt; Out[202]: 56.0</a:t>
            </a:r>
          </a:p>
          <a:p>
            <a:r>
              <a:rPr lang="en-US" dirty="0"/>
              <a:t>These are linearly correlated and invertible.</a:t>
            </a:r>
          </a:p>
          <a:p>
            <a:r>
              <a:rPr lang="en-US" dirty="0"/>
              <a:t>In [207]: step8DIV2 = [</a:t>
            </a:r>
            <a:r>
              <a:rPr lang="en-US" dirty="0" err="1"/>
              <a:t>ele</a:t>
            </a:r>
            <a:r>
              <a:rPr lang="en-US" dirty="0"/>
              <a:t>//2 for </a:t>
            </a:r>
            <a:r>
              <a:rPr lang="en-US" dirty="0" err="1"/>
              <a:t>ele</a:t>
            </a:r>
            <a:r>
              <a:rPr lang="en-US" dirty="0"/>
              <a:t> in step8]                                 </a:t>
            </a:r>
          </a:p>
          <a:p>
            <a:r>
              <a:rPr lang="en-US" dirty="0"/>
              <a:t>In [208]: step8DIV2 == step4 -&gt; Out[208]: True</a:t>
            </a:r>
          </a:p>
          <a:p>
            <a:r>
              <a:rPr lang="en-US" dirty="0"/>
              <a:t>These are not simple lines.</a:t>
            </a:r>
          </a:p>
          <a:p>
            <a:pPr lvl="1"/>
            <a:r>
              <a:rPr lang="en-US" dirty="0"/>
              <a:t>In [209]: round(</a:t>
            </a:r>
            <a:r>
              <a:rPr lang="en-US" dirty="0" err="1"/>
              <a:t>pcc</a:t>
            </a:r>
            <a:r>
              <a:rPr lang="en-US" dirty="0"/>
              <a:t>(step4, linear100),6) -&gt; Out[209]: 0.029694</a:t>
            </a:r>
          </a:p>
          <a:p>
            <a:pPr lvl="1"/>
            <a:r>
              <a:rPr lang="en-US" dirty="0"/>
              <a:t>In [210]: round(</a:t>
            </a:r>
            <a:r>
              <a:rPr lang="en-US" dirty="0" err="1"/>
              <a:t>scc</a:t>
            </a:r>
            <a:r>
              <a:rPr lang="en-US" dirty="0"/>
              <a:t>(step4, linear100),6) -&gt; Out[210]: 0.02996</a:t>
            </a:r>
          </a:p>
        </p:txBody>
      </p:sp>
    </p:spTree>
    <p:extLst>
      <p:ext uri="{BB962C8B-B14F-4D97-AF65-F5344CB8AC3E}">
        <p14:creationId xmlns:p14="http://schemas.microsoft.com/office/powerpoint/2010/main" val="1083995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E4C3-883D-E7C5-A1E8-CFE76D70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Spearmanr</a:t>
            </a:r>
            <a:r>
              <a:rPr lang="en-US" sz="4000" dirty="0"/>
              <a:t> measures monotonic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A7010-8735-81DB-384D-07033047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1.0 means paired sequences change in the positive, negative, or flat direction in step without regard to magnitude of change.</a:t>
            </a:r>
          </a:p>
          <a:p>
            <a:r>
              <a:rPr lang="en-US" dirty="0"/>
              <a:t>-1.0 means paired sequences change in opposite directions.</a:t>
            </a:r>
          </a:p>
          <a:p>
            <a:r>
              <a:rPr lang="en-US" dirty="0"/>
              <a:t>0.0 means no monotonic correlation </a:t>
            </a:r>
            <a:r>
              <a:rPr lang="en-US" dirty="0" err="1"/>
              <a:t>w.r.t.</a:t>
            </a:r>
            <a:r>
              <a:rPr lang="en-US" dirty="0"/>
              <a:t> direction of change.</a:t>
            </a:r>
          </a:p>
          <a:p>
            <a:r>
              <a:rPr lang="en-US" dirty="0"/>
              <a:t>from </a:t>
            </a:r>
            <a:r>
              <a:rPr lang="en-US" dirty="0" err="1"/>
              <a:t>scipy.stats</a:t>
            </a:r>
            <a:r>
              <a:rPr lang="en-US" dirty="0"/>
              <a:t> import </a:t>
            </a:r>
            <a:r>
              <a:rPr lang="en-US" dirty="0" err="1"/>
              <a:t>spearmanr</a:t>
            </a:r>
            <a:endParaRPr lang="en-US" dirty="0"/>
          </a:p>
          <a:p>
            <a:r>
              <a:rPr lang="en-US" dirty="0">
                <a:hlinkClick r:id="rId2"/>
              </a:rPr>
              <a:t>https://docs.scipy.org/doc/scipy-1.14.1/reference/generated/scipy.stats.spearmanr.html#scipy.stats.spearmanr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Read the first paragraph.</a:t>
            </a:r>
          </a:p>
        </p:txBody>
      </p:sp>
    </p:spTree>
    <p:extLst>
      <p:ext uri="{BB962C8B-B14F-4D97-AF65-F5344CB8AC3E}">
        <p14:creationId xmlns:p14="http://schemas.microsoft.com/office/powerpoint/2010/main" val="9418041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F22AE-81B9-9949-8D8A-C599AD86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Seed values for pseudo-random number 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C0237-3E9C-374B-AB93-D6EFCF939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Assignment 1 in ~parson/Scripting/CSC223f24SORTassn1 uses these.</a:t>
            </a:r>
          </a:p>
          <a:p>
            <a:r>
              <a:rPr lang="en-US" dirty="0">
                <a:hlinkClick r:id="rId2"/>
              </a:rPr>
              <a:t>https://docs.python.org/3/library/random.html#random.randint</a:t>
            </a:r>
            <a:endParaRPr lang="en-US" dirty="0"/>
          </a:p>
          <a:p>
            <a:r>
              <a:rPr lang="en-US" dirty="0">
                <a:hlinkClick r:id="rId3"/>
              </a:rPr>
              <a:t>https://numpy.org/doc/stable/reference/random/generated/numpy.random.exponential.html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purpose of seeding a pseudo-random generator is so that it produces the same sequence of values on each run. This repeatability is often used for testing, comparing program output to a previous run’s output. Seeding guarantees the same, repeatable sequences of values.</a:t>
            </a:r>
          </a:p>
          <a:p>
            <a:r>
              <a:rPr lang="en-US" dirty="0">
                <a:hlinkClick r:id="rId4"/>
              </a:rPr>
              <a:t>https://docs.python.org/3/library/random.html#random.seed</a:t>
            </a:r>
            <a:endParaRPr lang="en-US" dirty="0"/>
          </a:p>
          <a:p>
            <a:r>
              <a:rPr lang="en-US" dirty="0">
                <a:hlinkClick r:id="rId5"/>
              </a:rPr>
              <a:t>https://numpy.org/doc/stable/reference/random/generator.html#numpy.random.default_rng</a:t>
            </a:r>
            <a:endParaRPr lang="en-US" dirty="0"/>
          </a:p>
          <a:p>
            <a:r>
              <a:rPr lang="en-US" dirty="0">
                <a:hlinkClick r:id="rId6"/>
              </a:rPr>
              <a:t>https://numpy.org/doc/stable/reference/random/bit_generators/index.html#seeding-and-entropy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09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C6CF0-94E0-125F-5C8F-C322E5D2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is useful to get sequence of values into a standardized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D5FE4-29B4-965E-9EFD-D7E34947D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[1]: def </a:t>
            </a:r>
            <a:r>
              <a:rPr lang="en-US" dirty="0" err="1"/>
              <a:t>normMinToMax</a:t>
            </a:r>
            <a:r>
              <a:rPr lang="en-US" dirty="0"/>
              <a:t>(seq1):</a:t>
            </a:r>
          </a:p>
          <a:p>
            <a:r>
              <a:rPr lang="en-US" sz="2400" dirty="0"/>
              <a:t>   ...:     ''' Normalize values as decimal percentage from min to max. '''</a:t>
            </a:r>
          </a:p>
          <a:p>
            <a:r>
              <a:rPr lang="en-US" dirty="0"/>
              <a:t>   ...:     </a:t>
            </a:r>
            <a:r>
              <a:rPr lang="en-US" dirty="0" err="1"/>
              <a:t>mn</a:t>
            </a:r>
            <a:r>
              <a:rPr lang="en-US" dirty="0"/>
              <a:t> = min(seq1)</a:t>
            </a:r>
          </a:p>
          <a:p>
            <a:r>
              <a:rPr lang="en-US" dirty="0"/>
              <a:t>   ...:     mx = max(seq1)</a:t>
            </a:r>
          </a:p>
          <a:p>
            <a:r>
              <a:rPr lang="en-US" dirty="0"/>
              <a:t>   ...:     __range__ = mx - </a:t>
            </a:r>
            <a:r>
              <a:rPr lang="en-US" dirty="0" err="1"/>
              <a:t>mn</a:t>
            </a:r>
            <a:endParaRPr lang="en-US" dirty="0"/>
          </a:p>
          <a:p>
            <a:r>
              <a:rPr lang="en-US" dirty="0"/>
              <a:t>   ...:     result = [round((v-</a:t>
            </a:r>
            <a:r>
              <a:rPr lang="en-US" dirty="0" err="1"/>
              <a:t>mn</a:t>
            </a:r>
            <a:r>
              <a:rPr lang="en-US" dirty="0"/>
              <a:t>) / __range__, 6) for v in seq1]</a:t>
            </a:r>
          </a:p>
          <a:p>
            <a:r>
              <a:rPr lang="en-US" dirty="0"/>
              <a:t>   ...:     return result</a:t>
            </a:r>
          </a:p>
        </p:txBody>
      </p:sp>
    </p:spTree>
    <p:extLst>
      <p:ext uri="{BB962C8B-B14F-4D97-AF65-F5344CB8AC3E}">
        <p14:creationId xmlns:p14="http://schemas.microsoft.com/office/powerpoint/2010/main" val="36196141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C6CF0-94E0-125F-5C8F-C322E5D2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is useful to get sequence values into a standardized 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D5FE4-29B4-965E-9EFD-D7E34947D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In [3]: normLinear100 = </a:t>
            </a:r>
            <a:r>
              <a:rPr lang="en-US" dirty="0" err="1"/>
              <a:t>normMinToMax</a:t>
            </a:r>
            <a:r>
              <a:rPr lang="en-US" dirty="0"/>
              <a:t>(linear100)</a:t>
            </a:r>
          </a:p>
          <a:p>
            <a:r>
              <a:rPr lang="en-US" dirty="0"/>
              <a:t>In [4]: normLinear100[0:10] -&gt; Out[4]:</a:t>
            </a:r>
          </a:p>
          <a:p>
            <a:pPr lvl="1"/>
            <a:r>
              <a:rPr lang="en-US" sz="2800" dirty="0"/>
              <a:t>[0.0, 0.010101, 0.020202, 0.030303, 0.040404,</a:t>
            </a:r>
          </a:p>
          <a:p>
            <a:pPr lvl="1"/>
            <a:r>
              <a:rPr lang="en-US" sz="2800" dirty="0"/>
              <a:t> 0.050505, 0.060606, 0.070707, 0.080808, 0.090909]</a:t>
            </a:r>
          </a:p>
          <a:p>
            <a:r>
              <a:rPr lang="en-US" dirty="0"/>
              <a:t>In [5]: normLinear100[-10:] -&gt; Out[5]:</a:t>
            </a:r>
          </a:p>
          <a:p>
            <a:pPr lvl="1"/>
            <a:r>
              <a:rPr lang="en-US" sz="2800" dirty="0"/>
              <a:t>[0.909091, 0.919192, 0.929293, 0.939394, 0.949495,</a:t>
            </a:r>
          </a:p>
          <a:p>
            <a:pPr lvl="1"/>
            <a:r>
              <a:rPr lang="en-US" sz="2800" dirty="0"/>
              <a:t>0.959596, 0.969697, 0.979798, 0.989899, 1.0]</a:t>
            </a:r>
          </a:p>
        </p:txBody>
      </p:sp>
    </p:spTree>
    <p:extLst>
      <p:ext uri="{BB962C8B-B14F-4D97-AF65-F5344CB8AC3E}">
        <p14:creationId xmlns:p14="http://schemas.microsoft.com/office/powerpoint/2010/main" val="2761352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1BB0C-93B3-605D-88D0-D5A67684C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Assn2 uses normalization to get values into </a:t>
            </a:r>
            <a:br>
              <a:rPr lang="en-US" dirty="0"/>
            </a:br>
            <a:r>
              <a:rPr lang="en-US" dirty="0"/>
              <a:t>[-32768, 32767] signed 16-bit WAV file values.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2C027-C452-F906-11B0-16B4A5A05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def __normalize__(</a:t>
            </a:r>
            <a:r>
              <a:rPr lang="en-US" dirty="0" err="1"/>
              <a:t>floatvalues</a:t>
            </a:r>
            <a:r>
              <a:rPr lang="en-US" dirty="0"/>
              <a:t>, gain):</a:t>
            </a:r>
          </a:p>
          <a:p>
            <a:r>
              <a:rPr lang="en-US" dirty="0"/>
              <a:t>        </a:t>
            </a:r>
            <a:r>
              <a:rPr lang="en-US" dirty="0" err="1"/>
              <a:t>minvalue</a:t>
            </a:r>
            <a:r>
              <a:rPr lang="en-US" dirty="0"/>
              <a:t> = (min(</a:t>
            </a:r>
            <a:r>
              <a:rPr lang="en-US" dirty="0" err="1"/>
              <a:t>floatvalues</a:t>
            </a:r>
            <a:r>
              <a:rPr lang="en-US" dirty="0"/>
              <a:t>))</a:t>
            </a:r>
          </a:p>
          <a:p>
            <a:r>
              <a:rPr lang="en-US" dirty="0"/>
              <a:t>        </a:t>
            </a:r>
            <a:r>
              <a:rPr lang="en-US" dirty="0" err="1"/>
              <a:t>maxvalue</a:t>
            </a:r>
            <a:r>
              <a:rPr lang="en-US" dirty="0"/>
              <a:t> = (max(</a:t>
            </a:r>
            <a:r>
              <a:rPr lang="en-US" dirty="0" err="1"/>
              <a:t>floatvalues</a:t>
            </a:r>
            <a:r>
              <a:rPr lang="en-US" dirty="0"/>
              <a:t>))</a:t>
            </a:r>
          </a:p>
          <a:p>
            <a:r>
              <a:rPr lang="en-US" dirty="0"/>
              <a:t>        range = (</a:t>
            </a:r>
            <a:r>
              <a:rPr lang="en-US" dirty="0" err="1"/>
              <a:t>maxvalue</a:t>
            </a:r>
            <a:r>
              <a:rPr lang="en-US" dirty="0"/>
              <a:t> - </a:t>
            </a:r>
            <a:r>
              <a:rPr lang="en-US" dirty="0" err="1"/>
              <a:t>minvalue</a:t>
            </a:r>
            <a:r>
              <a:rPr lang="en-US" dirty="0"/>
              <a:t>)</a:t>
            </a:r>
          </a:p>
          <a:p>
            <a:r>
              <a:rPr lang="en-US" dirty="0"/>
              <a:t>        normed = []</a:t>
            </a:r>
          </a:p>
          <a:p>
            <a:r>
              <a:rPr lang="en-US" dirty="0"/>
              <a:t>        for cell in </a:t>
            </a:r>
            <a:r>
              <a:rPr lang="en-US" dirty="0" err="1"/>
              <a:t>floatvalues</a:t>
            </a:r>
            <a:r>
              <a:rPr lang="en-US" dirty="0"/>
              <a:t>:</a:t>
            </a:r>
          </a:p>
          <a:p>
            <a:r>
              <a:rPr lang="en-US" dirty="0"/>
              <a:t>            </a:t>
            </a:r>
            <a:r>
              <a:rPr lang="en-US" dirty="0" err="1"/>
              <a:t>newcell</a:t>
            </a:r>
            <a:r>
              <a:rPr lang="en-US" dirty="0"/>
              <a:t> = (cell - </a:t>
            </a:r>
            <a:r>
              <a:rPr lang="en-US" dirty="0" err="1"/>
              <a:t>minvalue</a:t>
            </a:r>
            <a:r>
              <a:rPr lang="en-US" dirty="0"/>
              <a:t>) / range     # [0.0, 1.0]</a:t>
            </a:r>
          </a:p>
          <a:p>
            <a:r>
              <a:rPr lang="en-US" dirty="0"/>
              <a:t>            </a:t>
            </a:r>
            <a:r>
              <a:rPr lang="en-US" dirty="0" err="1"/>
              <a:t>newcell</a:t>
            </a:r>
            <a:r>
              <a:rPr lang="en-US" dirty="0"/>
              <a:t> = int(</a:t>
            </a:r>
            <a:r>
              <a:rPr lang="en-US" dirty="0" err="1"/>
              <a:t>newcell</a:t>
            </a:r>
            <a:r>
              <a:rPr lang="en-US" dirty="0"/>
              <a:t> * 65535 - 32768)   # [-32768,32767]</a:t>
            </a:r>
          </a:p>
          <a:p>
            <a:r>
              <a:rPr lang="en-US" dirty="0"/>
              <a:t>            </a:t>
            </a:r>
            <a:r>
              <a:rPr lang="en-US" dirty="0" err="1"/>
              <a:t>newcell</a:t>
            </a:r>
            <a:r>
              <a:rPr lang="en-US" dirty="0"/>
              <a:t> = int(gain * </a:t>
            </a:r>
            <a:r>
              <a:rPr lang="en-US" dirty="0" err="1"/>
              <a:t>newcell</a:t>
            </a:r>
            <a:r>
              <a:rPr lang="en-US" dirty="0"/>
              <a:t>)</a:t>
            </a:r>
          </a:p>
          <a:p>
            <a:r>
              <a:rPr lang="en-US" dirty="0"/>
              <a:t>            </a:t>
            </a:r>
            <a:r>
              <a:rPr lang="en-US" dirty="0" err="1"/>
              <a:t>newcell</a:t>
            </a:r>
            <a:r>
              <a:rPr lang="en-US" dirty="0"/>
              <a:t> = max(</a:t>
            </a:r>
            <a:r>
              <a:rPr lang="en-US" dirty="0" err="1"/>
              <a:t>newcell</a:t>
            </a:r>
            <a:r>
              <a:rPr lang="en-US" dirty="0"/>
              <a:t>, -32767)</a:t>
            </a:r>
          </a:p>
          <a:p>
            <a:r>
              <a:rPr lang="en-US" dirty="0"/>
              <a:t>            </a:t>
            </a:r>
            <a:r>
              <a:rPr lang="en-US" dirty="0" err="1"/>
              <a:t>normed.append</a:t>
            </a:r>
            <a:r>
              <a:rPr lang="en-US" dirty="0"/>
              <a:t>(np.int16(</a:t>
            </a:r>
            <a:r>
              <a:rPr lang="en-US" dirty="0" err="1"/>
              <a:t>newcell</a:t>
            </a:r>
            <a:r>
              <a:rPr lang="en-US" dirty="0"/>
              <a:t>))</a:t>
            </a:r>
          </a:p>
          <a:p>
            <a:r>
              <a:rPr lang="en-US" dirty="0"/>
              <a:t>        return normed</a:t>
            </a:r>
          </a:p>
        </p:txBody>
      </p:sp>
    </p:spTree>
    <p:extLst>
      <p:ext uri="{BB962C8B-B14F-4D97-AF65-F5344CB8AC3E}">
        <p14:creationId xmlns:p14="http://schemas.microsoft.com/office/powerpoint/2010/main" val="3407527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453C0-7AAF-2F81-77B3-BD0C4931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Assn3 Python closures allow an outer function to bind parameters &amp; variables “permanently” after it returns for use by an inner (closure) function. (CSC223f24DeriveAssn3.py)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B8A32-C2D6-35EB-F5DA-0F97E77AE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def delta(</a:t>
            </a:r>
            <a:r>
              <a:rPr lang="en-US" b="1" dirty="0" err="1"/>
              <a:t>Nstring</a:t>
            </a:r>
            <a:r>
              <a:rPr lang="en-US" dirty="0"/>
              <a:t>):</a:t>
            </a:r>
          </a:p>
          <a:p>
            <a:r>
              <a:rPr lang="en-US" dirty="0"/>
              <a:t>    </a:t>
            </a:r>
            <a:r>
              <a:rPr lang="en-US" b="1" dirty="0"/>
              <a:t>N</a:t>
            </a:r>
            <a:r>
              <a:rPr lang="en-US" dirty="0"/>
              <a:t> = int(</a:t>
            </a:r>
            <a:r>
              <a:rPr lang="en-US" dirty="0" err="1"/>
              <a:t>Nstring</a:t>
            </a:r>
            <a:r>
              <a:rPr lang="en-US" dirty="0"/>
              <a:t>)</a:t>
            </a:r>
          </a:p>
          <a:p>
            <a:r>
              <a:rPr lang="en-US" dirty="0"/>
              <a:t>    if </a:t>
            </a:r>
            <a:r>
              <a:rPr lang="en-US" b="1" dirty="0"/>
              <a:t>N</a:t>
            </a:r>
            <a:r>
              <a:rPr lang="en-US" dirty="0"/>
              <a:t> &lt; 1:</a:t>
            </a:r>
          </a:p>
          <a:p>
            <a:r>
              <a:rPr lang="en-US" dirty="0"/>
              <a:t>        raise </a:t>
            </a:r>
            <a:r>
              <a:rPr lang="en-US" dirty="0" err="1"/>
              <a:t>ValueError</a:t>
            </a:r>
            <a:r>
              <a:rPr lang="en-US" dirty="0"/>
              <a:t>('Invalid N value to delta: ' + str(</a:t>
            </a:r>
            <a:r>
              <a:rPr lang="en-US" dirty="0" err="1"/>
              <a:t>Nstring</a:t>
            </a:r>
            <a:r>
              <a:rPr lang="en-US" dirty="0"/>
              <a:t>))</a:t>
            </a:r>
          </a:p>
          <a:p>
            <a:r>
              <a:rPr lang="en-US" dirty="0"/>
              <a:t>    </a:t>
            </a:r>
            <a:r>
              <a:rPr lang="en-US" b="1" dirty="0"/>
              <a:t>history</a:t>
            </a:r>
            <a:r>
              <a:rPr lang="en-US" dirty="0"/>
              <a:t> = []</a:t>
            </a:r>
          </a:p>
          <a:p>
            <a:r>
              <a:rPr lang="en-US" dirty="0"/>
              <a:t>    def </a:t>
            </a:r>
            <a:r>
              <a:rPr lang="en-US" dirty="0" err="1"/>
              <a:t>deltaClosure</a:t>
            </a:r>
            <a:r>
              <a:rPr lang="en-US" dirty="0"/>
              <a:t>(</a:t>
            </a:r>
            <a:r>
              <a:rPr lang="en-US" b="1" dirty="0">
                <a:solidFill>
                  <a:srgbClr val="FF0000"/>
                </a:solidFill>
              </a:rPr>
              <a:t>cell</a:t>
            </a:r>
            <a:r>
              <a:rPr lang="en-US" dirty="0"/>
              <a:t>):</a:t>
            </a:r>
          </a:p>
          <a:p>
            <a:r>
              <a:rPr lang="en-US" dirty="0"/>
              <a:t>        while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b="1" dirty="0"/>
              <a:t>history</a:t>
            </a:r>
            <a:r>
              <a:rPr lang="en-US" dirty="0"/>
              <a:t>) &gt; </a:t>
            </a:r>
            <a:r>
              <a:rPr lang="en-US" b="1" dirty="0"/>
              <a:t>N</a:t>
            </a:r>
            <a:r>
              <a:rPr lang="en-US" dirty="0"/>
              <a:t>:</a:t>
            </a:r>
          </a:p>
          <a:p>
            <a:r>
              <a:rPr lang="en-US" dirty="0"/>
              <a:t>            </a:t>
            </a:r>
            <a:r>
              <a:rPr lang="en-US" b="1" dirty="0" err="1"/>
              <a:t>history</a:t>
            </a:r>
            <a:r>
              <a:rPr lang="en-US" dirty="0" err="1"/>
              <a:t>.pop</a:t>
            </a:r>
            <a:r>
              <a:rPr lang="en-US" dirty="0"/>
              <a:t>(0)</a:t>
            </a:r>
          </a:p>
          <a:p>
            <a:r>
              <a:rPr lang="en-US" dirty="0"/>
              <a:t>        if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b="1" dirty="0"/>
              <a:t>history</a:t>
            </a:r>
            <a:r>
              <a:rPr lang="en-US" dirty="0"/>
              <a:t>) == </a:t>
            </a:r>
            <a:r>
              <a:rPr lang="en-US" b="1" dirty="0"/>
              <a:t>N</a:t>
            </a:r>
            <a:r>
              <a:rPr lang="en-US" dirty="0"/>
              <a:t>:</a:t>
            </a:r>
          </a:p>
          <a:p>
            <a:r>
              <a:rPr lang="en-US" dirty="0"/>
              <a:t>            result = round(</a:t>
            </a:r>
            <a:r>
              <a:rPr lang="en-US" b="1" dirty="0">
                <a:solidFill>
                  <a:srgbClr val="FF0000"/>
                </a:solidFill>
              </a:rPr>
              <a:t>cell</a:t>
            </a:r>
            <a:r>
              <a:rPr lang="en-US" dirty="0"/>
              <a:t> - </a:t>
            </a:r>
            <a:r>
              <a:rPr lang="en-US" b="1" dirty="0"/>
              <a:t>history</a:t>
            </a:r>
            <a:r>
              <a:rPr lang="en-US" dirty="0"/>
              <a:t>[0],3)</a:t>
            </a:r>
          </a:p>
          <a:p>
            <a:r>
              <a:rPr lang="en-US" dirty="0"/>
              <a:t>        else:</a:t>
            </a:r>
          </a:p>
          <a:p>
            <a:r>
              <a:rPr lang="en-US" dirty="0"/>
              <a:t>            result = None</a:t>
            </a:r>
          </a:p>
          <a:p>
            <a:r>
              <a:rPr lang="en-US" dirty="0"/>
              <a:t>        </a:t>
            </a:r>
            <a:r>
              <a:rPr lang="en-US" b="1" dirty="0" err="1"/>
              <a:t>history</a:t>
            </a:r>
            <a:r>
              <a:rPr lang="en-US" dirty="0" err="1"/>
              <a:t>.append</a:t>
            </a:r>
            <a:r>
              <a:rPr lang="en-US" dirty="0"/>
              <a:t>(</a:t>
            </a:r>
            <a:r>
              <a:rPr lang="en-US" b="1" dirty="0">
                <a:solidFill>
                  <a:srgbClr val="FF0000"/>
                </a:solidFill>
              </a:rPr>
              <a:t>cell</a:t>
            </a:r>
            <a:r>
              <a:rPr lang="en-US" dirty="0"/>
              <a:t>)</a:t>
            </a:r>
          </a:p>
          <a:p>
            <a:r>
              <a:rPr lang="en-US" dirty="0"/>
              <a:t>        return result</a:t>
            </a:r>
          </a:p>
          <a:p>
            <a:r>
              <a:rPr lang="en-US" dirty="0"/>
              <a:t>    # return </a:t>
            </a:r>
            <a:r>
              <a:rPr lang="en-US" dirty="0" err="1"/>
              <a:t>deltaClosure</a:t>
            </a:r>
            <a:r>
              <a:rPr lang="en-US" dirty="0"/>
              <a:t> from delta.</a:t>
            </a:r>
          </a:p>
          <a:p>
            <a:r>
              <a:rPr lang="en-US" dirty="0"/>
              <a:t>    return </a:t>
            </a:r>
            <a:r>
              <a:rPr lang="en-US" dirty="0" err="1"/>
              <a:t>deltaClosure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530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72445-3112-66FF-561B-FA3DA4E47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Generators act like separate “cooperative threads” that remain active across </a:t>
            </a:r>
            <a:r>
              <a:rPr lang="en-US" sz="3600" dirty="0">
                <a:solidFill>
                  <a:srgbClr val="FF0000"/>
                </a:solidFill>
              </a:rPr>
              <a:t>yield</a:t>
            </a:r>
            <a:r>
              <a:rPr lang="en-US" sz="3600" dirty="0"/>
              <a:t> commands that yield values.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60383-400F-F2D4-3F9C-1FE341CF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83311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used them in a PULL and a PUSH dataflow architecture.</a:t>
            </a:r>
          </a:p>
          <a:p>
            <a:r>
              <a:rPr lang="en-US" dirty="0"/>
              <a:t>In [3]: def </a:t>
            </a:r>
            <a:r>
              <a:rPr lang="en-US" dirty="0" err="1"/>
              <a:t>genxY</a:t>
            </a:r>
            <a:r>
              <a:rPr lang="en-US" dirty="0"/>
              <a:t>(count):</a:t>
            </a:r>
          </a:p>
          <a:p>
            <a:r>
              <a:rPr lang="en-US" dirty="0"/>
              <a:t>   ...:     for </a:t>
            </a:r>
            <a:r>
              <a:rPr lang="en-US" dirty="0" err="1"/>
              <a:t>i</a:t>
            </a:r>
            <a:r>
              <a:rPr lang="en-US" dirty="0"/>
              <a:t> in range(0,count):</a:t>
            </a:r>
          </a:p>
          <a:p>
            <a:r>
              <a:rPr lang="en-US" dirty="0"/>
              <a:t>   ...:         if (</a:t>
            </a:r>
            <a:r>
              <a:rPr lang="en-US" dirty="0" err="1"/>
              <a:t>i</a:t>
            </a:r>
            <a:r>
              <a:rPr lang="en-US" dirty="0"/>
              <a:t> &amp; 1) == 0: # even number</a:t>
            </a:r>
          </a:p>
          <a:p>
            <a:r>
              <a:rPr lang="en-US" dirty="0"/>
              <a:t>   ...:             yield('x')</a:t>
            </a:r>
          </a:p>
          <a:p>
            <a:r>
              <a:rPr lang="en-US" dirty="0"/>
              <a:t>   ...:         else:</a:t>
            </a:r>
          </a:p>
          <a:p>
            <a:r>
              <a:rPr lang="en-US" dirty="0"/>
              <a:t>   ...:             yield('Y')</a:t>
            </a:r>
          </a:p>
          <a:p>
            <a:r>
              <a:rPr lang="en-US" dirty="0"/>
              <a:t>   ...:</a:t>
            </a:r>
          </a:p>
          <a:p>
            <a:endParaRPr lang="en-US" dirty="0"/>
          </a:p>
          <a:p>
            <a:r>
              <a:rPr lang="en-US" dirty="0"/>
              <a:t>In [4]: for v in </a:t>
            </a:r>
            <a:r>
              <a:rPr lang="en-US" dirty="0" err="1"/>
              <a:t>genxY</a:t>
            </a:r>
            <a:r>
              <a:rPr lang="en-US" dirty="0"/>
              <a:t>(10):</a:t>
            </a:r>
          </a:p>
          <a:p>
            <a:r>
              <a:rPr lang="en-US" dirty="0"/>
              <a:t>   ...:     print(v)</a:t>
            </a:r>
          </a:p>
          <a:p>
            <a:r>
              <a:rPr lang="en-US" dirty="0"/>
              <a:t>   ...: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1B0496-E5FC-27B4-45B4-1FD83A9ABCAA}"/>
              </a:ext>
            </a:extLst>
          </p:cNvPr>
          <p:cNvSpPr txBox="1"/>
          <p:nvPr/>
        </p:nvSpPr>
        <p:spPr>
          <a:xfrm>
            <a:off x="6795911" y="3127022"/>
            <a:ext cx="30254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x</a:t>
            </a:r>
          </a:p>
          <a:p>
            <a:r>
              <a:rPr lang="es-ES" dirty="0"/>
              <a:t>Y</a:t>
            </a:r>
          </a:p>
          <a:p>
            <a:r>
              <a:rPr lang="es-ES" dirty="0"/>
              <a:t>x</a:t>
            </a:r>
          </a:p>
          <a:p>
            <a:r>
              <a:rPr lang="es-ES" dirty="0"/>
              <a:t>Y</a:t>
            </a:r>
          </a:p>
          <a:p>
            <a:r>
              <a:rPr lang="es-ES" dirty="0"/>
              <a:t>x</a:t>
            </a:r>
          </a:p>
          <a:p>
            <a:r>
              <a:rPr lang="es-ES" dirty="0"/>
              <a:t>Y</a:t>
            </a:r>
          </a:p>
          <a:p>
            <a:r>
              <a:rPr lang="es-ES" dirty="0"/>
              <a:t>x</a:t>
            </a:r>
          </a:p>
          <a:p>
            <a:r>
              <a:rPr lang="es-ES" dirty="0"/>
              <a:t>Y</a:t>
            </a:r>
          </a:p>
          <a:p>
            <a:r>
              <a:rPr lang="es-ES" dirty="0"/>
              <a:t>x</a:t>
            </a:r>
          </a:p>
          <a:p>
            <a:r>
              <a:rPr lang="es-ES" dirty="0"/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7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E4C3-883D-E7C5-A1E8-CFE76D70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Mean absolute error averages distance between respective pairs of samples.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A7010-8735-81DB-384D-07033047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Sum the absolute value of the differences between respective samples, then divide by number of samples.</a:t>
            </a:r>
          </a:p>
          <a:p>
            <a:pPr lvl="1"/>
            <a:r>
              <a:rPr lang="en-US" dirty="0"/>
              <a:t>Absolute value eliminates negative signs in distance calculations.</a:t>
            </a:r>
          </a:p>
          <a:p>
            <a:r>
              <a:rPr lang="en-US" b="1" dirty="0">
                <a:solidFill>
                  <a:srgbClr val="2D961E"/>
                </a:solidFill>
                <a:effectLst/>
                <a:latin typeface="Courier" pitchFamily="2" charset="0"/>
              </a:rPr>
              <a:t>def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 </a:t>
            </a:r>
            <a:r>
              <a:rPr lang="en-US" dirty="0" err="1">
                <a:solidFill>
                  <a:srgbClr val="318BEE"/>
                </a:solidFill>
                <a:effectLst/>
                <a:latin typeface="Courier" pitchFamily="2" charset="0"/>
              </a:rPr>
              <a:t>mae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(seq1, seq2): 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diffs = </a:t>
            </a:r>
            <a:r>
              <a:rPr lang="en-US" sz="2200" dirty="0">
                <a:solidFill>
                  <a:srgbClr val="000000"/>
                </a:solidFill>
                <a:effectLst/>
                <a:latin typeface="Courier" pitchFamily="2" charset="0"/>
              </a:rPr>
              <a:t>[</a:t>
            </a:r>
            <a:r>
              <a:rPr lang="en-US" sz="2200" dirty="0">
                <a:solidFill>
                  <a:srgbClr val="2D961E"/>
                </a:solidFill>
                <a:effectLst/>
                <a:latin typeface="Courier" pitchFamily="2" charset="0"/>
              </a:rPr>
              <a:t>abs</a:t>
            </a:r>
            <a:r>
              <a:rPr lang="en-US" sz="2200" dirty="0">
                <a:solidFill>
                  <a:srgbClr val="000000"/>
                </a:solidFill>
                <a:effectLst/>
                <a:latin typeface="Courier" pitchFamily="2" charset="0"/>
              </a:rPr>
              <a:t>(seq1[ix]-seq2[ix]) </a:t>
            </a:r>
            <a:r>
              <a:rPr lang="en-US" sz="2200" b="1" dirty="0">
                <a:solidFill>
                  <a:srgbClr val="2D961E"/>
                </a:solidFill>
                <a:effectLst/>
                <a:latin typeface="Courier" pitchFamily="2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effectLst/>
                <a:latin typeface="Courier" pitchFamily="2" charset="0"/>
              </a:rPr>
              <a:t> ix </a:t>
            </a:r>
            <a:r>
              <a:rPr lang="en-US" sz="2200" b="1" dirty="0">
                <a:solidFill>
                  <a:srgbClr val="C200FF"/>
                </a:solidFill>
                <a:effectLst/>
                <a:latin typeface="Courier" pitchFamily="2" charset="0"/>
              </a:rPr>
              <a:t>in</a:t>
            </a:r>
            <a:r>
              <a:rPr lang="en-US" sz="2200" b="1" dirty="0">
                <a:solidFill>
                  <a:srgbClr val="000000"/>
                </a:solidFill>
                <a:latin typeface="Courier" pitchFamily="2" charset="0"/>
              </a:rPr>
              <a:t> range(</a:t>
            </a:r>
            <a:r>
              <a:rPr lang="en-US" sz="2200" dirty="0" err="1">
                <a:solidFill>
                  <a:srgbClr val="2D961E"/>
                </a:solidFill>
                <a:effectLst/>
                <a:latin typeface="Courier" pitchFamily="2" charset="0"/>
              </a:rPr>
              <a:t>len</a:t>
            </a:r>
            <a:r>
              <a:rPr lang="en-US" sz="2200" dirty="0">
                <a:solidFill>
                  <a:srgbClr val="000000"/>
                </a:solidFill>
                <a:effectLst/>
                <a:latin typeface="Courier" pitchFamily="2" charset="0"/>
              </a:rPr>
              <a:t>(seq1))] 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result = 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round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sum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(diffs)/</a:t>
            </a:r>
            <a:r>
              <a:rPr lang="en-US" dirty="0" err="1">
                <a:solidFill>
                  <a:srgbClr val="2D961E"/>
                </a:solidFill>
                <a:effectLst/>
                <a:latin typeface="Courier" pitchFamily="2" charset="0"/>
              </a:rPr>
              <a:t>len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(diffs), 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6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) </a:t>
            </a:r>
          </a:p>
          <a:p>
            <a:pPr lvl="1"/>
            <a:r>
              <a:rPr lang="en-US" b="1" dirty="0">
                <a:solidFill>
                  <a:srgbClr val="2D961E"/>
                </a:solidFill>
                <a:effectLst/>
                <a:latin typeface="Courier" pitchFamily="2" charset="0"/>
              </a:rPr>
              <a:t>return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 result # Normally I used the library function.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https://scikit-learn.org/1.5/modules/generated/sklearn.metrics.mean_absolute_error.html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3"/>
              </a:rPr>
              <a:t>https://scikit-learn.org/1.5/modules/model_evaluation.html#mean-absolute-error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Read the first paragraph.</a:t>
            </a:r>
          </a:p>
        </p:txBody>
      </p:sp>
    </p:spTree>
    <p:extLst>
      <p:ext uri="{BB962C8B-B14F-4D97-AF65-F5344CB8AC3E}">
        <p14:creationId xmlns:p14="http://schemas.microsoft.com/office/powerpoint/2010/main" val="3564096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E4C3-883D-E7C5-A1E8-CFE76D70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Mean squared error averages distance</a:t>
            </a:r>
            <a:r>
              <a:rPr lang="en-US" sz="4000" baseline="30000" dirty="0"/>
              <a:t>(squared)</a:t>
            </a:r>
            <a:r>
              <a:rPr lang="en-US" sz="4000" dirty="0"/>
              <a:t> between respective pairs of samples.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A7010-8735-81DB-384D-07033047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Sum the square of the differences between respective samples, then divide by number of samples.</a:t>
            </a:r>
          </a:p>
          <a:p>
            <a:pPr lvl="1"/>
            <a:r>
              <a:rPr lang="en-US" dirty="0"/>
              <a:t>Squaring emphasizes high-magnitude outliers in either direction.</a:t>
            </a:r>
          </a:p>
          <a:p>
            <a:r>
              <a:rPr lang="en-US" b="1" dirty="0">
                <a:solidFill>
                  <a:srgbClr val="2D961E"/>
                </a:solidFill>
                <a:effectLst/>
                <a:latin typeface="Courier" pitchFamily="2" charset="0"/>
              </a:rPr>
              <a:t>def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 </a:t>
            </a:r>
            <a:r>
              <a:rPr lang="en-US" dirty="0" err="1">
                <a:solidFill>
                  <a:srgbClr val="318BEE"/>
                </a:solidFill>
                <a:effectLst/>
                <a:latin typeface="Courier" pitchFamily="2" charset="0"/>
              </a:rPr>
              <a:t>mse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(seq1, seq2): 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diffs = </a:t>
            </a:r>
            <a:r>
              <a:rPr lang="en-US" sz="2200" dirty="0">
                <a:solidFill>
                  <a:srgbClr val="000000"/>
                </a:solidFill>
                <a:effectLst/>
                <a:latin typeface="Courier" pitchFamily="2" charset="0"/>
              </a:rPr>
              <a:t>[(seq1[ix]-seq2[ix])**2 </a:t>
            </a:r>
            <a:r>
              <a:rPr lang="en-US" sz="2200" b="1" dirty="0">
                <a:solidFill>
                  <a:srgbClr val="2D961E"/>
                </a:solidFill>
                <a:effectLst/>
                <a:latin typeface="Courier" pitchFamily="2" charset="0"/>
              </a:rPr>
              <a:t>for</a:t>
            </a:r>
            <a:r>
              <a:rPr lang="en-US" sz="2200" dirty="0">
                <a:solidFill>
                  <a:srgbClr val="000000"/>
                </a:solidFill>
                <a:effectLst/>
                <a:latin typeface="Courier" pitchFamily="2" charset="0"/>
              </a:rPr>
              <a:t> ix </a:t>
            </a:r>
            <a:r>
              <a:rPr lang="en-US" sz="2200" b="1" dirty="0">
                <a:solidFill>
                  <a:srgbClr val="C200FF"/>
                </a:solidFill>
                <a:effectLst/>
                <a:latin typeface="Courier" pitchFamily="2" charset="0"/>
              </a:rPr>
              <a:t>in</a:t>
            </a:r>
            <a:r>
              <a:rPr lang="en-US" sz="2200" b="1" dirty="0">
                <a:solidFill>
                  <a:srgbClr val="000000"/>
                </a:solidFill>
                <a:latin typeface="Courier" pitchFamily="2" charset="0"/>
              </a:rPr>
              <a:t> range(</a:t>
            </a:r>
            <a:r>
              <a:rPr lang="en-US" sz="2200" dirty="0" err="1">
                <a:solidFill>
                  <a:srgbClr val="2D961E"/>
                </a:solidFill>
                <a:effectLst/>
                <a:latin typeface="Courier" pitchFamily="2" charset="0"/>
              </a:rPr>
              <a:t>len</a:t>
            </a:r>
            <a:r>
              <a:rPr lang="en-US" sz="2200" dirty="0">
                <a:solidFill>
                  <a:srgbClr val="000000"/>
                </a:solidFill>
                <a:effectLst/>
                <a:latin typeface="Courier" pitchFamily="2" charset="0"/>
              </a:rPr>
              <a:t>(seq1))]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 </a:t>
            </a:r>
          </a:p>
          <a:p>
            <a:pPr lvl="1"/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result = 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round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sum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(diffs)/</a:t>
            </a:r>
            <a:r>
              <a:rPr lang="en-US" dirty="0" err="1">
                <a:solidFill>
                  <a:srgbClr val="2D961E"/>
                </a:solidFill>
                <a:effectLst/>
                <a:latin typeface="Courier" pitchFamily="2" charset="0"/>
              </a:rPr>
              <a:t>len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(diffs), </a:t>
            </a:r>
            <a:r>
              <a:rPr lang="en-US" dirty="0">
                <a:solidFill>
                  <a:srgbClr val="2D961E"/>
                </a:solidFill>
                <a:effectLst/>
                <a:latin typeface="Courier" pitchFamily="2" charset="0"/>
              </a:rPr>
              <a:t>6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) </a:t>
            </a:r>
          </a:p>
          <a:p>
            <a:pPr lvl="1"/>
            <a:r>
              <a:rPr lang="en-US" b="1" dirty="0">
                <a:solidFill>
                  <a:srgbClr val="2D961E"/>
                </a:solidFill>
                <a:effectLst/>
                <a:latin typeface="Courier" pitchFamily="2" charset="0"/>
              </a:rPr>
              <a:t>return</a:t>
            </a:r>
            <a:r>
              <a:rPr lang="en-US" dirty="0">
                <a:solidFill>
                  <a:srgbClr val="000000"/>
                </a:solidFill>
                <a:effectLst/>
                <a:latin typeface="Courier" pitchFamily="2" charset="0"/>
              </a:rPr>
              <a:t> result # Normally I used the library function.</a:t>
            </a:r>
          </a:p>
          <a:p>
            <a:pPr lvl="1"/>
            <a:r>
              <a:rPr lang="en-US" dirty="0">
                <a:hlinkClick r:id="rId2"/>
              </a:rPr>
              <a:t>https://scikit-learn.org/1.5/modules/generated/sklearn.metrics.mean_squared_error.html#sklearn.metrics.mean_squared_error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https://scikit-learn.org/1.5/modules/model_evaluation.html#mean-squared-error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Read the first paragraph.</a:t>
            </a:r>
          </a:p>
        </p:txBody>
      </p:sp>
    </p:spTree>
    <p:extLst>
      <p:ext uri="{BB962C8B-B14F-4D97-AF65-F5344CB8AC3E}">
        <p14:creationId xmlns:p14="http://schemas.microsoft.com/office/powerpoint/2010/main" val="294955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E4C3-883D-E7C5-A1E8-CFE76D70A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Root mean squared error averages distance</a:t>
            </a:r>
            <a:r>
              <a:rPr lang="en-US" sz="4000" baseline="30000" dirty="0"/>
              <a:t>(squared)</a:t>
            </a:r>
            <a:r>
              <a:rPr lang="en-US" sz="4000" dirty="0"/>
              <a:t> between respective pairs of samples, then applies sqrt.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A7010-8735-81DB-384D-07033047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Recent versions of the scikit library define </a:t>
            </a:r>
            <a:r>
              <a:rPr lang="en-US" dirty="0" err="1"/>
              <a:t>root_mean_squared_error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square root scales the difference back into the original range of samples.</a:t>
            </a:r>
          </a:p>
          <a:p>
            <a:pPr lvl="1"/>
            <a:r>
              <a:rPr lang="en-US" dirty="0"/>
              <a:t>RMSE still emphasizes high-magnitude outliers in either direction.</a:t>
            </a:r>
          </a:p>
          <a:p>
            <a:r>
              <a:rPr lang="en-US" b="1" dirty="0">
                <a:solidFill>
                  <a:srgbClr val="2D961E"/>
                </a:solidFill>
                <a:effectLst/>
                <a:latin typeface="Courier" pitchFamily="2" charset="0"/>
              </a:rPr>
              <a:t>def </a:t>
            </a:r>
            <a:r>
              <a:rPr lang="en-US" b="1" dirty="0" err="1">
                <a:solidFill>
                  <a:srgbClr val="2D961E"/>
                </a:solidFill>
                <a:effectLst/>
                <a:latin typeface="Courier" pitchFamily="2" charset="0"/>
              </a:rPr>
              <a:t>rmse</a:t>
            </a:r>
            <a:r>
              <a:rPr lang="en-US" b="1" dirty="0">
                <a:solidFill>
                  <a:srgbClr val="2D961E"/>
                </a:solidFill>
                <a:effectLst/>
                <a:latin typeface="Courier" pitchFamily="2" charset="0"/>
              </a:rPr>
              <a:t>(seq1, seq2): </a:t>
            </a:r>
          </a:p>
          <a:p>
            <a:pPr lvl="1"/>
            <a:r>
              <a:rPr lang="en-US" sz="1800" b="1" dirty="0">
                <a:solidFill>
                  <a:srgbClr val="2D961E"/>
                </a:solidFill>
                <a:effectLst/>
                <a:latin typeface="Courier" pitchFamily="2" charset="0"/>
              </a:rPr>
              <a:t>return round(sqrt(</a:t>
            </a:r>
            <a:r>
              <a:rPr lang="en-US" sz="1800" b="1" dirty="0" err="1">
                <a:solidFill>
                  <a:srgbClr val="2D961E"/>
                </a:solidFill>
                <a:effectLst/>
                <a:latin typeface="Courier" pitchFamily="2" charset="0"/>
              </a:rPr>
              <a:t>mse</a:t>
            </a:r>
            <a:r>
              <a:rPr lang="en-US" sz="1800" b="1" dirty="0">
                <a:solidFill>
                  <a:srgbClr val="2D961E"/>
                </a:solidFill>
                <a:effectLst/>
                <a:latin typeface="Courier" pitchFamily="2" charset="0"/>
              </a:rPr>
              <a:t>(seq1, seq2)), 6) 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effectLst/>
                <a:latin typeface="Courier" pitchFamily="2" charset="0"/>
              </a:rPr>
              <a:t># Normally I used the library function in recent versions..</a:t>
            </a:r>
          </a:p>
          <a:p>
            <a:pPr lvl="1"/>
            <a:r>
              <a:rPr lang="en-US" dirty="0">
                <a:hlinkClick r:id="rId2"/>
              </a:rPr>
              <a:t>https://scikit-learn.org/1.5/modules/generated/sklearn.metrics.root_mean_squared_error.html#sklearn.metrics.root_mean_squared_error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Python doc links to </a:t>
            </a:r>
            <a:r>
              <a:rPr lang="en-US" b="1" dirty="0" err="1"/>
              <a:t>mean_squared_error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7834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3280-0708-1A48-89DE-3E082D4B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your Assignment 4 statistics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B0452-7516-C242-82FA-050839D86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from statistics import mean, median, mode, multimode, quantiles</a:t>
            </a:r>
          </a:p>
          <a:p>
            <a:r>
              <a:rPr lang="en-US" dirty="0">
                <a:hlinkClick r:id="rId2"/>
              </a:rPr>
              <a:t>https://docs.python.org/3/library/statistics.html</a:t>
            </a:r>
            <a:r>
              <a:rPr lang="en-US" dirty="0"/>
              <a:t> </a:t>
            </a:r>
          </a:p>
          <a:p>
            <a:r>
              <a:rPr lang="en-US" dirty="0"/>
              <a:t>mean takes the sum/count (a.k.a. “average”).</a:t>
            </a:r>
          </a:p>
          <a:p>
            <a:r>
              <a:rPr lang="en-US" dirty="0"/>
              <a:t>median takes the value in the middle of a sorted sequence.</a:t>
            </a:r>
          </a:p>
          <a:p>
            <a:pPr lvl="1"/>
            <a:r>
              <a:rPr lang="en-US" sz="2000" dirty="0"/>
              <a:t>For an even number of values it takes the mean of the two straddling the center.</a:t>
            </a:r>
          </a:p>
          <a:p>
            <a:r>
              <a:rPr lang="en-US" dirty="0"/>
              <a:t>mode takes the most frequently occurring value.</a:t>
            </a:r>
          </a:p>
          <a:p>
            <a:pPr lvl="1"/>
            <a:r>
              <a:rPr lang="en-US" dirty="0"/>
              <a:t>When there is a tie, old versions raise an exception; newer versions return an arbitrary value from the tied values.</a:t>
            </a:r>
          </a:p>
          <a:p>
            <a:r>
              <a:rPr lang="en-US" dirty="0"/>
              <a:t>multimode in newer versions return a list of all tied values.</a:t>
            </a:r>
          </a:p>
          <a:p>
            <a:r>
              <a:rPr lang="en-US" dirty="0"/>
              <a:t>quantiles returns the 25%, 50%, and 75% values of sorted sequence.</a:t>
            </a:r>
          </a:p>
          <a:p>
            <a:pPr lvl="1"/>
            <a:r>
              <a:rPr lang="en-US" dirty="0"/>
              <a:t>quantiles is available in newer versions of stats. It supports other cut points.</a:t>
            </a:r>
          </a:p>
        </p:txBody>
      </p:sp>
    </p:spTree>
    <p:extLst>
      <p:ext uri="{BB962C8B-B14F-4D97-AF65-F5344CB8AC3E}">
        <p14:creationId xmlns:p14="http://schemas.microsoft.com/office/powerpoint/2010/main" val="394011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662F-A0A8-7641-9422-EBA3F5D8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linear100 = [</a:t>
            </a:r>
            <a:r>
              <a:rPr lang="en-US" sz="4400" dirty="0" err="1"/>
              <a:t>i</a:t>
            </a:r>
            <a:r>
              <a:rPr lang="en-US" sz="4400" dirty="0"/>
              <a:t> for </a:t>
            </a:r>
            <a:r>
              <a:rPr lang="en-US" sz="4400" dirty="0" err="1"/>
              <a:t>i</a:t>
            </a:r>
            <a:r>
              <a:rPr lang="en-US" sz="4400" dirty="0"/>
              <a:t> in range(0,100)]</a:t>
            </a:r>
            <a:br>
              <a:rPr lang="en-US" sz="4400" dirty="0"/>
            </a:br>
            <a:r>
              <a:rPr lang="en-US" sz="4400" dirty="0"/>
              <a:t>linearNX2p7= [-e*2+7 for e in linear100]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ECE4D7C-6DE5-5D4B-BF5B-51AA35BFE6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217" y="1825625"/>
            <a:ext cx="7247566" cy="4351338"/>
          </a:xfrm>
        </p:spPr>
      </p:pic>
    </p:spTree>
    <p:extLst>
      <p:ext uri="{BB962C8B-B14F-4D97-AF65-F5344CB8AC3E}">
        <p14:creationId xmlns:p14="http://schemas.microsoft.com/office/powerpoint/2010/main" val="169884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10390-A190-8D2C-E8C8-C7B366474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for linear100 and </a:t>
            </a:r>
            <a:r>
              <a:rPr lang="en-US" sz="4400" dirty="0"/>
              <a:t>linearNX2p7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0B4A9-5639-3344-2BE4-BFCB03D3A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[15]: min(linearNX2p7) -&gt; Out[15]: -191</a:t>
            </a:r>
          </a:p>
          <a:p>
            <a:r>
              <a:rPr lang="en-US" dirty="0"/>
              <a:t>In [16]: max(linearNX2p7) -&gt; Out[16]: 7</a:t>
            </a:r>
          </a:p>
          <a:p>
            <a:r>
              <a:rPr lang="en-US" dirty="0"/>
              <a:t>In [17]: linearNX2p7[0:10] </a:t>
            </a:r>
          </a:p>
          <a:p>
            <a:pPr lvl="1"/>
            <a:r>
              <a:rPr lang="en-US" dirty="0"/>
              <a:t>-&gt; Out[17]: [7, 5, 3, 1, -1, -3, -5, -7, -9, -11]</a:t>
            </a:r>
          </a:p>
          <a:p>
            <a:r>
              <a:rPr lang="en-US" dirty="0"/>
              <a:t>In [18]: linearNX2p7[-10:] </a:t>
            </a:r>
          </a:p>
          <a:p>
            <a:pPr lvl="1"/>
            <a:r>
              <a:rPr lang="en-US" dirty="0"/>
              <a:t>-&gt; Out[18]: [-173, -175, -177, -179, -181, -183, -185, -187, -189, -191]</a:t>
            </a:r>
          </a:p>
        </p:txBody>
      </p:sp>
    </p:spTree>
    <p:extLst>
      <p:ext uri="{BB962C8B-B14F-4D97-AF65-F5344CB8AC3E}">
        <p14:creationId xmlns:p14="http://schemas.microsoft.com/office/powerpoint/2010/main" val="828969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3532</Words>
  <Application>Microsoft Office PowerPoint</Application>
  <PresentationFormat>Widescreen</PresentationFormat>
  <Paragraphs>288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Aptos</vt:lpstr>
      <vt:lpstr>Aptos Display</vt:lpstr>
      <vt:lpstr>Arial</vt:lpstr>
      <vt:lpstr>Courier</vt:lpstr>
      <vt:lpstr>Office Theme</vt:lpstr>
      <vt:lpstr>Study Guide for CPSC223 Take-Home Final Exam, Fall 2024</vt:lpstr>
      <vt:lpstr>Pearsonr measures linear relationships</vt:lpstr>
      <vt:lpstr>Spearmanr measures monotonic relationships</vt:lpstr>
      <vt:lpstr>Mean absolute error averages distance between respective pairs of samples.</vt:lpstr>
      <vt:lpstr>Mean squared error averages distance(squared) between respective pairs of samples.</vt:lpstr>
      <vt:lpstr>Root mean squared error averages distance(squared) between respective pairs of samples, then applies sqrt.</vt:lpstr>
      <vt:lpstr>Know your Assignment 4 statistics measures</vt:lpstr>
      <vt:lpstr>linear100 = [i for i in range(0,100)] linearNX2p7= [-e*2+7 for e in linear100]</vt:lpstr>
      <vt:lpstr>Measures for linear100 and linearNX2p7 </vt:lpstr>
      <vt:lpstr>More measures for linear100 &amp; linearNX2p7 </vt:lpstr>
      <vt:lpstr>Examples plot sample sequences.</vt:lpstr>
      <vt:lpstr>linear100 = [i for i in range(0,100)] for both sequences</vt:lpstr>
      <vt:lpstr>Measures for linear100 page #1</vt:lpstr>
      <vt:lpstr>Measures for linear100 page #2</vt:lpstr>
      <vt:lpstr>linear100 as before linearp7= [e+7 for e in linear100]</vt:lpstr>
      <vt:lpstr>Measures for linear100, linearp7</vt:lpstr>
      <vt:lpstr>linear100 as before linearX4p7= [e*4+7 for e in linear100]</vt:lpstr>
      <vt:lpstr>Measures for linear100, linearX4p7</vt:lpstr>
      <vt:lpstr>linear100 = [i for i in range(0,100)] linearNX2p7= [-e*2+7 for e in linear100]</vt:lpstr>
      <vt:lpstr>Measures for linear100, linearNX2p7</vt:lpstr>
      <vt:lpstr>linear100 as before, power relationship: linearRaised5= [e**5 for e in linear100] </vt:lpstr>
      <vt:lpstr>Measures for linear100, linearRaised5</vt:lpstr>
      <vt:lpstr>Invertible relationships may become linear.</vt:lpstr>
      <vt:lpstr>linear100 as before, exponential relationship: linearExpHalf2= [(2**(e//2))for e in linear100] </vt:lpstr>
      <vt:lpstr>Measures for linear100, linearExpHalf2</vt:lpstr>
      <vt:lpstr>Invertible relationships may become linear.</vt:lpstr>
      <vt:lpstr>step4 = [linear100[ix]//4*4 * (-1 if ((ix%4) &lt; 2) else 1) for ix in  range(len(linear100))] step8 = [linear100[ix]//4*8 * (-1 if ((ix%4) &lt; 2) else 1) for ix in  range(len(linear100))] </vt:lpstr>
      <vt:lpstr>Measures for step4, step8</vt:lpstr>
      <vt:lpstr>Correlations and diffs for step4, step8</vt:lpstr>
      <vt:lpstr>Seed values for pseudo-random number generators</vt:lpstr>
      <vt:lpstr>Normalization is useful to get sequence of values into a standardized range</vt:lpstr>
      <vt:lpstr>Normalization is useful to get sequence values into a standardized range</vt:lpstr>
      <vt:lpstr>Assn2 uses normalization to get values into  [-32768, 32767] signed 16-bit WAV file values.</vt:lpstr>
      <vt:lpstr>Assn3 Python closures allow an outer function to bind parameters &amp; variables “permanently” after it returns for use by an inner (closure) function. (CSC223f24DeriveAssn3.py)</vt:lpstr>
      <vt:lpstr>Generators act like separate “cooperative threads” that remain active across yield commands that yield values.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Guide for CPSC223 Take-Home Final Exam, Fall 2024</dc:title>
  <dc:creator>Dale</dc:creator>
  <cp:lastModifiedBy>Dale</cp:lastModifiedBy>
  <cp:revision>47</cp:revision>
  <dcterms:created xsi:type="dcterms:W3CDTF">2024-11-20T21:10:18Z</dcterms:created>
  <dcterms:modified xsi:type="dcterms:W3CDTF">2024-11-25T22:52:55Z</dcterms:modified>
</cp:coreProperties>
</file>