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Lst>
  <p:notesMasterIdLst>
    <p:notesMasterId r:id="rId14"/>
  </p:notesMasterIdLst>
  <p:sldIdLst>
    <p:sldId id="256" r:id="rId3"/>
    <p:sldId id="258" r:id="rId4"/>
    <p:sldId id="257" r:id="rId5"/>
    <p:sldId id="259" r:id="rId6"/>
    <p:sldId id="261" r:id="rId7"/>
    <p:sldId id="263" r:id="rId8"/>
    <p:sldId id="264" r:id="rId9"/>
    <p:sldId id="267" r:id="rId10"/>
    <p:sldId id="265" r:id="rId11"/>
    <p:sldId id="266" r:id="rId12"/>
    <p:sldId id="26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047" autoAdjust="0"/>
  </p:normalViewPr>
  <p:slideViewPr>
    <p:cSldViewPr snapToGrid="0">
      <p:cViewPr varScale="1">
        <p:scale>
          <a:sx n="82" d="100"/>
          <a:sy n="82" d="100"/>
        </p:scale>
        <p:origin x="16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DBD90-E52B-4B47-AA97-16D3CF2011E7}" type="datetimeFigureOut">
              <a:rPr lang="en-US" smtClean="0"/>
              <a:t>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FFC6FD-5445-4F62-9A12-955F38A3A68D}" type="slidenum">
              <a:rPr lang="en-US" smtClean="0"/>
              <a:t>‹#›</a:t>
            </a:fld>
            <a:endParaRPr lang="en-US"/>
          </a:p>
        </p:txBody>
      </p:sp>
    </p:spTree>
    <p:extLst>
      <p:ext uri="{BB962C8B-B14F-4D97-AF65-F5344CB8AC3E}">
        <p14:creationId xmlns:p14="http://schemas.microsoft.com/office/powerpoint/2010/main" val="2607949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today I will be presenting analyzing education and poverty’s impact on violent crime rates in Pennsylvania</a:t>
            </a:r>
          </a:p>
        </p:txBody>
      </p:sp>
      <p:sp>
        <p:nvSpPr>
          <p:cNvPr id="4" name="Slide Number Placeholder 3"/>
          <p:cNvSpPr>
            <a:spLocks noGrp="1"/>
          </p:cNvSpPr>
          <p:nvPr>
            <p:ph type="sldNum" sz="quarter" idx="5"/>
          </p:nvPr>
        </p:nvSpPr>
        <p:spPr/>
        <p:txBody>
          <a:bodyPr/>
          <a:lstStyle/>
          <a:p>
            <a:fld id="{41FFC6FD-5445-4F62-9A12-955F38A3A68D}" type="slidenum">
              <a:rPr lang="en-US" smtClean="0"/>
              <a:t>1</a:t>
            </a:fld>
            <a:endParaRPr lang="en-US"/>
          </a:p>
        </p:txBody>
      </p:sp>
    </p:spTree>
    <p:extLst>
      <p:ext uri="{BB962C8B-B14F-4D97-AF65-F5344CB8AC3E}">
        <p14:creationId xmlns:p14="http://schemas.microsoft.com/office/powerpoint/2010/main" val="1642023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Correlation coefficient is 0.284 which means it is a weak to moderate correlation between the two variables. Also what is interesting as I mentioned that Philadelphia does not fit the model well. This is a visual representation of that. We can see that Philadelphia is very far away from the line of best fit. </a:t>
            </a:r>
          </a:p>
        </p:txBody>
      </p:sp>
      <p:sp>
        <p:nvSpPr>
          <p:cNvPr id="4" name="Slide Number Placeholder 3"/>
          <p:cNvSpPr>
            <a:spLocks noGrp="1"/>
          </p:cNvSpPr>
          <p:nvPr>
            <p:ph type="sldNum" sz="quarter" idx="5"/>
          </p:nvPr>
        </p:nvSpPr>
        <p:spPr/>
        <p:txBody>
          <a:bodyPr/>
          <a:lstStyle/>
          <a:p>
            <a:fld id="{41FFC6FD-5445-4F62-9A12-955F38A3A68D}" type="slidenum">
              <a:rPr lang="en-US" smtClean="0"/>
              <a:t>10</a:t>
            </a:fld>
            <a:endParaRPr lang="en-US"/>
          </a:p>
        </p:txBody>
      </p:sp>
    </p:spTree>
    <p:extLst>
      <p:ext uri="{BB962C8B-B14F-4D97-AF65-F5344CB8AC3E}">
        <p14:creationId xmlns:p14="http://schemas.microsoft.com/office/powerpoint/2010/main" val="286576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show that poverty can be linked and result in violent crimes. Using public funding to assist people in poverty can take place in various forms. For example, public funding could be better utilized for funding affordable housing, providing more access to skill developments to allow people to gain skills that they can use in a higher paying career and break out of generational poverty, and expanding access to affordable healthcare.  This is just  a few examples on where public funding can help those who are struggling while also helping those who are victims or are in areas where violent crime is more repent.</a:t>
            </a:r>
          </a:p>
          <a:p>
            <a:endParaRPr lang="en-US" dirty="0"/>
          </a:p>
          <a:p>
            <a:endParaRPr lang="en-US" dirty="0"/>
          </a:p>
        </p:txBody>
      </p:sp>
      <p:sp>
        <p:nvSpPr>
          <p:cNvPr id="4" name="Slide Number Placeholder 3"/>
          <p:cNvSpPr>
            <a:spLocks noGrp="1"/>
          </p:cNvSpPr>
          <p:nvPr>
            <p:ph type="sldNum" sz="quarter" idx="5"/>
          </p:nvPr>
        </p:nvSpPr>
        <p:spPr/>
        <p:txBody>
          <a:bodyPr/>
          <a:lstStyle/>
          <a:p>
            <a:fld id="{41FFC6FD-5445-4F62-9A12-955F38A3A68D}" type="slidenum">
              <a:rPr lang="en-US" smtClean="0"/>
              <a:t>11</a:t>
            </a:fld>
            <a:endParaRPr lang="en-US"/>
          </a:p>
        </p:txBody>
      </p:sp>
    </p:spTree>
    <p:extLst>
      <p:ext uri="{BB962C8B-B14F-4D97-AF65-F5344CB8AC3E}">
        <p14:creationId xmlns:p14="http://schemas.microsoft.com/office/powerpoint/2010/main" val="256487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Second Slide</a:t>
            </a:r>
          </a:p>
          <a:p>
            <a:r>
              <a:rPr lang="en-US" dirty="0"/>
              <a:t>So first before we start analyzing the data we need to understand the data I am working with because there were adjustments that needed to be made in order to properly compare the </a:t>
            </a:r>
            <a:r>
              <a:rPr lang="en-US" dirty="0" err="1"/>
              <a:t>Viollent</a:t>
            </a:r>
            <a:r>
              <a:rPr lang="en-US" dirty="0"/>
              <a:t> Crime data with Education and Poverty rates. Let’s start off where the data is from. I am using education and poverty data that has been collected by the US Census. I am also utilizing Pennsylvania Uniform Crime Reporting System to collect the total of violent crimes per county. This data is compiled and maintained by the Pennsylvania State Police. </a:t>
            </a:r>
          </a:p>
          <a:p>
            <a:r>
              <a:rPr lang="en-US" dirty="0"/>
              <a:t>The data that was collected spans from 2017 to 2021. </a:t>
            </a:r>
          </a:p>
          <a:p>
            <a:endParaRPr lang="en-US" dirty="0"/>
          </a:p>
        </p:txBody>
      </p:sp>
      <p:sp>
        <p:nvSpPr>
          <p:cNvPr id="4" name="Slide Number Placeholder 3"/>
          <p:cNvSpPr>
            <a:spLocks noGrp="1"/>
          </p:cNvSpPr>
          <p:nvPr>
            <p:ph type="sldNum" sz="quarter" idx="5"/>
          </p:nvPr>
        </p:nvSpPr>
        <p:spPr/>
        <p:txBody>
          <a:bodyPr/>
          <a:lstStyle/>
          <a:p>
            <a:fld id="{41FFC6FD-5445-4F62-9A12-955F38A3A68D}" type="slidenum">
              <a:rPr lang="en-US" smtClean="0"/>
              <a:t>2</a:t>
            </a:fld>
            <a:endParaRPr lang="en-US"/>
          </a:p>
        </p:txBody>
      </p:sp>
    </p:spTree>
    <p:extLst>
      <p:ext uri="{BB962C8B-B14F-4D97-AF65-F5344CB8AC3E}">
        <p14:creationId xmlns:p14="http://schemas.microsoft.com/office/powerpoint/2010/main" val="200143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Third Slide</a:t>
            </a:r>
          </a:p>
          <a:p>
            <a:r>
              <a:rPr lang="en-US" b="0" dirty="0"/>
              <a:t>Violent crimes, per Pennsylvania Uniform Crime Reporting System, are crimes such as Murder/Non negligent Homicide, Rape, Robbery, and Aggravated Assault. I transformed the data to have the number of violent crimes be based on 100,000 people. This allows for more accurate reporting for counties that may have a smaller population. Here is a simple bar graph that shows the number of violent crime per 100,00 in each county. Here you can see Philadelphia County has the highest number of violent crimes white Dauphin county coming in second. </a:t>
            </a:r>
          </a:p>
          <a:p>
            <a:endParaRPr lang="en-US" b="1" dirty="0"/>
          </a:p>
          <a:p>
            <a:endParaRPr lang="en-US" b="0" dirty="0"/>
          </a:p>
          <a:p>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fld id="{41FFC6FD-5445-4F62-9A12-955F38A3A68D}" type="slidenum">
              <a:rPr lang="en-US" smtClean="0"/>
              <a:t>3</a:t>
            </a:fld>
            <a:endParaRPr lang="en-US"/>
          </a:p>
        </p:txBody>
      </p:sp>
    </p:spTree>
    <p:extLst>
      <p:ext uri="{BB962C8B-B14F-4D97-AF65-F5344CB8AC3E}">
        <p14:creationId xmlns:p14="http://schemas.microsoft.com/office/powerpoint/2010/main" val="298405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collected for education is based only based on those graduating high school or higher. </a:t>
            </a:r>
          </a:p>
          <a:p>
            <a:r>
              <a:rPr lang="en-US" dirty="0"/>
              <a:t>The data collected for poverty, is based off of a five-year estimate which was specified when I collected the data. </a:t>
            </a:r>
          </a:p>
        </p:txBody>
      </p:sp>
      <p:sp>
        <p:nvSpPr>
          <p:cNvPr id="4" name="Slide Number Placeholder 3"/>
          <p:cNvSpPr>
            <a:spLocks noGrp="1"/>
          </p:cNvSpPr>
          <p:nvPr>
            <p:ph type="sldNum" sz="quarter" idx="5"/>
          </p:nvPr>
        </p:nvSpPr>
        <p:spPr/>
        <p:txBody>
          <a:bodyPr/>
          <a:lstStyle/>
          <a:p>
            <a:fld id="{41FFC6FD-5445-4F62-9A12-955F38A3A68D}" type="slidenum">
              <a:rPr lang="en-US" smtClean="0"/>
              <a:t>4</a:t>
            </a:fld>
            <a:endParaRPr lang="en-US"/>
          </a:p>
        </p:txBody>
      </p:sp>
    </p:spTree>
    <p:extLst>
      <p:ext uri="{BB962C8B-B14F-4D97-AF65-F5344CB8AC3E}">
        <p14:creationId xmlns:p14="http://schemas.microsoft.com/office/powerpoint/2010/main" val="16634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Sixth Slide</a:t>
            </a:r>
          </a:p>
          <a:p>
            <a:r>
              <a:rPr lang="en-US" dirty="0"/>
              <a:t>Collecting the data from two different sources proved to be a bit challenging to get that all together. Both the sources I used made it extremely difficult to gather large chunks of data at a time. Collecting data from the </a:t>
            </a:r>
            <a:r>
              <a:rPr lang="en-US" dirty="0" err="1"/>
              <a:t>Pennsyulvania</a:t>
            </a:r>
            <a:r>
              <a:rPr lang="en-US" dirty="0"/>
              <a:t> Uniform Crime Reporting System result in 67 excel spreadsheets, each which </a:t>
            </a:r>
            <a:r>
              <a:rPr lang="en-US" dirty="0" err="1"/>
              <a:t>everytime</a:t>
            </a:r>
            <a:r>
              <a:rPr lang="en-US" dirty="0"/>
              <a:t> I downloaded the file I needed to rename in my folder, to ensure that I did not have any duplicate counties by mistake because when downloading the data they all saved with the same name. The US Census data resulted in 14 spreadsheets for education and poverty rates, and so much data that also came along for the US Census data. Which was 64 extra lines of data that I did not need.  This took a bit to clean up as I needed to get all the data into one excel spreadsheet and clean up data that I did not plan on utilizing. It was a very time consuming process. But eventually I was able to get all the data into one spreadsheet. </a:t>
            </a:r>
          </a:p>
        </p:txBody>
      </p:sp>
      <p:sp>
        <p:nvSpPr>
          <p:cNvPr id="4" name="Slide Number Placeholder 3"/>
          <p:cNvSpPr>
            <a:spLocks noGrp="1"/>
          </p:cNvSpPr>
          <p:nvPr>
            <p:ph type="sldNum" sz="quarter" idx="5"/>
          </p:nvPr>
        </p:nvSpPr>
        <p:spPr/>
        <p:txBody>
          <a:bodyPr/>
          <a:lstStyle/>
          <a:p>
            <a:fld id="{41FFC6FD-5445-4F62-9A12-955F38A3A68D}" type="slidenum">
              <a:rPr lang="en-US" smtClean="0"/>
              <a:t>5</a:t>
            </a:fld>
            <a:endParaRPr lang="en-US"/>
          </a:p>
        </p:txBody>
      </p:sp>
    </p:spTree>
    <p:extLst>
      <p:ext uri="{BB962C8B-B14F-4D97-AF65-F5344CB8AC3E}">
        <p14:creationId xmlns:p14="http://schemas.microsoft.com/office/powerpoint/2010/main" val="157392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 took two factors, which was high school graduate or higher and the percent of people in poverty. I thought there would be a significance which is why I ran multiple regression on the two variables. </a:t>
            </a:r>
          </a:p>
          <a:p>
            <a:r>
              <a:rPr lang="en-US" dirty="0"/>
              <a:t>It turns out as you can see here that only poverty is significant. You can tell this by the P-Value. The P-Value is used to determine the factors significance level. As you can see here the P-value for Persons in poverty is 0.015 which falls into the range that makes the factor statistically significant. </a:t>
            </a:r>
          </a:p>
        </p:txBody>
      </p:sp>
      <p:sp>
        <p:nvSpPr>
          <p:cNvPr id="4" name="Slide Number Placeholder 3"/>
          <p:cNvSpPr>
            <a:spLocks noGrp="1"/>
          </p:cNvSpPr>
          <p:nvPr>
            <p:ph type="sldNum" sz="quarter" idx="5"/>
          </p:nvPr>
        </p:nvSpPr>
        <p:spPr/>
        <p:txBody>
          <a:bodyPr/>
          <a:lstStyle/>
          <a:p>
            <a:fld id="{41FFC6FD-5445-4F62-9A12-955F38A3A68D}" type="slidenum">
              <a:rPr lang="en-US" smtClean="0"/>
              <a:t>6</a:t>
            </a:fld>
            <a:endParaRPr lang="en-US"/>
          </a:p>
        </p:txBody>
      </p:sp>
    </p:spTree>
    <p:extLst>
      <p:ext uri="{BB962C8B-B14F-4D97-AF65-F5344CB8AC3E}">
        <p14:creationId xmlns:p14="http://schemas.microsoft.com/office/powerpoint/2010/main" val="3882049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as mentioned the factor persons in poverty was considered the most significant so I ran linear regression on just that data. If you noticed in my last slide the R-sq adjusted was 6.11 percent. When just including this one variable you can see the r-sq adjusted is higher. This shows that it is a stronger model with just the one variable. To explain this further when comparing violent crimes to poverty you can see for every percent of the population that lives in poverty, you can expect about .257 violent crimes per 100,000 or to put it simply per this model you can expect 1 violent crime for every 4 percent of the population that lies in poverty. </a:t>
            </a:r>
            <a:r>
              <a:rPr lang="en-US" dirty="0" err="1"/>
              <a:t>Fpr</a:t>
            </a:r>
            <a:r>
              <a:rPr lang="en-US" dirty="0"/>
              <a:t> example if 12% of this county lives in poverty you can expect there to be 3 violent crimes per 100,000.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take note of the R-sq adjusted as 6.11 in the last slide. When just including the one variable you can see the r-sq adjusted is higher. Which shows that it is a stronger model. So this model can explain 6.62%  of the variation in violent crime rates. </a:t>
            </a:r>
          </a:p>
          <a:p>
            <a:endParaRPr lang="en-US" dirty="0"/>
          </a:p>
        </p:txBody>
      </p:sp>
      <p:sp>
        <p:nvSpPr>
          <p:cNvPr id="4" name="Slide Number Placeholder 3"/>
          <p:cNvSpPr>
            <a:spLocks noGrp="1"/>
          </p:cNvSpPr>
          <p:nvPr>
            <p:ph type="sldNum" sz="quarter" idx="5"/>
          </p:nvPr>
        </p:nvSpPr>
        <p:spPr/>
        <p:txBody>
          <a:bodyPr/>
          <a:lstStyle/>
          <a:p>
            <a:fld id="{41FFC6FD-5445-4F62-9A12-955F38A3A68D}" type="slidenum">
              <a:rPr lang="en-US" smtClean="0"/>
              <a:t>7</a:t>
            </a:fld>
            <a:endParaRPr lang="en-US"/>
          </a:p>
        </p:txBody>
      </p:sp>
    </p:spTree>
    <p:extLst>
      <p:ext uri="{BB962C8B-B14F-4D97-AF65-F5344CB8AC3E}">
        <p14:creationId xmlns:p14="http://schemas.microsoft.com/office/powerpoint/2010/main" val="1202132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amount of people in poverty is 22.3% in Philadelphia county as mentioned previously for every 4% of the population in poverty we can expect at least 1 violent crime per 100,00 and because there is 22.3% people living in poverty you can expect 5.57 violent crimes per 100,000 plus 2 because of the constant so Philadelphia does not fit the model. </a:t>
            </a:r>
          </a:p>
          <a:p>
            <a:endParaRPr lang="en-US" dirty="0"/>
          </a:p>
          <a:p>
            <a:r>
              <a:rPr lang="en-US" dirty="0"/>
              <a:t>Berks is 12,9% in poverty, you can expect 3.225 violent crimes plus 2 as the constant so about 5 .225 violent crimes per 100,000 so berks fits the model very well as there are about six violent crimes per 100,000</a:t>
            </a:r>
          </a:p>
        </p:txBody>
      </p:sp>
      <p:sp>
        <p:nvSpPr>
          <p:cNvPr id="4" name="Slide Number Placeholder 3"/>
          <p:cNvSpPr>
            <a:spLocks noGrp="1"/>
          </p:cNvSpPr>
          <p:nvPr>
            <p:ph type="sldNum" sz="quarter" idx="5"/>
          </p:nvPr>
        </p:nvSpPr>
        <p:spPr/>
        <p:txBody>
          <a:bodyPr/>
          <a:lstStyle/>
          <a:p>
            <a:fld id="{41FFC6FD-5445-4F62-9A12-955F38A3A68D}" type="slidenum">
              <a:rPr lang="en-US" smtClean="0"/>
              <a:t>8</a:t>
            </a:fld>
            <a:endParaRPr lang="en-US"/>
          </a:p>
        </p:txBody>
      </p:sp>
    </p:spTree>
    <p:extLst>
      <p:ext uri="{BB962C8B-B14F-4D97-AF65-F5344CB8AC3E}">
        <p14:creationId xmlns:p14="http://schemas.microsoft.com/office/powerpoint/2010/main" val="194949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FFC6FD-5445-4F62-9A12-955F38A3A68D}" type="slidenum">
              <a:rPr lang="en-US" smtClean="0"/>
              <a:t>9</a:t>
            </a:fld>
            <a:endParaRPr lang="en-US"/>
          </a:p>
        </p:txBody>
      </p:sp>
    </p:spTree>
    <p:extLst>
      <p:ext uri="{BB962C8B-B14F-4D97-AF65-F5344CB8AC3E}">
        <p14:creationId xmlns:p14="http://schemas.microsoft.com/office/powerpoint/2010/main" val="188725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7802C3-7222-4591-84DF-834530C0EFB5}"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2741638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7802C3-7222-4591-84DF-834530C0EFB5}"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4073594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7802C3-7222-4591-84DF-834530C0EFB5}"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3106189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7802C3-7222-4591-84DF-834530C0EFB5}"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86AAE-C27B-416B-A739-C842A555E602}"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06821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7802C3-7222-4591-84DF-834530C0EFB5}"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1639927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E7802C3-7222-4591-84DF-834530C0EFB5}"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2713448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E7802C3-7222-4591-84DF-834530C0EFB5}"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3505408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7802C3-7222-4591-84DF-834530C0EFB5}"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2152207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7802C3-7222-4591-84DF-834530C0EFB5}"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2580877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7802C3-7222-4591-84DF-834530C0EFB5}"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3797432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7802C3-7222-4591-84DF-834530C0EFB5}"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10730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7802C3-7222-4591-84DF-834530C0EFB5}"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241576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7802C3-7222-4591-84DF-834530C0EFB5}"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2408875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7802C3-7222-4591-84DF-834530C0EFB5}"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2927757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7802C3-7222-4591-84DF-834530C0EFB5}" type="datetimeFigureOut">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986939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7802C3-7222-4591-84DF-834530C0EFB5}"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2954301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802C3-7222-4591-84DF-834530C0EFB5}" type="datetimeFigureOut">
              <a:rPr lang="en-US" smtClean="0"/>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782994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7802C3-7222-4591-84DF-834530C0EFB5}"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2431760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7802C3-7222-4591-84DF-834530C0EFB5}"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3705214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7802C3-7222-4591-84DF-834530C0EFB5}"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1618349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7802C3-7222-4591-84DF-834530C0EFB5}"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1366245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7802C3-7222-4591-84DF-834530C0EFB5}"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86AAE-C27B-416B-A739-C842A555E602}"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97759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7802C3-7222-4591-84DF-834530C0EFB5}"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4200696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7802C3-7222-4591-84DF-834530C0EFB5}"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3598037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E7802C3-7222-4591-84DF-834530C0EFB5}"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2271179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E7802C3-7222-4591-84DF-834530C0EFB5}"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3776678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7802C3-7222-4591-84DF-834530C0EFB5}"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9263638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7802C3-7222-4591-84DF-834530C0EFB5}"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3139464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7802C3-7222-4591-84DF-834530C0EFB5}"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322380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7802C3-7222-4591-84DF-834530C0EFB5}" type="datetimeFigureOut">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193321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7802C3-7222-4591-84DF-834530C0EFB5}"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260854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802C3-7222-4591-84DF-834530C0EFB5}" type="datetimeFigureOut">
              <a:rPr lang="en-US" smtClean="0"/>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144019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7802C3-7222-4591-84DF-834530C0EFB5}"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370415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7802C3-7222-4591-84DF-834530C0EFB5}"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86AAE-C27B-416B-A739-C842A555E602}" type="slidenum">
              <a:rPr lang="en-US" smtClean="0"/>
              <a:t>‹#›</a:t>
            </a:fld>
            <a:endParaRPr lang="en-US"/>
          </a:p>
        </p:txBody>
      </p:sp>
    </p:spTree>
    <p:extLst>
      <p:ext uri="{BB962C8B-B14F-4D97-AF65-F5344CB8AC3E}">
        <p14:creationId xmlns:p14="http://schemas.microsoft.com/office/powerpoint/2010/main" val="372395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E7802C3-7222-4591-84DF-834530C0EFB5}" type="datetimeFigureOut">
              <a:rPr lang="en-US" smtClean="0"/>
              <a:t>5/10/2023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DF86AAE-C27B-416B-A739-C842A555E602}" type="slidenum">
              <a:rPr lang="en-US" smtClean="0"/>
              <a:t>‹#›</a:t>
            </a:fld>
            <a:endParaRPr lang="en-US"/>
          </a:p>
        </p:txBody>
      </p:sp>
    </p:spTree>
    <p:extLst>
      <p:ext uri="{BB962C8B-B14F-4D97-AF65-F5344CB8AC3E}">
        <p14:creationId xmlns:p14="http://schemas.microsoft.com/office/powerpoint/2010/main" val="143908975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E7802C3-7222-4591-84DF-834530C0EFB5}" type="datetimeFigureOut">
              <a:rPr lang="en-US" smtClean="0"/>
              <a:t>5/10/2023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DF86AAE-C27B-416B-A739-C842A555E602}" type="slidenum">
              <a:rPr lang="en-US" smtClean="0"/>
              <a:t>‹#›</a:t>
            </a:fld>
            <a:endParaRPr lang="en-US"/>
          </a:p>
        </p:txBody>
      </p:sp>
    </p:spTree>
    <p:extLst>
      <p:ext uri="{BB962C8B-B14F-4D97-AF65-F5344CB8AC3E}">
        <p14:creationId xmlns:p14="http://schemas.microsoft.com/office/powerpoint/2010/main" val="992332633"/>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4CD8B-8941-8026-2BE6-02DE0F14166D}"/>
              </a:ext>
            </a:extLst>
          </p:cNvPr>
          <p:cNvSpPr>
            <a:spLocks noGrp="1"/>
          </p:cNvSpPr>
          <p:nvPr>
            <p:ph type="ctrTitle"/>
          </p:nvPr>
        </p:nvSpPr>
        <p:spPr>
          <a:xfrm>
            <a:off x="1524000" y="2271793"/>
            <a:ext cx="9144000" cy="2314414"/>
          </a:xfrm>
        </p:spPr>
        <p:txBody>
          <a:bodyPr>
            <a:normAutofit fontScale="90000"/>
          </a:bodyPr>
          <a:lstStyle/>
          <a:p>
            <a:pPr>
              <a:lnSpc>
                <a:spcPct val="150000"/>
              </a:lnSpc>
            </a:pPr>
            <a:r>
              <a:rPr lang="en-US" sz="4000" b="1" kern="100" dirty="0">
                <a:effectLst/>
                <a:latin typeface="+mn-lt"/>
                <a:ea typeface="Calibri" panose="020F0502020204030204" pitchFamily="34" charset="0"/>
                <a:cs typeface="Segoe UI Semibold" panose="020B0702040204020203" pitchFamily="34" charset="0"/>
              </a:rPr>
              <a:t>Analyzing Education and Poverty’s Impact on Violent Crime Rates in Pennsylvania</a:t>
            </a:r>
            <a:endParaRPr lang="en-US" sz="11500" dirty="0">
              <a:latin typeface="+mn-lt"/>
              <a:cs typeface="Segoe UI Semibold" panose="020B0702040204020203" pitchFamily="34" charset="0"/>
            </a:endParaRPr>
          </a:p>
        </p:txBody>
      </p:sp>
      <p:sp>
        <p:nvSpPr>
          <p:cNvPr id="3" name="Subtitle 2">
            <a:extLst>
              <a:ext uri="{FF2B5EF4-FFF2-40B4-BE49-F238E27FC236}">
                <a16:creationId xmlns:a16="http://schemas.microsoft.com/office/drawing/2014/main" id="{7EE6F5B0-3EB8-D1DE-858C-C87EFBD79ED5}"/>
              </a:ext>
            </a:extLst>
          </p:cNvPr>
          <p:cNvSpPr>
            <a:spLocks noGrp="1"/>
          </p:cNvSpPr>
          <p:nvPr>
            <p:ph type="subTitle" idx="1"/>
          </p:nvPr>
        </p:nvSpPr>
        <p:spPr>
          <a:xfrm>
            <a:off x="1595269" y="5813393"/>
            <a:ext cx="9001462" cy="578076"/>
          </a:xfrm>
        </p:spPr>
        <p:txBody>
          <a:bodyPr/>
          <a:lstStyle/>
          <a:p>
            <a:r>
              <a:rPr lang="en-US" dirty="0"/>
              <a:t>By: Yelitza Pagan</a:t>
            </a:r>
          </a:p>
        </p:txBody>
      </p:sp>
    </p:spTree>
    <p:extLst>
      <p:ext uri="{BB962C8B-B14F-4D97-AF65-F5344CB8AC3E}">
        <p14:creationId xmlns:p14="http://schemas.microsoft.com/office/powerpoint/2010/main" val="1544223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A5894-AF91-8615-1C19-07EF8A89F498}"/>
              </a:ext>
            </a:extLst>
          </p:cNvPr>
          <p:cNvPicPr>
            <a:picLocks noChangeAspect="1"/>
          </p:cNvPicPr>
          <p:nvPr/>
        </p:nvPicPr>
        <p:blipFill>
          <a:blip r:embed="rId3"/>
          <a:stretch>
            <a:fillRect/>
          </a:stretch>
        </p:blipFill>
        <p:spPr>
          <a:xfrm>
            <a:off x="3352800" y="1600200"/>
            <a:ext cx="5486400" cy="3657600"/>
          </a:xfrm>
          <a:prstGeom prst="rect">
            <a:avLst/>
          </a:prstGeom>
        </p:spPr>
      </p:pic>
    </p:spTree>
    <p:extLst>
      <p:ext uri="{BB962C8B-B14F-4D97-AF65-F5344CB8AC3E}">
        <p14:creationId xmlns:p14="http://schemas.microsoft.com/office/powerpoint/2010/main" val="3562802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A7953-3C27-6A23-DC35-4C9D9EFE9226}"/>
              </a:ext>
            </a:extLst>
          </p:cNvPr>
          <p:cNvSpPr>
            <a:spLocks noGrp="1"/>
          </p:cNvSpPr>
          <p:nvPr>
            <p:ph type="title"/>
          </p:nvPr>
        </p:nvSpPr>
        <p:spPr/>
        <p:txBody>
          <a:bodyPr/>
          <a:lstStyle/>
          <a:p>
            <a:r>
              <a:rPr lang="en-US" dirty="0"/>
              <a:t>How can the results be used?</a:t>
            </a:r>
          </a:p>
        </p:txBody>
      </p:sp>
      <p:pic>
        <p:nvPicPr>
          <p:cNvPr id="2050" name="Picture 2" descr="Commission begins study of barriers to affordable housing in Maine  communities - Avesta Housing">
            <a:extLst>
              <a:ext uri="{FF2B5EF4-FFF2-40B4-BE49-F238E27FC236}">
                <a16:creationId xmlns:a16="http://schemas.microsoft.com/office/drawing/2014/main" id="{A18BD389-E6AC-F16E-9799-C6A1599A2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89" y="2661933"/>
            <a:ext cx="3908008" cy="27942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1E4424D-ED98-A5EA-2727-97083A003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566" y="2661933"/>
            <a:ext cx="3730434" cy="27942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at Is Going On With Healthcare? - Green Imaging">
            <a:extLst>
              <a:ext uri="{FF2B5EF4-FFF2-40B4-BE49-F238E27FC236}">
                <a16:creationId xmlns:a16="http://schemas.microsoft.com/office/drawing/2014/main" id="{674A1D7F-02D1-177A-DD59-3A3678CA37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7630" y="3009066"/>
            <a:ext cx="3488302" cy="2099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41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60C30-C210-3130-8D26-E6FF1454FD33}"/>
              </a:ext>
            </a:extLst>
          </p:cNvPr>
          <p:cNvSpPr>
            <a:spLocks noGrp="1"/>
          </p:cNvSpPr>
          <p:nvPr>
            <p:ph type="title"/>
          </p:nvPr>
        </p:nvSpPr>
        <p:spPr/>
        <p:txBody>
          <a:bodyPr/>
          <a:lstStyle/>
          <a:p>
            <a:pPr algn="l"/>
            <a:r>
              <a:rPr lang="en-US" dirty="0"/>
              <a:t>Where is the Data From?</a:t>
            </a:r>
          </a:p>
        </p:txBody>
      </p:sp>
      <p:pic>
        <p:nvPicPr>
          <p:cNvPr id="1026" name="Picture 2">
            <a:extLst>
              <a:ext uri="{FF2B5EF4-FFF2-40B4-BE49-F238E27FC236}">
                <a16:creationId xmlns:a16="http://schemas.microsoft.com/office/drawing/2014/main" id="{39C41E44-BAA1-B6F1-16C8-E3F105766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795" y="3001297"/>
            <a:ext cx="4609907" cy="24090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6E8ADB4-0629-6363-7501-66A6CFBADD9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0232" y="2410456"/>
            <a:ext cx="2999889" cy="2999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66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6C7B-A720-0F03-047C-8D2AEBC4DA5A}"/>
              </a:ext>
            </a:extLst>
          </p:cNvPr>
          <p:cNvSpPr>
            <a:spLocks noGrp="1"/>
          </p:cNvSpPr>
          <p:nvPr>
            <p:ph type="title"/>
          </p:nvPr>
        </p:nvSpPr>
        <p:spPr>
          <a:xfrm>
            <a:off x="919119" y="237056"/>
            <a:ext cx="10353761" cy="1326321"/>
          </a:xfrm>
        </p:spPr>
        <p:txBody>
          <a:bodyPr/>
          <a:lstStyle/>
          <a:p>
            <a:pPr algn="l"/>
            <a:r>
              <a:rPr lang="en-US" dirty="0"/>
              <a:t>Violent Crime Data</a:t>
            </a:r>
          </a:p>
        </p:txBody>
      </p:sp>
      <p:pic>
        <p:nvPicPr>
          <p:cNvPr id="5" name="Picture 4">
            <a:extLst>
              <a:ext uri="{FF2B5EF4-FFF2-40B4-BE49-F238E27FC236}">
                <a16:creationId xmlns:a16="http://schemas.microsoft.com/office/drawing/2014/main" id="{81E7DAEB-7DFE-02D9-2BB5-DD90D3E28F44}"/>
              </a:ext>
            </a:extLst>
          </p:cNvPr>
          <p:cNvPicPr>
            <a:picLocks noChangeAspect="1"/>
          </p:cNvPicPr>
          <p:nvPr/>
        </p:nvPicPr>
        <p:blipFill>
          <a:blip r:embed="rId3"/>
          <a:stretch>
            <a:fillRect/>
          </a:stretch>
        </p:blipFill>
        <p:spPr>
          <a:xfrm>
            <a:off x="2481359" y="1506019"/>
            <a:ext cx="7677150" cy="5114925"/>
          </a:xfrm>
          <a:prstGeom prst="rect">
            <a:avLst/>
          </a:prstGeom>
        </p:spPr>
      </p:pic>
    </p:spTree>
    <p:extLst>
      <p:ext uri="{BB962C8B-B14F-4D97-AF65-F5344CB8AC3E}">
        <p14:creationId xmlns:p14="http://schemas.microsoft.com/office/powerpoint/2010/main" val="396976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1841-7296-2B88-97DC-B5A71A324D4B}"/>
              </a:ext>
            </a:extLst>
          </p:cNvPr>
          <p:cNvSpPr>
            <a:spLocks noGrp="1"/>
          </p:cNvSpPr>
          <p:nvPr>
            <p:ph type="title"/>
          </p:nvPr>
        </p:nvSpPr>
        <p:spPr/>
        <p:txBody>
          <a:bodyPr/>
          <a:lstStyle/>
          <a:p>
            <a:pPr algn="l"/>
            <a:r>
              <a:rPr lang="en-US" dirty="0"/>
              <a:t>US Census Data</a:t>
            </a:r>
          </a:p>
        </p:txBody>
      </p:sp>
      <p:pic>
        <p:nvPicPr>
          <p:cNvPr id="4" name="Picture 2">
            <a:extLst>
              <a:ext uri="{FF2B5EF4-FFF2-40B4-BE49-F238E27FC236}">
                <a16:creationId xmlns:a16="http://schemas.microsoft.com/office/drawing/2014/main" id="{A708BDA2-33A8-AA84-0B6D-5AA6605B1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721" y="2684056"/>
            <a:ext cx="4609907" cy="240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28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AB84-0A43-CA44-4D5B-28FC6A18DC44}"/>
              </a:ext>
            </a:extLst>
          </p:cNvPr>
          <p:cNvSpPr>
            <a:spLocks noGrp="1"/>
          </p:cNvSpPr>
          <p:nvPr>
            <p:ph type="title"/>
          </p:nvPr>
        </p:nvSpPr>
        <p:spPr/>
        <p:txBody>
          <a:bodyPr/>
          <a:lstStyle/>
          <a:p>
            <a:pPr algn="l"/>
            <a:r>
              <a:rPr lang="en-US" dirty="0"/>
              <a:t>Cleaning</a:t>
            </a:r>
          </a:p>
        </p:txBody>
      </p:sp>
      <p:pic>
        <p:nvPicPr>
          <p:cNvPr id="4098" name="Picture 2" descr="Data Cleaning: Techniques &amp; Best Practices for 2023">
            <a:extLst>
              <a:ext uri="{FF2B5EF4-FFF2-40B4-BE49-F238E27FC236}">
                <a16:creationId xmlns:a16="http://schemas.microsoft.com/office/drawing/2014/main" id="{409DBD17-101D-93BD-C8AA-F38E862DA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286" y="1798354"/>
            <a:ext cx="6782777" cy="468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14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BB36-72F1-C3F4-58B0-711D95B7C2B9}"/>
              </a:ext>
            </a:extLst>
          </p:cNvPr>
          <p:cNvSpPr>
            <a:spLocks noGrp="1"/>
          </p:cNvSpPr>
          <p:nvPr>
            <p:ph type="title"/>
          </p:nvPr>
        </p:nvSpPr>
        <p:spPr/>
        <p:txBody>
          <a:bodyPr>
            <a:normAutofit/>
          </a:bodyPr>
          <a:lstStyle/>
          <a:p>
            <a:pPr algn="l"/>
            <a:r>
              <a:rPr lang="en-US" dirty="0"/>
              <a:t>Multiple Linear Regression</a:t>
            </a:r>
          </a:p>
        </p:txBody>
      </p:sp>
      <p:pic>
        <p:nvPicPr>
          <p:cNvPr id="5" name="Content Placeholder 4">
            <a:extLst>
              <a:ext uri="{FF2B5EF4-FFF2-40B4-BE49-F238E27FC236}">
                <a16:creationId xmlns:a16="http://schemas.microsoft.com/office/drawing/2014/main" id="{E743E1B0-38AB-83B5-7A7E-CC017026D5CD}"/>
              </a:ext>
            </a:extLst>
          </p:cNvPr>
          <p:cNvPicPr>
            <a:picLocks noGrp="1" noChangeAspect="1"/>
          </p:cNvPicPr>
          <p:nvPr>
            <p:ph idx="1"/>
          </p:nvPr>
        </p:nvPicPr>
        <p:blipFill>
          <a:blip r:embed="rId3"/>
          <a:stretch>
            <a:fillRect/>
          </a:stretch>
        </p:blipFill>
        <p:spPr>
          <a:xfrm>
            <a:off x="3021125" y="2197929"/>
            <a:ext cx="6149749" cy="3096529"/>
          </a:xfrm>
        </p:spPr>
      </p:pic>
    </p:spTree>
    <p:extLst>
      <p:ext uri="{BB962C8B-B14F-4D97-AF65-F5344CB8AC3E}">
        <p14:creationId xmlns:p14="http://schemas.microsoft.com/office/powerpoint/2010/main" val="2752925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7AEE2-A8F6-0B74-8696-0225ED3A98E0}"/>
              </a:ext>
            </a:extLst>
          </p:cNvPr>
          <p:cNvSpPr>
            <a:spLocks noGrp="1"/>
          </p:cNvSpPr>
          <p:nvPr>
            <p:ph type="title"/>
          </p:nvPr>
        </p:nvSpPr>
        <p:spPr/>
        <p:txBody>
          <a:bodyPr>
            <a:normAutofit/>
          </a:bodyPr>
          <a:lstStyle/>
          <a:p>
            <a:pPr algn="l"/>
            <a:r>
              <a:rPr lang="en-US" dirty="0"/>
              <a:t>Linear Regression</a:t>
            </a:r>
          </a:p>
        </p:txBody>
      </p:sp>
      <p:pic>
        <p:nvPicPr>
          <p:cNvPr id="5" name="Content Placeholder 4">
            <a:extLst>
              <a:ext uri="{FF2B5EF4-FFF2-40B4-BE49-F238E27FC236}">
                <a16:creationId xmlns:a16="http://schemas.microsoft.com/office/drawing/2014/main" id="{D8591BD4-1CAA-B1C3-8AB4-FE83D6206E1B}"/>
              </a:ext>
            </a:extLst>
          </p:cNvPr>
          <p:cNvPicPr>
            <a:picLocks noGrp="1" noChangeAspect="1"/>
          </p:cNvPicPr>
          <p:nvPr>
            <p:ph idx="1"/>
          </p:nvPr>
        </p:nvPicPr>
        <p:blipFill>
          <a:blip r:embed="rId3"/>
          <a:stretch>
            <a:fillRect/>
          </a:stretch>
        </p:blipFill>
        <p:spPr>
          <a:xfrm>
            <a:off x="3064524" y="2326627"/>
            <a:ext cx="6062951" cy="2898516"/>
          </a:xfrm>
        </p:spPr>
      </p:pic>
    </p:spTree>
    <p:extLst>
      <p:ext uri="{BB962C8B-B14F-4D97-AF65-F5344CB8AC3E}">
        <p14:creationId xmlns:p14="http://schemas.microsoft.com/office/powerpoint/2010/main" val="2821232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43C807-DB4F-B08F-5ECF-E0E04B7E681C}"/>
              </a:ext>
            </a:extLst>
          </p:cNvPr>
          <p:cNvPicPr>
            <a:picLocks noChangeAspect="1"/>
          </p:cNvPicPr>
          <p:nvPr/>
        </p:nvPicPr>
        <p:blipFill>
          <a:blip r:embed="rId3"/>
          <a:stretch>
            <a:fillRect/>
          </a:stretch>
        </p:blipFill>
        <p:spPr>
          <a:xfrm>
            <a:off x="2257425" y="871537"/>
            <a:ext cx="7677150" cy="5114925"/>
          </a:xfrm>
          <a:prstGeom prst="rect">
            <a:avLst/>
          </a:prstGeom>
        </p:spPr>
      </p:pic>
    </p:spTree>
    <p:extLst>
      <p:ext uri="{BB962C8B-B14F-4D97-AF65-F5344CB8AC3E}">
        <p14:creationId xmlns:p14="http://schemas.microsoft.com/office/powerpoint/2010/main" val="410441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CB8630-3E2B-01F8-92BD-6D7BF8B1F201}"/>
              </a:ext>
            </a:extLst>
          </p:cNvPr>
          <p:cNvPicPr>
            <a:picLocks noChangeAspect="1"/>
          </p:cNvPicPr>
          <p:nvPr/>
        </p:nvPicPr>
        <p:blipFill>
          <a:blip r:embed="rId3"/>
          <a:stretch>
            <a:fillRect/>
          </a:stretch>
        </p:blipFill>
        <p:spPr>
          <a:xfrm>
            <a:off x="2257425" y="871537"/>
            <a:ext cx="7677150" cy="5114925"/>
          </a:xfrm>
          <a:prstGeom prst="rect">
            <a:avLst/>
          </a:prstGeom>
        </p:spPr>
      </p:pic>
    </p:spTree>
    <p:extLst>
      <p:ext uri="{BB962C8B-B14F-4D97-AF65-F5344CB8AC3E}">
        <p14:creationId xmlns:p14="http://schemas.microsoft.com/office/powerpoint/2010/main" val="1974262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Custom 2">
      <a:dk1>
        <a:srgbClr val="000000"/>
      </a:dk1>
      <a:lt1>
        <a:sysClr val="window" lastClr="FFFFFF"/>
      </a:lt1>
      <a:dk2>
        <a:srgbClr val="5E5E5E"/>
      </a:dk2>
      <a:lt2>
        <a:srgbClr val="DDDDDD"/>
      </a:lt2>
      <a:accent1>
        <a:srgbClr val="902424"/>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1_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611</TotalTime>
  <Words>1089</Words>
  <Application>Microsoft Office PowerPoint</Application>
  <PresentationFormat>Widescreen</PresentationFormat>
  <Paragraphs>44</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Bookman Old Style</vt:lpstr>
      <vt:lpstr>Calibri</vt:lpstr>
      <vt:lpstr>Rockwell</vt:lpstr>
      <vt:lpstr>Damask</vt:lpstr>
      <vt:lpstr>1_Damask</vt:lpstr>
      <vt:lpstr>Analyzing Education and Poverty’s Impact on Violent Crime Rates in Pennsylvania</vt:lpstr>
      <vt:lpstr>Where is the Data From?</vt:lpstr>
      <vt:lpstr>Violent Crime Data</vt:lpstr>
      <vt:lpstr>US Census Data</vt:lpstr>
      <vt:lpstr>Cleaning</vt:lpstr>
      <vt:lpstr>Multiple Linear Regression</vt:lpstr>
      <vt:lpstr>Linear Regression</vt:lpstr>
      <vt:lpstr>PowerPoint Presentation</vt:lpstr>
      <vt:lpstr>PowerPoint Presentation</vt:lpstr>
      <vt:lpstr>PowerPoint Presentation</vt:lpstr>
      <vt:lpstr>How can the results be used?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Education and Poverty’s Impact on Violent Crime Rates in Pennsylvania</dc:title>
  <dc:creator>Yelitza Pagan</dc:creator>
  <cp:lastModifiedBy>Yelitza Pagan</cp:lastModifiedBy>
  <cp:revision>4</cp:revision>
  <dcterms:created xsi:type="dcterms:W3CDTF">2023-05-10T02:15:13Z</dcterms:created>
  <dcterms:modified xsi:type="dcterms:W3CDTF">2023-05-11T02:00:41Z</dcterms:modified>
</cp:coreProperties>
</file>