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6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8BDBB-F596-4EED-B5AE-B53773E5D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4D84A-4F33-413A-88BA-004D22C78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265DA-13ED-4C7A-950A-BB91CD896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1361F-33E9-4F46-A38A-EE4807A3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7F6F-0A5B-4E76-B670-30C19F6CA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4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2D76C-5B8F-400C-B33D-2BB081AEF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62E0E-3875-45A8-AD51-A4AF14E71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BD9AE-C4AE-41AD-92DA-D23345C45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FE7D1-519E-4F12-95B5-02E2AD2F2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A7525-34A6-4E18-B34A-FECD39B0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2126A-0FE1-468B-BEB6-33E119DE2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92407C-D4FE-4C46-9204-91D67B668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C798C-2982-4CB4-91B9-51ABBBF2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5677E-E29E-4F9B-AC2A-D1891E56F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52B7D-8999-4955-9FA0-61EA3CD0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6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4820F-B9F2-40B0-AD19-215B2129C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9CF6F-D616-4341-A460-1C1A5937C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8A415-2831-444C-BEA6-A7CACF43C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DF66A-CE2A-40BB-91E3-521621940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71013-A564-4C00-BCE6-B8F0E9901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5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5BAC3-CBA0-4471-8549-49F84CF56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069D6-6FB7-4F78-AF27-B09C24FEB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56BEA-DD32-4B1B-8571-FDA2EDA96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3BA26-5B7E-4ECA-8ADB-E208CB84F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1F06A-15E1-48F5-A26F-DBFA80C7C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6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57C7-26D9-44BF-A2E0-B7F21E8FD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E87A7-B2EF-4D02-B76C-3CF603927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AB602-9E51-4AEA-BBD2-13016E186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B70D5-74F4-49AE-AF59-7C2E72CD6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BAB5B-9DA4-46A2-8B62-ED71E4EAC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72D76-96E8-4989-80D6-52D0AC6F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8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70930-9FAA-4020-8E3B-B4D09FCF2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EA938-E551-48EC-A60D-6A7F3246D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B8475-5F10-4CAB-AE99-594C7A0C9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374D5-42FF-4C85-B073-DFC0E6116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21C19-F44D-4D2D-A301-C17145B57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D4FE6C-977B-4734-A49A-E7B55B06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AD5326-F356-42B6-8213-1D1728E95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8A7A2B-B48E-4A7F-982B-EA8CA051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1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D0DC6-EB9F-45AE-8F49-69BBBC89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0A1852-8161-4C8C-92BD-C394C4DDA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0AC7DE-613E-48D7-BC63-CAE4009DC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61F7C-F453-4C38-B372-A7912782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6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F24D0C-40F1-40C6-9330-824DB742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2C344D-1D7F-40A8-88DF-EB9126294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EC513-DBA5-4C71-B00E-BBDEF3B5C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2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C163C-4860-458C-929B-52C7E677C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26001-5002-4BC4-B71E-379B5AF82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8918A-DB2A-424F-80C1-353F21782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004AE-DDDA-4BD5-B1B0-448E57FA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F1DCC-F172-4540-8F35-50118FB2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D55AA-A7D4-4C5F-B421-2937A4BA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2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21CF-F0F2-4982-AA95-D7AF7ECC1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A20841-6E26-4B8A-8D48-1DD0D0683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55051-A104-4C55-83DE-7E7B6FAB9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D68E2-3493-42BF-ABE7-3AA907A1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620FA-C895-4A3D-90D2-848A59443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5288A-4A1E-466A-B1AD-512912CC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4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E1011E-67C0-45F7-A791-3168D2AD9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665B6-874C-45D0-940B-2DABF3158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BB2CB-55F2-49EC-A4F4-4108023A86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0785A-45EF-47C4-B012-D8188446BB4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C1B33-C565-4511-A087-E1A10279E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F9BE3-BCEF-4E46-9818-1F1CC503B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6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ythex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1BE7E-0D7B-41A7-9D15-45C84DDAF8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Bash Shell Scripting for Data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651AC-F732-4618-A42F-599F95E3CD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Dale Parson, Kutztown University, Fall 2022</a:t>
            </a:r>
          </a:p>
        </p:txBody>
      </p:sp>
    </p:spTree>
    <p:extLst>
      <p:ext uri="{BB962C8B-B14F-4D97-AF65-F5344CB8AC3E}">
        <p14:creationId xmlns:p14="http://schemas.microsoft.com/office/powerpoint/2010/main" val="2256287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018F7-7C31-4395-9A0B-301ED174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head</a:t>
            </a:r>
            <a:r>
              <a:rPr lang="en-US" dirty="0"/>
              <a:t>, </a:t>
            </a:r>
            <a:r>
              <a:rPr lang="en-US" b="1" dirty="0" err="1"/>
              <a:t>egrep</a:t>
            </a:r>
            <a:r>
              <a:rPr lang="en-US" dirty="0"/>
              <a:t>, </a:t>
            </a:r>
            <a:r>
              <a:rPr lang="en-US" b="1" dirty="0"/>
              <a:t>cut</a:t>
            </a:r>
            <a:r>
              <a:rPr lang="en-US" dirty="0"/>
              <a:t>, and </a:t>
            </a:r>
            <a:r>
              <a:rPr lang="en-US" b="1" dirty="0"/>
              <a:t>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73518-D13F-4C7C-9BFA-B8F724782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[:-) ~/</a:t>
            </a:r>
            <a:r>
              <a:rPr lang="en-US" dirty="0" err="1"/>
              <a:t>DataMine</a:t>
            </a:r>
            <a:r>
              <a:rPr lang="en-US" dirty="0"/>
              <a:t>] </a:t>
            </a:r>
            <a:r>
              <a:rPr lang="en-US" b="1" dirty="0">
                <a:solidFill>
                  <a:srgbClr val="FF0000"/>
                </a:solidFill>
              </a:rPr>
              <a:t>head</a:t>
            </a:r>
            <a:r>
              <a:rPr lang="en-US" b="1" dirty="0"/>
              <a:t> -1 ./csc458ensemble5sp2021/parallel/csc458ensemble5sp2021.summary.ref.csv ; </a:t>
            </a:r>
            <a:r>
              <a:rPr lang="en-US" b="1" dirty="0" err="1">
                <a:solidFill>
                  <a:srgbClr val="FF0000"/>
                </a:solidFill>
              </a:rPr>
              <a:t>egrep</a:t>
            </a:r>
            <a:r>
              <a:rPr lang="en-US" b="1" dirty="0"/>
              <a:t> -v kappa ./csc458ensemble5sp2021/parallel/csc458ensemble5sp2021.summary.ref.csv | </a:t>
            </a:r>
            <a:r>
              <a:rPr lang="en-US" b="1" dirty="0">
                <a:solidFill>
                  <a:srgbClr val="FF0000"/>
                </a:solidFill>
              </a:rPr>
              <a:t>head</a:t>
            </a:r>
            <a:r>
              <a:rPr lang="en-US" b="1" dirty="0"/>
              <a:t> -3 | </a:t>
            </a:r>
            <a:r>
              <a:rPr lang="en-US" b="1" dirty="0">
                <a:solidFill>
                  <a:srgbClr val="FF0000"/>
                </a:solidFill>
              </a:rPr>
              <a:t>cut</a:t>
            </a:r>
            <a:r>
              <a:rPr lang="en-US" b="1" dirty="0"/>
              <a:t> -d, -f2-4,8 |</a:t>
            </a:r>
            <a:r>
              <a:rPr lang="en-US" b="1" dirty="0">
                <a:solidFill>
                  <a:srgbClr val="FF0000"/>
                </a:solidFill>
              </a:rPr>
              <a:t>sort</a:t>
            </a:r>
            <a:r>
              <a:rPr lang="en-US" b="1" dirty="0"/>
              <a:t> -t, -k3</a:t>
            </a:r>
          </a:p>
          <a:p>
            <a:r>
              <a:rPr lang="en-US" dirty="0" err="1"/>
              <a:t>testkey,testdatatype,kappa,MAE,RMSE,Instances,runtime,cputime</a:t>
            </a:r>
            <a:endParaRPr lang="en-US" dirty="0"/>
          </a:p>
          <a:p>
            <a:r>
              <a:rPr lang="en-US" dirty="0"/>
              <a:t>10FoldCrossValidation,0.3975,0.089,7.55</a:t>
            </a:r>
          </a:p>
          <a:p>
            <a:r>
              <a:rPr lang="en-US" dirty="0"/>
              <a:t>10FoldCrossValidation,0.4138,0.1192,13.14</a:t>
            </a:r>
          </a:p>
          <a:p>
            <a:r>
              <a:rPr lang="en-US" dirty="0"/>
              <a:t>10FoldCrossValidation,0.0,0.1522,6.17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4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65B11-D7B9-4399-B0AE-1C92B351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Unix commands for manipulating data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62C8B-B106-4B28-B23B-2D1C567D4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egrep</a:t>
            </a:r>
            <a:r>
              <a:rPr lang="en-US" dirty="0"/>
              <a:t> for matching regular expressions in data streams</a:t>
            </a:r>
          </a:p>
          <a:p>
            <a:r>
              <a:rPr lang="en-US" b="1" dirty="0"/>
              <a:t>sed</a:t>
            </a:r>
            <a:r>
              <a:rPr lang="en-US" dirty="0"/>
              <a:t> (steam editor) for matching  &amp; modifying regular expressions in data streams</a:t>
            </a:r>
          </a:p>
          <a:p>
            <a:r>
              <a:rPr lang="en-US" b="1" dirty="0"/>
              <a:t>sort</a:t>
            </a:r>
            <a:r>
              <a:rPr lang="en-US" dirty="0"/>
              <a:t> [ -n ] for sorting lines of data using alpha or numeric keys</a:t>
            </a:r>
          </a:p>
          <a:p>
            <a:r>
              <a:rPr lang="en-US" b="1" dirty="0"/>
              <a:t>head</a:t>
            </a:r>
            <a:r>
              <a:rPr lang="en-US" dirty="0"/>
              <a:t> -n and </a:t>
            </a:r>
            <a:r>
              <a:rPr lang="en-US" b="1" dirty="0"/>
              <a:t>tail</a:t>
            </a:r>
            <a:r>
              <a:rPr lang="en-US" dirty="0"/>
              <a:t> -n for selecting a subset of lines in data</a:t>
            </a:r>
          </a:p>
          <a:p>
            <a:r>
              <a:rPr lang="en-US" b="1" dirty="0"/>
              <a:t>cut</a:t>
            </a:r>
            <a:r>
              <a:rPr lang="en-US" dirty="0"/>
              <a:t> for selecting a subset of columns in data</a:t>
            </a:r>
          </a:p>
          <a:p>
            <a:r>
              <a:rPr lang="en-US" b="1" dirty="0"/>
              <a:t>join</a:t>
            </a:r>
            <a:r>
              <a:rPr lang="en-US" dirty="0"/>
              <a:t> for joining lines of two files on a common field</a:t>
            </a:r>
          </a:p>
          <a:p>
            <a:r>
              <a:rPr lang="en-US" b="1" dirty="0" err="1"/>
              <a:t>uniq</a:t>
            </a:r>
            <a:r>
              <a:rPr lang="en-US" dirty="0"/>
              <a:t> for counting unique instances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6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65B11-D7B9-4399-B0AE-1C92B351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Unix commands for manipulating data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62C8B-B106-4B28-B23B-2D1C567D4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diff</a:t>
            </a:r>
            <a:r>
              <a:rPr lang="en-US" dirty="0"/>
              <a:t> for left, right line comparisons</a:t>
            </a:r>
          </a:p>
          <a:p>
            <a:r>
              <a:rPr lang="en-US" b="1" dirty="0" err="1"/>
              <a:t>cmp</a:t>
            </a:r>
            <a:r>
              <a:rPr lang="en-US" dirty="0"/>
              <a:t> for comparing non-textual (binary) data files</a:t>
            </a:r>
          </a:p>
          <a:p>
            <a:r>
              <a:rPr lang="en-US" b="1" dirty="0"/>
              <a:t>od</a:t>
            </a:r>
            <a:r>
              <a:rPr lang="en-US" dirty="0"/>
              <a:t> [ -c ] (octal dump) for examining file for invalid characters</a:t>
            </a:r>
          </a:p>
          <a:p>
            <a:r>
              <a:rPr lang="en-US" b="1" dirty="0"/>
              <a:t>find</a:t>
            </a:r>
            <a:r>
              <a:rPr lang="en-US" dirty="0"/>
              <a:t> for locating files by names and properties</a:t>
            </a:r>
          </a:p>
          <a:p>
            <a:r>
              <a:rPr lang="en-US" b="1" dirty="0"/>
              <a:t>cat</a:t>
            </a:r>
            <a:r>
              <a:rPr lang="en-US" dirty="0"/>
              <a:t> and </a:t>
            </a:r>
            <a:r>
              <a:rPr lang="en-US" b="1" dirty="0"/>
              <a:t>less</a:t>
            </a:r>
            <a:r>
              <a:rPr lang="en-US" dirty="0"/>
              <a:t> for examining text data contents</a:t>
            </a:r>
          </a:p>
          <a:p>
            <a:r>
              <a:rPr lang="en-US" b="1" dirty="0"/>
              <a:t>pr</a:t>
            </a:r>
            <a:r>
              <a:rPr lang="en-US" dirty="0"/>
              <a:t> [ -n ] for printing with line numbers</a:t>
            </a:r>
          </a:p>
          <a:p>
            <a:r>
              <a:rPr lang="en-US" b="1" dirty="0"/>
              <a:t>time</a:t>
            </a:r>
            <a:r>
              <a:rPr lang="en-US" dirty="0"/>
              <a:t> for measuring real time &amp; CPU time of a process</a:t>
            </a:r>
          </a:p>
          <a:p>
            <a:r>
              <a:rPr lang="en-US" dirty="0"/>
              <a:t>Basic </a:t>
            </a:r>
            <a:r>
              <a:rPr lang="en-US" b="1" dirty="0"/>
              <a:t>programming constructs </a:t>
            </a:r>
            <a:r>
              <a:rPr lang="en-US" dirty="0"/>
              <a:t>include:</a:t>
            </a:r>
          </a:p>
          <a:p>
            <a:pPr lvl="1"/>
            <a:r>
              <a:rPr lang="en-US" dirty="0"/>
              <a:t>&lt; input redirection, &gt; output redirection, and &gt;&gt; concatenation</a:t>
            </a:r>
          </a:p>
          <a:p>
            <a:pPr lvl="1"/>
            <a:r>
              <a:rPr lang="en-US" dirty="0"/>
              <a:t>| pipe redirection of output of one process to input of the next</a:t>
            </a:r>
          </a:p>
          <a:p>
            <a:pPr lvl="1"/>
            <a:r>
              <a:rPr lang="en-US" dirty="0"/>
              <a:t>while loops, foreach loops, if-then-</a:t>
            </a:r>
            <a:r>
              <a:rPr lang="en-US" dirty="0" err="1"/>
              <a:t>elif</a:t>
            </a:r>
            <a:r>
              <a:rPr lang="en-US" dirty="0"/>
              <a:t>-else selection</a:t>
            </a:r>
          </a:p>
          <a:p>
            <a:pPr lvl="1"/>
            <a:r>
              <a:rPr lang="en-US" dirty="0"/>
              <a:t>running a command and capturing its output as a data stream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8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4355F-9EAE-49C4-AB84-C676145FA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of </a:t>
            </a:r>
            <a:r>
              <a:rPr lang="en-US" b="1" dirty="0"/>
              <a:t>man </a:t>
            </a:r>
            <a:r>
              <a:rPr lang="en-US" b="1" dirty="0" err="1"/>
              <a:t>egrep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59494-A02D-4270-B16B-68940D6AF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REGULAR EXPRESSIONS</a:t>
            </a:r>
          </a:p>
          <a:p>
            <a:r>
              <a:rPr lang="en-US" dirty="0"/>
              <a:t>       A  regular  expression  is  a  pattern that describes a set of strings.</a:t>
            </a:r>
          </a:p>
          <a:p>
            <a:r>
              <a:rPr lang="en-US" dirty="0"/>
              <a:t>       Regular  expressions  are   constructed   analogously   to   arithmetic</a:t>
            </a:r>
          </a:p>
          <a:p>
            <a:r>
              <a:rPr lang="en-US" dirty="0"/>
              <a:t>       expressions, by using various operators to combine smaller expressions.</a:t>
            </a:r>
          </a:p>
          <a:p>
            <a:r>
              <a:rPr lang="en-US" dirty="0"/>
              <a:t>       ...</a:t>
            </a:r>
          </a:p>
          <a:p>
            <a:r>
              <a:rPr lang="en-US" dirty="0"/>
              <a:t>       The  fundamental building blocks are the regular expressions that match</a:t>
            </a:r>
          </a:p>
          <a:p>
            <a:r>
              <a:rPr lang="en-US" dirty="0"/>
              <a:t>       a single character.  Most characters, including all letters and digits,</a:t>
            </a:r>
          </a:p>
          <a:p>
            <a:r>
              <a:rPr lang="en-US" dirty="0"/>
              <a:t>       are regular expressions that match themselves.  Any meta-character with</a:t>
            </a:r>
          </a:p>
          <a:p>
            <a:r>
              <a:rPr lang="en-US" dirty="0"/>
              <a:t>       special meaning may be quoted by preceding it with a backslash.</a:t>
            </a:r>
          </a:p>
          <a:p>
            <a:r>
              <a:rPr lang="en-US" dirty="0"/>
              <a:t>       (Much more follows.)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 </a:t>
            </a:r>
            <a:r>
              <a:rPr lang="en-US" b="0" i="0" dirty="0" err="1">
                <a:effectLst/>
                <a:latin typeface="Times New Roman" panose="02020603050405020304" pitchFamily="18" charset="0"/>
                <a:hlinkClick r:id="rId2"/>
              </a:rPr>
              <a:t>pythex</a:t>
            </a:r>
            <a:r>
              <a:rPr lang="en-US" b="0" i="0" dirty="0">
                <a:effectLst/>
                <a:latin typeface="Times New Roman" panose="02020603050405020304" pitchFamily="18" charset="0"/>
                <a:hlinkClick r:id="rId2"/>
              </a:rPr>
              <a:t> utility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for testing Python regular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1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54563-D703-47B4-9A89-12D07A346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egrep</a:t>
            </a:r>
            <a:r>
              <a:rPr lang="en-US" dirty="0"/>
              <a:t> and </a:t>
            </a:r>
            <a:r>
              <a:rPr lang="en-US" b="1" dirty="0"/>
              <a:t>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A60E6-E3FB-4F3B-A779-06A372DBF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[:-) ~/</a:t>
            </a:r>
            <a:r>
              <a:rPr lang="en-US" sz="2400" dirty="0" err="1"/>
              <a:t>DataMine</a:t>
            </a:r>
            <a:r>
              <a:rPr lang="en-US" sz="2400" dirty="0"/>
              <a:t>] </a:t>
            </a:r>
            <a:r>
              <a:rPr lang="en-US" sz="2400" b="1" dirty="0" err="1"/>
              <a:t>pwd</a:t>
            </a:r>
            <a:endParaRPr lang="en-US" sz="2400" b="1" dirty="0"/>
          </a:p>
          <a:p>
            <a:r>
              <a:rPr lang="en-US" sz="2400" dirty="0"/>
              <a:t>/home/kutztown.edu/parson/</a:t>
            </a:r>
            <a:r>
              <a:rPr lang="en-US" sz="2400" dirty="0" err="1"/>
              <a:t>DataMine</a:t>
            </a:r>
            <a:endParaRPr lang="en-US" sz="2400" dirty="0"/>
          </a:p>
          <a:p>
            <a:r>
              <a:rPr lang="en-US" sz="2400" dirty="0"/>
              <a:t>[:-) ~/</a:t>
            </a:r>
            <a:r>
              <a:rPr lang="en-US" sz="2400" dirty="0" err="1"/>
              <a:t>DataMine</a:t>
            </a:r>
            <a:r>
              <a:rPr lang="en-US" sz="2400" dirty="0"/>
              <a:t>] </a:t>
            </a:r>
            <a:r>
              <a:rPr lang="en-US" sz="2400" b="1" dirty="0" err="1"/>
              <a:t>egrep</a:t>
            </a:r>
            <a:r>
              <a:rPr lang="en-US" sz="2400" b="1" dirty="0"/>
              <a:t> -li 'csv.*writer' $(find . -name '*.</a:t>
            </a:r>
            <a:r>
              <a:rPr lang="en-US" sz="2400" b="1" dirty="0" err="1"/>
              <a:t>py</a:t>
            </a:r>
            <a:r>
              <a:rPr lang="en-US" sz="2400" b="1" dirty="0"/>
              <a:t>')</a:t>
            </a:r>
          </a:p>
          <a:p>
            <a:r>
              <a:rPr lang="en-US" sz="2400" dirty="0"/>
              <a:t>./CSC523Example2/CSC523Example2.py</a:t>
            </a:r>
          </a:p>
          <a:p>
            <a:r>
              <a:rPr lang="en-US" sz="2400" dirty="0"/>
              <a:t>./CSC523Example2/bak/CSC523Example2.py</a:t>
            </a:r>
          </a:p>
          <a:p>
            <a:r>
              <a:rPr lang="en-US" sz="2400" dirty="0"/>
              <a:t>./csc523F20TCPUDP/csc523F20TCPUDP.py</a:t>
            </a:r>
          </a:p>
          <a:p>
            <a:r>
              <a:rPr lang="en-US" sz="2400" dirty="0"/>
              <a:t>./csc458ensemble5sp2021/csc458ensemble5sp2021.py</a:t>
            </a:r>
          </a:p>
          <a:p>
            <a:r>
              <a:rPr lang="en-US" sz="2400" dirty="0"/>
              <a:t>./csc458ensemble5sp2021/parallel/csc458ParallelEnsemble5sp2021.py</a:t>
            </a:r>
          </a:p>
          <a:p>
            <a:r>
              <a:rPr lang="en-US" sz="2400" dirty="0"/>
              <a:t>[:-) ~/</a:t>
            </a:r>
            <a:r>
              <a:rPr lang="en-US" sz="2400" dirty="0" err="1"/>
              <a:t>DataMine</a:t>
            </a:r>
            <a:r>
              <a:rPr lang="en-US" sz="2400" dirty="0"/>
              <a:t>] </a:t>
            </a:r>
            <a:r>
              <a:rPr lang="en-US" sz="2400" b="1" dirty="0" err="1"/>
              <a:t>egrep</a:t>
            </a:r>
            <a:r>
              <a:rPr lang="en-US" sz="2400" b="1" dirty="0"/>
              <a:t> -</a:t>
            </a:r>
            <a:r>
              <a:rPr lang="en-US" sz="2400" b="1" dirty="0" err="1"/>
              <a:t>i</a:t>
            </a:r>
            <a:r>
              <a:rPr lang="en-US" sz="2400" b="1" dirty="0"/>
              <a:t> 'csv.*writer' ./CSC523Example2/bak/CSC523Example2.py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csvwriter</a:t>
            </a:r>
            <a:r>
              <a:rPr lang="en-US" sz="2400" dirty="0"/>
              <a:t> = </a:t>
            </a:r>
            <a:r>
              <a:rPr lang="en-US" sz="2400" dirty="0" err="1"/>
              <a:t>csv.writer</a:t>
            </a:r>
            <a:r>
              <a:rPr lang="en-US" sz="2400" dirty="0"/>
              <a:t>(</a:t>
            </a:r>
            <a:r>
              <a:rPr lang="en-US" sz="2400" dirty="0" err="1"/>
              <a:t>csvf</a:t>
            </a:r>
            <a:r>
              <a:rPr lang="en-US" sz="2400" dirty="0"/>
              <a:t>, delimiter=',', </a:t>
            </a:r>
            <a:r>
              <a:rPr lang="en-US" sz="2400" dirty="0" err="1"/>
              <a:t>quotechar</a:t>
            </a:r>
            <a:r>
              <a:rPr lang="en-US" sz="2400" dirty="0"/>
              <a:t>='"')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csvwriter.writerow</a:t>
            </a:r>
            <a:r>
              <a:rPr lang="en-US" sz="2400" dirty="0"/>
              <a:t>(</a:t>
            </a:r>
            <a:r>
              <a:rPr lang="en-US" sz="2400" dirty="0" err="1"/>
              <a:t>scolumnnames</a:t>
            </a:r>
            <a:r>
              <a:rPr lang="en-US" sz="2400" dirty="0"/>
              <a:t>)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csvwriter.writerows</a:t>
            </a:r>
            <a:r>
              <a:rPr lang="en-US" sz="2400" dirty="0"/>
              <a:t>(</a:t>
            </a:r>
            <a:r>
              <a:rPr lang="en-US" sz="2400" dirty="0" err="1"/>
              <a:t>sdataset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6270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289D9-705C-44BC-B790-75B46AF7A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</a:t>
            </a:r>
            <a:r>
              <a:rPr lang="en-US" dirty="0"/>
              <a:t>, </a:t>
            </a:r>
            <a:r>
              <a:rPr lang="en-US" b="1" dirty="0"/>
              <a:t>head</a:t>
            </a:r>
            <a:r>
              <a:rPr lang="en-US" dirty="0"/>
              <a:t>, and </a:t>
            </a:r>
            <a:r>
              <a:rPr lang="en-US" b="1" dirty="0"/>
              <a:t>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D75D-6E4B-4A02-8F64-919740686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[:-) ~/</a:t>
            </a:r>
            <a:r>
              <a:rPr lang="en-US" dirty="0" err="1"/>
              <a:t>DataMine</a:t>
            </a:r>
            <a:r>
              <a:rPr lang="en-US" dirty="0"/>
              <a:t>] </a:t>
            </a:r>
            <a:r>
              <a:rPr lang="en-US" b="1" dirty="0"/>
              <a:t>for f in $(find . -name '*csc458**csv' -type f); do echo ; echo $f ; read j ; head -4  $f; done</a:t>
            </a:r>
          </a:p>
          <a:p>
            <a:r>
              <a:rPr lang="en-US" b="1" dirty="0"/>
              <a:t>./csc458ensemble5sp2021/csc458ensemble5sp2021.summary.csv</a:t>
            </a:r>
          </a:p>
          <a:p>
            <a:r>
              <a:rPr lang="en-US" dirty="0" err="1"/>
              <a:t>testkey,testdatatype,kappa,MAE,RMSE,Instances,runtime,cputime</a:t>
            </a:r>
            <a:endParaRPr lang="en-US" dirty="0"/>
          </a:p>
          <a:p>
            <a:r>
              <a:rPr lang="en-US" dirty="0"/>
              <a:t>ZeroR,10FoldCrossValidation,0.0,0.1522,0.2759,49066,1.7,0.001378</a:t>
            </a:r>
          </a:p>
          <a:p>
            <a:r>
              <a:rPr lang="en-US" dirty="0"/>
              <a:t>OneR,10FoldCrossValidation,0.3975,0.089,0.2983,49066,2.14,0.001218</a:t>
            </a:r>
          </a:p>
          <a:p>
            <a:r>
              <a:rPr lang="en-US" dirty="0"/>
              <a:t>NaiveBayes,10FoldCrossValidation,0.4138,0.1192,0.2438,49066,3.99,0.00103</a:t>
            </a:r>
          </a:p>
          <a:p>
            <a:r>
              <a:rPr lang="en-US" b="1" dirty="0"/>
              <a:t>./csc458ensemble5sp2021/csc458ensemble5sp2021.summary.ref.csv</a:t>
            </a:r>
          </a:p>
          <a:p>
            <a:r>
              <a:rPr lang="en-US" dirty="0" err="1"/>
              <a:t>testkey,testdatatype,kappa,MAE,RMSE,Instances,runtime,cputime</a:t>
            </a:r>
            <a:endParaRPr lang="en-US" dirty="0"/>
          </a:p>
          <a:p>
            <a:r>
              <a:rPr lang="en-US" dirty="0"/>
              <a:t>ZeroR,10FoldCrossValidation,0.0,0.1522,0.2759,49066,1.7,0.001378</a:t>
            </a:r>
          </a:p>
          <a:p>
            <a:r>
              <a:rPr lang="en-US" dirty="0"/>
              <a:t>OneR,10FoldCrossValidation,0.3975,0.089,0.2983,49066,2.14,0.001218</a:t>
            </a:r>
          </a:p>
          <a:p>
            <a:r>
              <a:rPr lang="en-US" dirty="0"/>
              <a:t>NaiveBayes,10FoldCrossValidation,0.4138,0.1192,0.2438,49066,3.99,0.00103</a:t>
            </a:r>
          </a:p>
        </p:txBody>
      </p:sp>
    </p:spTree>
    <p:extLst>
      <p:ext uri="{BB962C8B-B14F-4D97-AF65-F5344CB8AC3E}">
        <p14:creationId xmlns:p14="http://schemas.microsoft.com/office/powerpoint/2010/main" val="414024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875F1-45CA-498D-B830-435D0DA8E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</a:t>
            </a:r>
            <a:r>
              <a:rPr lang="en-US" dirty="0"/>
              <a:t>, </a:t>
            </a:r>
            <a:r>
              <a:rPr lang="en-US" b="1" dirty="0"/>
              <a:t>head</a:t>
            </a:r>
            <a:r>
              <a:rPr lang="en-US" dirty="0"/>
              <a:t>, and </a:t>
            </a:r>
            <a:r>
              <a:rPr lang="en-US" b="1" dirty="0"/>
              <a:t>tail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66031-6B79-4333-9450-458D89E98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./csc458ensemble5sp2021/parallel/csc458ensemble5sp2021.summary.csv</a:t>
            </a:r>
          </a:p>
          <a:p>
            <a:r>
              <a:rPr lang="en-US" dirty="0" err="1"/>
              <a:t>testkey,testdatatype,kappa,MAE,RMSE,Instances,runtime,cputime</a:t>
            </a:r>
            <a:endParaRPr lang="en-US" dirty="0"/>
          </a:p>
          <a:p>
            <a:r>
              <a:rPr lang="en-US" dirty="0"/>
              <a:t>ZeroR,10FoldCrossValidation,0.0,0.1522,0.2759,49066,9.0,6.35</a:t>
            </a:r>
          </a:p>
          <a:p>
            <a:r>
              <a:rPr lang="en-US" dirty="0"/>
              <a:t>OneR,10FoldCrossValidation,0.3975,0.089,0.2983,49066,10.83,8.84</a:t>
            </a:r>
          </a:p>
          <a:p>
            <a:r>
              <a:rPr lang="en-US" dirty="0"/>
              <a:t>NaiveBayes,10FoldCrossValidation,0.4138,0.1192,0.2438,49066,17.7,13.07</a:t>
            </a:r>
          </a:p>
          <a:p>
            <a:r>
              <a:rPr lang="en-US" b="1" dirty="0"/>
              <a:t>./csc458ensemble5sp2021/parallel/csc458ensemble5sp2021.summary.ref.csv</a:t>
            </a:r>
          </a:p>
          <a:p>
            <a:r>
              <a:rPr lang="en-US" dirty="0" err="1"/>
              <a:t>testkey,testdatatype,kappa,MAE,RMSE,Instances,runtime,cputime</a:t>
            </a:r>
            <a:endParaRPr lang="en-US" dirty="0"/>
          </a:p>
          <a:p>
            <a:r>
              <a:rPr lang="en-US" dirty="0"/>
              <a:t>ZeroR,10FoldCrossValidation,0.0,0.1522,0.2759,49066,8.76,6.17</a:t>
            </a:r>
          </a:p>
          <a:p>
            <a:r>
              <a:rPr lang="en-US" dirty="0"/>
              <a:t>OneR,10FoldCrossValidation,0.3975,0.089,0.2983,49066,9.99,7.55</a:t>
            </a:r>
          </a:p>
          <a:p>
            <a:r>
              <a:rPr lang="en-US" dirty="0"/>
              <a:t>NaiveBayes,10FoldCrossValidation,0.4138,0.1192,0.2438,49066,16.66,13.14</a:t>
            </a:r>
          </a:p>
        </p:txBody>
      </p:sp>
    </p:spTree>
    <p:extLst>
      <p:ext uri="{BB962C8B-B14F-4D97-AF65-F5344CB8AC3E}">
        <p14:creationId xmlns:p14="http://schemas.microsoft.com/office/powerpoint/2010/main" val="138493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BB04-DC71-44B9-AAD8-2F1B31272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</a:t>
            </a:r>
            <a:r>
              <a:rPr lang="en-US" dirty="0"/>
              <a:t>, </a:t>
            </a:r>
            <a:r>
              <a:rPr lang="en-US" b="1" dirty="0"/>
              <a:t>head</a:t>
            </a:r>
            <a:r>
              <a:rPr lang="en-US" dirty="0"/>
              <a:t>, and </a:t>
            </a:r>
            <a:r>
              <a:rPr lang="en-US" b="1" dirty="0"/>
              <a:t>tail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014FD-1449-4DF3-87E1-809DD3611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[:-) ~/</a:t>
            </a:r>
            <a:r>
              <a:rPr lang="en-US" dirty="0" err="1"/>
              <a:t>DataMine</a:t>
            </a:r>
            <a:r>
              <a:rPr lang="en-US" dirty="0"/>
              <a:t>] </a:t>
            </a:r>
            <a:r>
              <a:rPr lang="en-US" b="1" dirty="0">
                <a:solidFill>
                  <a:srgbClr val="FF0000"/>
                </a:solidFill>
              </a:rPr>
              <a:t>head</a:t>
            </a:r>
            <a:r>
              <a:rPr lang="en-US" b="1" dirty="0"/>
              <a:t> -4 ./csc458ensemble5sp2021/parallel/csc458ensemble5sp2021.summary.ref.csv</a:t>
            </a:r>
          </a:p>
          <a:p>
            <a:r>
              <a:rPr lang="en-US" dirty="0" err="1"/>
              <a:t>testkey,testdatatype,kappa,MAE,RMSE,Instances,runtime,cputime</a:t>
            </a:r>
            <a:endParaRPr lang="en-US" dirty="0"/>
          </a:p>
          <a:p>
            <a:r>
              <a:rPr lang="en-US" dirty="0"/>
              <a:t>ZeroR,10FoldCrossValidation,0.0,0.1522,0.2759,49066,8.76,6.17</a:t>
            </a:r>
          </a:p>
          <a:p>
            <a:r>
              <a:rPr lang="en-US" dirty="0"/>
              <a:t>OneR,10FoldCrossValidation,0.3975,0.089,0.2983,49066,9.99,7.55</a:t>
            </a:r>
          </a:p>
          <a:p>
            <a:r>
              <a:rPr lang="en-US" dirty="0"/>
              <a:t>NaiveBayes,10FoldCrossValidation,0.4138,0.1192,0.2438,49066,16.66,13.14</a:t>
            </a:r>
          </a:p>
          <a:p>
            <a:r>
              <a:rPr lang="en-US" dirty="0"/>
              <a:t>[:-) ~/</a:t>
            </a:r>
            <a:r>
              <a:rPr lang="en-US" dirty="0" err="1"/>
              <a:t>DataMine</a:t>
            </a:r>
            <a:r>
              <a:rPr lang="en-US" dirty="0"/>
              <a:t>] </a:t>
            </a:r>
            <a:r>
              <a:rPr lang="en-US" b="1" dirty="0"/>
              <a:t>head -4 ./csc458ensemble5sp2021/parallel/csc458ensemble5sp2021.summary.ref.csv |cut -d, -f2-4,8</a:t>
            </a:r>
          </a:p>
          <a:p>
            <a:r>
              <a:rPr lang="en-US" dirty="0" err="1"/>
              <a:t>testdatatype,kappa,MAE,cputime</a:t>
            </a:r>
            <a:endParaRPr lang="en-US" dirty="0"/>
          </a:p>
          <a:p>
            <a:r>
              <a:rPr lang="en-US" dirty="0"/>
              <a:t>10FoldCrossValidation,0.0,0.1522,6.17</a:t>
            </a:r>
          </a:p>
          <a:p>
            <a:r>
              <a:rPr lang="en-US" dirty="0"/>
              <a:t>10FoldCrossValidation,0.3975,0.089,7.55</a:t>
            </a:r>
          </a:p>
          <a:p>
            <a:r>
              <a:rPr lang="en-US" dirty="0"/>
              <a:t>10FoldCrossValidation,0.4138,0.1192,13.14</a:t>
            </a:r>
          </a:p>
        </p:txBody>
      </p:sp>
    </p:spTree>
    <p:extLst>
      <p:ext uri="{BB962C8B-B14F-4D97-AF65-F5344CB8AC3E}">
        <p14:creationId xmlns:p14="http://schemas.microsoft.com/office/powerpoint/2010/main" val="1202374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9B946-3201-42B6-8B16-54F365BE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head</a:t>
            </a:r>
            <a:r>
              <a:rPr lang="en-US" dirty="0"/>
              <a:t>, </a:t>
            </a:r>
            <a:r>
              <a:rPr lang="en-US" b="1" dirty="0"/>
              <a:t>cut</a:t>
            </a:r>
            <a:r>
              <a:rPr lang="en-US" dirty="0"/>
              <a:t>, and </a:t>
            </a:r>
            <a:r>
              <a:rPr lang="en-US" b="1" dirty="0"/>
              <a:t>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26BDB-372B-49AA-8455-95A568F0A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[:-) ~/</a:t>
            </a:r>
            <a:r>
              <a:rPr lang="en-US" dirty="0" err="1"/>
              <a:t>DataMine</a:t>
            </a:r>
            <a:r>
              <a:rPr lang="en-US" dirty="0"/>
              <a:t>] </a:t>
            </a:r>
            <a:r>
              <a:rPr lang="en-US" b="1" dirty="0">
                <a:solidFill>
                  <a:srgbClr val="FF0000"/>
                </a:solidFill>
              </a:rPr>
              <a:t>head</a:t>
            </a:r>
            <a:r>
              <a:rPr lang="en-US" b="1" dirty="0"/>
              <a:t> -4 ./csc458ensemble5sp2021/parallel/csc458ensemble5sp2021.summary.ref.csv |</a:t>
            </a:r>
            <a:r>
              <a:rPr lang="en-US" b="1" dirty="0">
                <a:solidFill>
                  <a:srgbClr val="FF0000"/>
                </a:solidFill>
              </a:rPr>
              <a:t>cut</a:t>
            </a:r>
            <a:r>
              <a:rPr lang="en-US" b="1" dirty="0"/>
              <a:t> -d, -f2-4,8 |</a:t>
            </a:r>
            <a:r>
              <a:rPr lang="en-US" b="1" dirty="0">
                <a:solidFill>
                  <a:srgbClr val="FF0000"/>
                </a:solidFill>
              </a:rPr>
              <a:t>sort</a:t>
            </a:r>
            <a:r>
              <a:rPr lang="en-US" b="1" dirty="0"/>
              <a:t> -t, -k3</a:t>
            </a:r>
          </a:p>
          <a:p>
            <a:r>
              <a:rPr lang="en-US" dirty="0"/>
              <a:t>10FoldCrossValidation,0.3975,0.089,7.55</a:t>
            </a:r>
          </a:p>
          <a:p>
            <a:r>
              <a:rPr lang="en-US" dirty="0"/>
              <a:t>10FoldCrossValidation,0.4138,0.1192,13.14</a:t>
            </a:r>
          </a:p>
          <a:p>
            <a:r>
              <a:rPr lang="en-US" dirty="0"/>
              <a:t>10FoldCrossValidation,0.0,0.1522,6.17</a:t>
            </a:r>
          </a:p>
          <a:p>
            <a:r>
              <a:rPr lang="en-US" dirty="0" err="1"/>
              <a:t>testdatatype,kappa,MAE,cputime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62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891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Bash Shell Scripting for Data Science</vt:lpstr>
      <vt:lpstr>Unix commands for manipulating data streams</vt:lpstr>
      <vt:lpstr>Unix commands for manipulating data continued</vt:lpstr>
      <vt:lpstr>Highlights of man egrep</vt:lpstr>
      <vt:lpstr>egrep and find</vt:lpstr>
      <vt:lpstr>find, head, and tail</vt:lpstr>
      <vt:lpstr>find, head, and tail</vt:lpstr>
      <vt:lpstr>find, head, and tail</vt:lpstr>
      <vt:lpstr>head, cut, and sort</vt:lpstr>
      <vt:lpstr>head, egrep, cut, and sort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Bash shell scripting for Data Science</dc:title>
  <dc:creator>Parson, Dale</dc:creator>
  <cp:lastModifiedBy>Parson, Dale</cp:lastModifiedBy>
  <cp:revision>8</cp:revision>
  <dcterms:created xsi:type="dcterms:W3CDTF">2021-11-23T21:46:40Z</dcterms:created>
  <dcterms:modified xsi:type="dcterms:W3CDTF">2022-12-05T20:16:31Z</dcterms:modified>
</cp:coreProperties>
</file>