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56" r:id="rId2"/>
    <p:sldId id="257" r:id="rId3"/>
    <p:sldId id="263" r:id="rId4"/>
    <p:sldId id="259" r:id="rId5"/>
    <p:sldId id="258" r:id="rId6"/>
    <p:sldId id="261" r:id="rId7"/>
    <p:sldId id="262" r:id="rId8"/>
    <p:sldId id="264" r:id="rId9"/>
    <p:sldId id="265" r:id="rId10"/>
    <p:sldId id="266" r:id="rId11"/>
    <p:sldId id="267" r:id="rId12"/>
    <p:sldId id="272" r:id="rId13"/>
    <p:sldId id="269" r:id="rId14"/>
    <p:sldId id="268"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64"/>
    <p:restoredTop sz="94679"/>
  </p:normalViewPr>
  <p:slideViewPr>
    <p:cSldViewPr snapToGrid="0" snapToObjects="1">
      <p:cViewPr varScale="1">
        <p:scale>
          <a:sx n="111" d="100"/>
          <a:sy n="111" d="100"/>
        </p:scale>
        <p:origin x="21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10/31/21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391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10/31/21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018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10/31/21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8368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10/31/21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725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10/31/21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610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10/31/21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494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10/31/21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831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10/31/21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840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10/31/21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83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10/31/21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8800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10/31/21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320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10/31/21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34441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5" r:id="rId6"/>
    <p:sldLayoutId id="2147483700" r:id="rId7"/>
    <p:sldLayoutId id="2147483701" r:id="rId8"/>
    <p:sldLayoutId id="2147483702" r:id="rId9"/>
    <p:sldLayoutId id="2147483704" r:id="rId10"/>
    <p:sldLayoutId id="2147483703"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8599B27-2E80-4D78-9EBB-413514CC8812}"/>
              </a:ext>
            </a:extLst>
          </p:cNvPr>
          <p:cNvPicPr>
            <a:picLocks noChangeAspect="1"/>
          </p:cNvPicPr>
          <p:nvPr/>
        </p:nvPicPr>
        <p:blipFill rotWithShape="1">
          <a:blip r:embed="rId2"/>
          <a:srcRect b="15730"/>
          <a:stretch/>
        </p:blipFill>
        <p:spPr>
          <a:xfrm>
            <a:off x="19" y="-10"/>
            <a:ext cx="12193731" cy="6858985"/>
          </a:xfrm>
          <a:prstGeom prst="rect">
            <a:avLst/>
          </a:prstGeom>
        </p:spPr>
      </p:pic>
      <p:sp>
        <p:nvSpPr>
          <p:cNvPr id="11" name="Rectangle 10">
            <a:extLst>
              <a:ext uri="{FF2B5EF4-FFF2-40B4-BE49-F238E27FC236}">
                <a16:creationId xmlns:a16="http://schemas.microsoft.com/office/drawing/2014/main" id="{B94BE868-D43F-4940-8CE9-93D953A11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992622" y="-341385"/>
            <a:ext cx="6858003" cy="7540754"/>
          </a:xfrm>
          <a:prstGeom prst="rect">
            <a:avLst/>
          </a:prstGeom>
          <a:gradFill flip="none" rotWithShape="1">
            <a:gsLst>
              <a:gs pos="48000">
                <a:schemeClr val="tx1">
                  <a:alpha val="25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A65AC7-6458-3240-8AD3-CCD7E46E860B}"/>
              </a:ext>
            </a:extLst>
          </p:cNvPr>
          <p:cNvSpPr>
            <a:spLocks noGrp="1"/>
          </p:cNvSpPr>
          <p:nvPr>
            <p:ph type="ctrTitle"/>
          </p:nvPr>
        </p:nvSpPr>
        <p:spPr>
          <a:xfrm>
            <a:off x="-5022" y="-502108"/>
            <a:ext cx="12197022" cy="1857715"/>
          </a:xfrm>
        </p:spPr>
        <p:txBody>
          <a:bodyPr anchor="b">
            <a:normAutofit/>
          </a:bodyPr>
          <a:lstStyle/>
          <a:p>
            <a:pPr algn="ctr"/>
            <a:r>
              <a:rPr lang="en-US" sz="8800" dirty="0">
                <a:solidFill>
                  <a:schemeClr val="tx1"/>
                </a:solidFill>
                <a:latin typeface="Calibri" panose="020F0502020204030204" pitchFamily="34" charset="0"/>
                <a:cs typeface="Calibri" panose="020F0502020204030204" pitchFamily="34" charset="0"/>
              </a:rPr>
              <a:t>World Happiness </a:t>
            </a:r>
          </a:p>
        </p:txBody>
      </p:sp>
      <p:sp>
        <p:nvSpPr>
          <p:cNvPr id="3" name="Subtitle 2">
            <a:extLst>
              <a:ext uri="{FF2B5EF4-FFF2-40B4-BE49-F238E27FC236}">
                <a16:creationId xmlns:a16="http://schemas.microsoft.com/office/drawing/2014/main" id="{F6A0E2C6-0BFB-6C45-84A1-D12518EF083D}"/>
              </a:ext>
            </a:extLst>
          </p:cNvPr>
          <p:cNvSpPr>
            <a:spLocks noGrp="1"/>
          </p:cNvSpPr>
          <p:nvPr>
            <p:ph type="subTitle" idx="1"/>
          </p:nvPr>
        </p:nvSpPr>
        <p:spPr>
          <a:xfrm>
            <a:off x="8127750" y="4608576"/>
            <a:ext cx="3205640" cy="774186"/>
          </a:xfrm>
        </p:spPr>
        <p:txBody>
          <a:bodyPr anchor="t">
            <a:normAutofit/>
          </a:bodyPr>
          <a:lstStyle/>
          <a:p>
            <a:pPr algn="ctr"/>
            <a:r>
              <a:rPr lang="en-US" dirty="0">
                <a:latin typeface="Calibri" panose="020F0502020204030204" pitchFamily="34" charset="0"/>
                <a:cs typeface="Calibri" panose="020F0502020204030204" pitchFamily="34" charset="0"/>
              </a:rPr>
              <a:t>By: Kelly Fox</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1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First Steps</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Change a .csv to .</a:t>
            </a:r>
            <a:r>
              <a:rPr lang="en-US" sz="2800" dirty="0" err="1">
                <a:latin typeface="Calibri" panose="020F0502020204030204" pitchFamily="34" charset="0"/>
                <a:cs typeface="Calibri" panose="020F0502020204030204" pitchFamily="34" charset="0"/>
              </a:rPr>
              <a:t>arff</a:t>
            </a:r>
            <a:endParaRPr lang="en-US" sz="2800" dirty="0">
              <a:latin typeface="Calibri" panose="020F0502020204030204" pitchFamily="34" charset="0"/>
              <a:cs typeface="Calibri" panose="020F0502020204030204" pitchFamily="34" charset="0"/>
            </a:endParaRP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Clean the data – got rid of and renamed some attributes </a:t>
            </a: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Made the happiness score the target attribute</a:t>
            </a: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Removed the attributes country/region and rank</a:t>
            </a:r>
          </a:p>
          <a:p>
            <a:pPr marL="514350" indent="-514350">
              <a:buFont typeface="+mj-lt"/>
              <a:buAutoNum type="arabicPeriod"/>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616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Linear Regression</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0" indent="0">
              <a:lnSpc>
                <a:spcPct val="100000"/>
              </a:lnSpc>
              <a:buNone/>
            </a:pPr>
            <a:r>
              <a:rPr lang="en-US" sz="2800" dirty="0" err="1">
                <a:latin typeface="Calibri" panose="020F0502020204030204" pitchFamily="34" charset="0"/>
                <a:cs typeface="Calibri" panose="020F0502020204030204" pitchFamily="34" charset="0"/>
              </a:rPr>
              <a:t>LinearRegression</a:t>
            </a:r>
            <a:r>
              <a:rPr lang="en-US" sz="2800" dirty="0">
                <a:latin typeface="Calibri" panose="020F0502020204030204" pitchFamily="34" charset="0"/>
                <a:cs typeface="Calibri" panose="020F0502020204030204" pitchFamily="34" charset="0"/>
              </a:rPr>
              <a:t> for each year:</a:t>
            </a:r>
            <a:endParaRPr lang="en-US" sz="2000" b="1" dirty="0">
              <a:latin typeface="Calibri" panose="020F0502020204030204" pitchFamily="34" charset="0"/>
              <a:cs typeface="Calibri" panose="020F0502020204030204" pitchFamily="34" charset="0"/>
            </a:endParaRPr>
          </a:p>
          <a:p>
            <a:pPr marL="0" indent="0">
              <a:lnSpc>
                <a:spcPct val="100000"/>
              </a:lnSpc>
              <a:buNone/>
            </a:pPr>
            <a:r>
              <a:rPr lang="en-US" sz="2000" b="1" dirty="0">
                <a:latin typeface="Calibri" panose="020F0502020204030204" pitchFamily="34" charset="0"/>
                <a:cs typeface="Calibri" panose="020F0502020204030204" pitchFamily="34" charset="0"/>
              </a:rPr>
              <a:t>2015:</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0.8668</a:t>
            </a:r>
          </a:p>
          <a:p>
            <a:pPr marL="0" indent="0">
              <a:lnSpc>
                <a:spcPct val="100000"/>
              </a:lnSpc>
              <a:buNone/>
            </a:pPr>
            <a:r>
              <a:rPr lang="en-US" sz="2000" b="1" dirty="0">
                <a:latin typeface="Calibri" panose="020F0502020204030204" pitchFamily="34" charset="0"/>
                <a:cs typeface="Calibri" panose="020F0502020204030204" pitchFamily="34" charset="0"/>
              </a:rPr>
              <a:t>2016: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0.8781</a:t>
            </a:r>
          </a:p>
          <a:p>
            <a:pPr marL="0" indent="0">
              <a:lnSpc>
                <a:spcPct val="100000"/>
              </a:lnSpc>
              <a:buNone/>
            </a:pPr>
            <a:r>
              <a:rPr lang="en-US" sz="2000" b="1" dirty="0">
                <a:latin typeface="Calibri" panose="020F0502020204030204" pitchFamily="34" charset="0"/>
                <a:cs typeface="Calibri" panose="020F0502020204030204" pitchFamily="34" charset="0"/>
              </a:rPr>
              <a:t>2017:</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0.886 </a:t>
            </a:r>
          </a:p>
          <a:p>
            <a:pPr marL="0" indent="0">
              <a:lnSpc>
                <a:spcPct val="100000"/>
              </a:lnSpc>
              <a:buNone/>
            </a:pPr>
            <a:r>
              <a:rPr lang="en-US" sz="2000" b="1" dirty="0">
                <a:latin typeface="Calibri" panose="020F0502020204030204" pitchFamily="34" charset="0"/>
                <a:cs typeface="Calibri" panose="020F0502020204030204" pitchFamily="34" charset="0"/>
              </a:rPr>
              <a:t>2018: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0.8693</a:t>
            </a:r>
          </a:p>
          <a:p>
            <a:pPr marL="0" indent="0">
              <a:lnSpc>
                <a:spcPct val="100000"/>
              </a:lnSpc>
              <a:buNone/>
            </a:pPr>
            <a:r>
              <a:rPr lang="en-US" sz="2000" b="1" dirty="0">
                <a:latin typeface="Calibri" panose="020F0502020204030204" pitchFamily="34" charset="0"/>
                <a:cs typeface="Calibri" panose="020F0502020204030204" pitchFamily="34" charset="0"/>
              </a:rPr>
              <a:t>2019: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0.8713</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189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6">
            <a:extLst>
              <a:ext uri="{FF2B5EF4-FFF2-40B4-BE49-F238E27FC236}">
                <a16:creationId xmlns:a16="http://schemas.microsoft.com/office/drawing/2014/main" id="{B567B010-BA72-2749-9810-7B467A2E2415}"/>
              </a:ext>
            </a:extLst>
          </p:cNvPr>
          <p:cNvGraphicFramePr>
            <a:graphicFrameLocks noGrp="1"/>
          </p:cNvGraphicFramePr>
          <p:nvPr>
            <p:ph idx="1"/>
            <p:extLst>
              <p:ext uri="{D42A27DB-BD31-4B8C-83A1-F6EECF244321}">
                <p14:modId xmlns:p14="http://schemas.microsoft.com/office/powerpoint/2010/main" val="318633509"/>
              </p:ext>
            </p:extLst>
          </p:nvPr>
        </p:nvGraphicFramePr>
        <p:xfrm>
          <a:off x="528706" y="1993053"/>
          <a:ext cx="11072742" cy="4016271"/>
        </p:xfrm>
        <a:graphic>
          <a:graphicData uri="http://schemas.openxmlformats.org/drawingml/2006/table">
            <a:tbl>
              <a:tblPr firstRow="1" bandRow="1">
                <a:tableStyleId>{00A15C55-8517-42AA-B614-E9B94910E393}</a:tableStyleId>
              </a:tblPr>
              <a:tblGrid>
                <a:gridCol w="2278768">
                  <a:extLst>
                    <a:ext uri="{9D8B030D-6E8A-4147-A177-3AD203B41FA5}">
                      <a16:colId xmlns:a16="http://schemas.microsoft.com/office/drawing/2014/main" val="2184674305"/>
                    </a:ext>
                  </a:extLst>
                </a:gridCol>
                <a:gridCol w="1767559">
                  <a:extLst>
                    <a:ext uri="{9D8B030D-6E8A-4147-A177-3AD203B41FA5}">
                      <a16:colId xmlns:a16="http://schemas.microsoft.com/office/drawing/2014/main" val="3365133201"/>
                    </a:ext>
                  </a:extLst>
                </a:gridCol>
                <a:gridCol w="1825992">
                  <a:extLst>
                    <a:ext uri="{9D8B030D-6E8A-4147-A177-3AD203B41FA5}">
                      <a16:colId xmlns:a16="http://schemas.microsoft.com/office/drawing/2014/main" val="2899758076"/>
                    </a:ext>
                  </a:extLst>
                </a:gridCol>
                <a:gridCol w="1767559">
                  <a:extLst>
                    <a:ext uri="{9D8B030D-6E8A-4147-A177-3AD203B41FA5}">
                      <a16:colId xmlns:a16="http://schemas.microsoft.com/office/drawing/2014/main" val="1775324045"/>
                    </a:ext>
                  </a:extLst>
                </a:gridCol>
                <a:gridCol w="1665304">
                  <a:extLst>
                    <a:ext uri="{9D8B030D-6E8A-4147-A177-3AD203B41FA5}">
                      <a16:colId xmlns:a16="http://schemas.microsoft.com/office/drawing/2014/main" val="2285898975"/>
                    </a:ext>
                  </a:extLst>
                </a:gridCol>
                <a:gridCol w="1767560">
                  <a:extLst>
                    <a:ext uri="{9D8B030D-6E8A-4147-A177-3AD203B41FA5}">
                      <a16:colId xmlns:a16="http://schemas.microsoft.com/office/drawing/2014/main" val="1852028401"/>
                    </a:ext>
                  </a:extLst>
                </a:gridCol>
              </a:tblGrid>
              <a:tr h="507261">
                <a:tc>
                  <a:txBody>
                    <a:bodyPr/>
                    <a:lstStyle/>
                    <a:p>
                      <a:endParaRPr lang="en-US" sz="2400" dirty="0">
                        <a:latin typeface="Calibri" panose="020F0502020204030204" pitchFamily="34" charset="0"/>
                        <a:cs typeface="Calibri" panose="020F0502020204030204" pitchFamily="34" charset="0"/>
                      </a:endParaRPr>
                    </a:p>
                  </a:txBody>
                  <a:tcPr/>
                </a:tc>
                <a:tc>
                  <a:txBody>
                    <a:bodyPr/>
                    <a:lstStyle/>
                    <a:p>
                      <a:pPr algn="ctr"/>
                      <a:r>
                        <a:rPr lang="en-US" sz="2400" dirty="0">
                          <a:latin typeface="Calibri" panose="020F0502020204030204" pitchFamily="34" charset="0"/>
                          <a:cs typeface="Calibri" panose="020F0502020204030204" pitchFamily="34" charset="0"/>
                        </a:rPr>
                        <a:t>2015</a:t>
                      </a:r>
                    </a:p>
                  </a:txBody>
                  <a:tcPr/>
                </a:tc>
                <a:tc>
                  <a:txBody>
                    <a:bodyPr/>
                    <a:lstStyle/>
                    <a:p>
                      <a:pPr algn="ctr"/>
                      <a:r>
                        <a:rPr lang="en-US" sz="2400" dirty="0">
                          <a:latin typeface="Calibri" panose="020F0502020204030204" pitchFamily="34" charset="0"/>
                          <a:cs typeface="Calibri" panose="020F0502020204030204" pitchFamily="34" charset="0"/>
                        </a:rPr>
                        <a:t>2016</a:t>
                      </a:r>
                    </a:p>
                  </a:txBody>
                  <a:tcPr/>
                </a:tc>
                <a:tc>
                  <a:txBody>
                    <a:bodyPr/>
                    <a:lstStyle/>
                    <a:p>
                      <a:pPr algn="ctr"/>
                      <a:r>
                        <a:rPr lang="en-US" sz="2400" dirty="0">
                          <a:latin typeface="Calibri" panose="020F0502020204030204" pitchFamily="34" charset="0"/>
                          <a:cs typeface="Calibri" panose="020F0502020204030204" pitchFamily="34" charset="0"/>
                        </a:rPr>
                        <a:t>2017</a:t>
                      </a:r>
                    </a:p>
                  </a:txBody>
                  <a:tcPr/>
                </a:tc>
                <a:tc>
                  <a:txBody>
                    <a:bodyPr/>
                    <a:lstStyle/>
                    <a:p>
                      <a:pPr algn="ctr"/>
                      <a:r>
                        <a:rPr lang="en-US" sz="2400" dirty="0">
                          <a:latin typeface="Calibri" panose="020F0502020204030204" pitchFamily="34" charset="0"/>
                          <a:cs typeface="Calibri" panose="020F0502020204030204" pitchFamily="34" charset="0"/>
                        </a:rPr>
                        <a:t>2018</a:t>
                      </a:r>
                    </a:p>
                  </a:txBody>
                  <a:tcPr/>
                </a:tc>
                <a:tc>
                  <a:txBody>
                    <a:bodyPr/>
                    <a:lstStyle/>
                    <a:p>
                      <a:pPr algn="ctr"/>
                      <a:r>
                        <a:rPr lang="en-US" sz="2400" dirty="0">
                          <a:latin typeface="Calibri" panose="020F0502020204030204" pitchFamily="34" charset="0"/>
                          <a:cs typeface="Calibri" panose="020F0502020204030204" pitchFamily="34" charset="0"/>
                        </a:rPr>
                        <a:t>2019</a:t>
                      </a:r>
                    </a:p>
                  </a:txBody>
                  <a:tcPr/>
                </a:tc>
                <a:extLst>
                  <a:ext uri="{0D108BD9-81ED-4DB2-BD59-A6C34878D82A}">
                    <a16:rowId xmlns:a16="http://schemas.microsoft.com/office/drawing/2014/main" val="2715636459"/>
                  </a:ext>
                </a:extLst>
              </a:tr>
              <a:tr h="514350">
                <a:tc>
                  <a:txBody>
                    <a:bodyPr/>
                    <a:lstStyle/>
                    <a:p>
                      <a:r>
                        <a:rPr lang="en-US" sz="2400" dirty="0">
                          <a:latin typeface="Calibri" panose="020F0502020204030204" pitchFamily="34" charset="0"/>
                          <a:cs typeface="Calibri" panose="020F0502020204030204" pitchFamily="34" charset="0"/>
                        </a:rPr>
                        <a:t>Economy</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0.78</a:t>
                      </a:r>
                    </a:p>
                  </a:txBody>
                  <a:tcPr/>
                </a:tc>
                <a:tc>
                  <a:txBody>
                    <a:bodyPr/>
                    <a:lstStyle/>
                    <a:p>
                      <a:pPr algn="ctr"/>
                      <a:r>
                        <a:rPr lang="en-US" sz="2400" dirty="0">
                          <a:latin typeface="Calibri" panose="020F0502020204030204" pitchFamily="34" charset="0"/>
                          <a:cs typeface="Calibri" panose="020F0502020204030204" pitchFamily="34" charset="0"/>
                        </a:rPr>
                        <a:t>0.81</a:t>
                      </a:r>
                    </a:p>
                  </a:txBody>
                  <a:tcPr/>
                </a:tc>
                <a:tc>
                  <a:txBody>
                    <a:bodyPr/>
                    <a:lstStyle/>
                    <a:p>
                      <a:pPr algn="ctr"/>
                      <a:r>
                        <a:rPr lang="en-US" sz="2400" dirty="0">
                          <a:latin typeface="Calibri" panose="020F0502020204030204" pitchFamily="34" charset="0"/>
                          <a:cs typeface="Calibri" panose="020F0502020204030204" pitchFamily="34" charset="0"/>
                        </a:rPr>
                        <a:t>0.80</a:t>
                      </a:r>
                    </a:p>
                  </a:txBody>
                  <a:tcPr/>
                </a:tc>
                <a:tc>
                  <a:txBody>
                    <a:bodyPr/>
                    <a:lstStyle/>
                    <a:p>
                      <a:pPr algn="ctr"/>
                      <a:r>
                        <a:rPr lang="en-US" sz="2400" dirty="0">
                          <a:latin typeface="Calibri" panose="020F0502020204030204" pitchFamily="34" charset="0"/>
                          <a:cs typeface="Calibri" panose="020F0502020204030204" pitchFamily="34" charset="0"/>
                        </a:rPr>
                        <a:t>0.79</a:t>
                      </a:r>
                    </a:p>
                  </a:txBody>
                  <a:tcPr/>
                </a:tc>
                <a:extLst>
                  <a:ext uri="{0D108BD9-81ED-4DB2-BD59-A6C34878D82A}">
                    <a16:rowId xmlns:a16="http://schemas.microsoft.com/office/drawing/2014/main" val="215757989"/>
                  </a:ext>
                </a:extLst>
              </a:tr>
              <a:tr h="471487">
                <a:tc>
                  <a:txBody>
                    <a:bodyPr/>
                    <a:lstStyle/>
                    <a:p>
                      <a:r>
                        <a:rPr lang="en-US" sz="2400" dirty="0">
                          <a:latin typeface="Calibri" panose="020F0502020204030204" pitchFamily="34" charset="0"/>
                          <a:cs typeface="Calibri" panose="020F0502020204030204" pitchFamily="34" charset="0"/>
                        </a:rPr>
                        <a:t>Social Support</a:t>
                      </a:r>
                    </a:p>
                  </a:txBody>
                  <a:tcPr/>
                </a:tc>
                <a:tc>
                  <a:txBody>
                    <a:bodyPr/>
                    <a:lstStyle/>
                    <a:p>
                      <a:pPr algn="ctr"/>
                      <a:r>
                        <a:rPr lang="en-US" sz="2400" dirty="0">
                          <a:latin typeface="Calibri" panose="020F0502020204030204" pitchFamily="34" charset="0"/>
                          <a:cs typeface="Calibri" panose="020F0502020204030204" pitchFamily="34" charset="0"/>
                        </a:rPr>
                        <a:t>0.72</a:t>
                      </a:r>
                    </a:p>
                  </a:txBody>
                  <a:tcPr/>
                </a:tc>
                <a:tc>
                  <a:txBody>
                    <a:bodyPr/>
                    <a:lstStyle/>
                    <a:p>
                      <a:pPr algn="ctr"/>
                      <a:r>
                        <a:rPr lang="en-US" sz="2400" dirty="0">
                          <a:latin typeface="Calibri" panose="020F0502020204030204" pitchFamily="34" charset="0"/>
                          <a:cs typeface="Calibri" panose="020F0502020204030204" pitchFamily="34" charset="0"/>
                        </a:rPr>
                        <a:t>0.73</a:t>
                      </a:r>
                    </a:p>
                  </a:txBody>
                  <a:tcPr/>
                </a:tc>
                <a:tc>
                  <a:txBody>
                    <a:bodyPr/>
                    <a:lstStyle/>
                    <a:p>
                      <a:pPr algn="ctr"/>
                      <a:r>
                        <a:rPr lang="en-US" sz="2400" dirty="0">
                          <a:latin typeface="Calibri" panose="020F0502020204030204" pitchFamily="34" charset="0"/>
                          <a:cs typeface="Calibri" panose="020F0502020204030204" pitchFamily="34" charset="0"/>
                        </a:rPr>
                        <a:t>0.75</a:t>
                      </a:r>
                    </a:p>
                  </a:txBody>
                  <a:tcPr/>
                </a:tc>
                <a:tc>
                  <a:txBody>
                    <a:bodyPr/>
                    <a:lstStyle/>
                    <a:p>
                      <a:pPr algn="ctr"/>
                      <a:r>
                        <a:rPr lang="en-US" sz="2400" dirty="0">
                          <a:latin typeface="Calibri" panose="020F0502020204030204" pitchFamily="34" charset="0"/>
                          <a:cs typeface="Calibri" panose="020F0502020204030204" pitchFamily="34" charset="0"/>
                        </a:rPr>
                        <a:t>0.74</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extLst>
                  <a:ext uri="{0D108BD9-81ED-4DB2-BD59-A6C34878D82A}">
                    <a16:rowId xmlns:a16="http://schemas.microsoft.com/office/drawing/2014/main" val="554298041"/>
                  </a:ext>
                </a:extLst>
              </a:tr>
              <a:tr h="757238">
                <a:tc>
                  <a:txBody>
                    <a:bodyPr/>
                    <a:lstStyle/>
                    <a:p>
                      <a:r>
                        <a:rPr lang="en-US" sz="2400" dirty="0">
                          <a:latin typeface="Calibri" panose="020F0502020204030204" pitchFamily="34" charset="0"/>
                          <a:cs typeface="Calibri" panose="020F0502020204030204" pitchFamily="34" charset="0"/>
                        </a:rPr>
                        <a:t>Life Expectancy</a:t>
                      </a:r>
                    </a:p>
                  </a:txBody>
                  <a:tcPr/>
                </a:tc>
                <a:tc>
                  <a:txBody>
                    <a:bodyPr/>
                    <a:lstStyle/>
                    <a:p>
                      <a:pPr algn="ctr"/>
                      <a:r>
                        <a:rPr lang="en-US" sz="2400" dirty="0">
                          <a:latin typeface="Calibri" panose="020F0502020204030204" pitchFamily="34" charset="0"/>
                          <a:cs typeface="Calibri" panose="020F0502020204030204" pitchFamily="34" charset="0"/>
                        </a:rPr>
                        <a:t>0.72</a:t>
                      </a:r>
                    </a:p>
                  </a:txBody>
                  <a:tcPr/>
                </a:tc>
                <a:tc>
                  <a:txBody>
                    <a:bodyPr/>
                    <a:lstStyle/>
                    <a:p>
                      <a:pPr algn="ctr"/>
                      <a:r>
                        <a:rPr lang="en-US" sz="2400" dirty="0">
                          <a:latin typeface="Calibri" panose="020F0502020204030204" pitchFamily="34" charset="0"/>
                          <a:cs typeface="Calibri" panose="020F0502020204030204" pitchFamily="34" charset="0"/>
                        </a:rPr>
                        <a:t>0.76</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extLst>
                  <a:ext uri="{0D108BD9-81ED-4DB2-BD59-A6C34878D82A}">
                    <a16:rowId xmlns:a16="http://schemas.microsoft.com/office/drawing/2014/main" val="1769640183"/>
                  </a:ext>
                </a:extLst>
              </a:tr>
              <a:tr h="485775">
                <a:tc>
                  <a:txBody>
                    <a:bodyPr/>
                    <a:lstStyle/>
                    <a:p>
                      <a:r>
                        <a:rPr lang="en-US" sz="2400" dirty="0">
                          <a:latin typeface="Calibri" panose="020F0502020204030204" pitchFamily="34" charset="0"/>
                          <a:cs typeface="Calibri" panose="020F0502020204030204" pitchFamily="34" charset="0"/>
                        </a:rPr>
                        <a:t>Freedom</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0.53</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extLst>
                  <a:ext uri="{0D108BD9-81ED-4DB2-BD59-A6C34878D82A}">
                    <a16:rowId xmlns:a16="http://schemas.microsoft.com/office/drawing/2014/main" val="1048131764"/>
                  </a:ext>
                </a:extLst>
              </a:tr>
              <a:tr h="428625">
                <a:tc>
                  <a:txBody>
                    <a:bodyPr/>
                    <a:lstStyle/>
                    <a:p>
                      <a:r>
                        <a:rPr lang="en-US" sz="2400" dirty="0">
                          <a:latin typeface="Calibri" panose="020F0502020204030204" pitchFamily="34" charset="0"/>
                          <a:cs typeface="Calibri" panose="020F0502020204030204" pitchFamily="34" charset="0"/>
                        </a:rPr>
                        <a:t>Generosity</a:t>
                      </a:r>
                    </a:p>
                  </a:txBody>
                  <a:tcPr/>
                </a:tc>
                <a:tc>
                  <a:txBody>
                    <a:bodyPr/>
                    <a:lstStyle/>
                    <a:p>
                      <a:pPr algn="ctr"/>
                      <a:r>
                        <a:rPr lang="en-US" sz="2400" dirty="0">
                          <a:latin typeface="Calibri" panose="020F0502020204030204" pitchFamily="34" charset="0"/>
                          <a:cs typeface="Calibri" panose="020F0502020204030204" pitchFamily="34" charset="0"/>
                        </a:rPr>
                        <a:t>0.08</a:t>
                      </a:r>
                    </a:p>
                  </a:txBody>
                  <a:tcPr/>
                </a:tc>
                <a:tc>
                  <a:txBody>
                    <a:bodyPr/>
                    <a:lstStyle/>
                    <a:p>
                      <a:pPr algn="ctr"/>
                      <a:r>
                        <a:rPr lang="en-US" sz="2400" dirty="0">
                          <a:latin typeface="Calibri" panose="020F0502020204030204" pitchFamily="34" charset="0"/>
                          <a:cs typeface="Calibri" panose="020F0502020204030204" pitchFamily="34" charset="0"/>
                        </a:rPr>
                        <a:t>-0.076</a:t>
                      </a:r>
                    </a:p>
                  </a:txBody>
                  <a:tcPr/>
                </a:tc>
                <a:tc>
                  <a:txBody>
                    <a:bodyPr/>
                    <a:lstStyle/>
                    <a:p>
                      <a:pPr algn="ctr"/>
                      <a:r>
                        <a:rPr lang="en-US" sz="2400" dirty="0">
                          <a:latin typeface="Calibri" panose="020F0502020204030204" pitchFamily="34" charset="0"/>
                          <a:cs typeface="Calibri" panose="020F0502020204030204" pitchFamily="34" charset="0"/>
                        </a:rPr>
                        <a:t>-0.02</a:t>
                      </a:r>
                    </a:p>
                  </a:txBody>
                  <a:tcPr/>
                </a:tc>
                <a:tc>
                  <a:txBody>
                    <a:bodyPr/>
                    <a:lstStyle/>
                    <a:p>
                      <a:pPr algn="ctr"/>
                      <a:r>
                        <a:rPr lang="en-US" sz="2400" dirty="0">
                          <a:latin typeface="Calibri" panose="020F0502020204030204" pitchFamily="34" charset="0"/>
                          <a:cs typeface="Calibri" panose="020F0502020204030204" pitchFamily="34" charset="0"/>
                        </a:rPr>
                        <a:t>-0.07</a:t>
                      </a:r>
                    </a:p>
                  </a:txBody>
                  <a:tcPr/>
                </a:tc>
                <a:tc>
                  <a:txBody>
                    <a:bodyPr/>
                    <a:lstStyle/>
                    <a:p>
                      <a:pPr algn="ctr"/>
                      <a:r>
                        <a:rPr lang="en-US" sz="2400" dirty="0">
                          <a:latin typeface="Calibri" panose="020F0502020204030204" pitchFamily="34" charset="0"/>
                          <a:cs typeface="Calibri" panose="020F0502020204030204" pitchFamily="34" charset="0"/>
                        </a:rPr>
                        <a:t>-0.34</a:t>
                      </a:r>
                    </a:p>
                  </a:txBody>
                  <a:tcPr/>
                </a:tc>
                <a:extLst>
                  <a:ext uri="{0D108BD9-81ED-4DB2-BD59-A6C34878D82A}">
                    <a16:rowId xmlns:a16="http://schemas.microsoft.com/office/drawing/2014/main" val="3136551724"/>
                  </a:ext>
                </a:extLst>
              </a:tr>
              <a:tr h="778450">
                <a:tc>
                  <a:txBody>
                    <a:bodyPr/>
                    <a:lstStyle/>
                    <a:p>
                      <a:r>
                        <a:rPr lang="en-US" sz="2400" dirty="0">
                          <a:latin typeface="Calibri" panose="020F0502020204030204" pitchFamily="34" charset="0"/>
                          <a:cs typeface="Calibri" panose="020F0502020204030204" pitchFamily="34" charset="0"/>
                        </a:rPr>
                        <a:t>Perceptions of Corruption</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tc>
                  <a:txBody>
                    <a:bodyPr/>
                    <a:lstStyle/>
                    <a:p>
                      <a:pPr algn="ctr"/>
                      <a:r>
                        <a:rPr lang="en-US" sz="2400" dirty="0">
                          <a:latin typeface="Calibri" panose="020F0502020204030204" pitchFamily="34" charset="0"/>
                          <a:cs typeface="Calibri" panose="020F0502020204030204" pitchFamily="34" charset="0"/>
                        </a:rPr>
                        <a:t>0.37</a:t>
                      </a:r>
                    </a:p>
                  </a:txBody>
                  <a:tcPr/>
                </a:tc>
                <a:tc>
                  <a:txBody>
                    <a:bodyPr/>
                    <a:lstStyle/>
                    <a:p>
                      <a:pPr algn="ctr"/>
                      <a:r>
                        <a:rPr lang="en-US" sz="2400" dirty="0">
                          <a:latin typeface="Calibri" panose="020F0502020204030204" pitchFamily="34" charset="0"/>
                          <a:cs typeface="Calibri" panose="020F0502020204030204" pitchFamily="34" charset="0"/>
                        </a:rPr>
                        <a:t>0.39</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extLst>
                  <a:ext uri="{0D108BD9-81ED-4DB2-BD59-A6C34878D82A}">
                    <a16:rowId xmlns:a16="http://schemas.microsoft.com/office/drawing/2014/main" val="3961440116"/>
                  </a:ext>
                </a:extLst>
              </a:tr>
            </a:tbl>
          </a:graphicData>
        </a:graphic>
      </p:graphicFrame>
      <p:sp>
        <p:nvSpPr>
          <p:cNvPr id="9" name="TextBox 8">
            <a:extLst>
              <a:ext uri="{FF2B5EF4-FFF2-40B4-BE49-F238E27FC236}">
                <a16:creationId xmlns:a16="http://schemas.microsoft.com/office/drawing/2014/main" id="{658A56EC-DE95-8346-9EE8-31181B3D07A9}"/>
              </a:ext>
            </a:extLst>
          </p:cNvPr>
          <p:cNvSpPr txBox="1"/>
          <p:nvPr/>
        </p:nvSpPr>
        <p:spPr>
          <a:xfrm>
            <a:off x="-1" y="256791"/>
            <a:ext cx="12186315" cy="1569660"/>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Results of </a:t>
            </a:r>
            <a:r>
              <a:rPr lang="en-US" sz="3200" dirty="0" err="1">
                <a:solidFill>
                  <a:schemeClr val="bg1"/>
                </a:solidFill>
                <a:latin typeface="Calibri" panose="020F0502020204030204" pitchFamily="34" charset="0"/>
                <a:cs typeface="Calibri" panose="020F0502020204030204" pitchFamily="34" charset="0"/>
              </a:rPr>
              <a:t>LinearRegression</a:t>
            </a:r>
            <a:r>
              <a:rPr lang="en-US" sz="3200" dirty="0">
                <a:solidFill>
                  <a:schemeClr val="bg1"/>
                </a:solidFill>
                <a:latin typeface="Calibri" panose="020F0502020204030204" pitchFamily="34" charset="0"/>
                <a:cs typeface="Calibri" panose="020F0502020204030204" pitchFamily="34" charset="0"/>
              </a:rPr>
              <a:t> ran on each attribute with the target attribute happiness score, the following is their correlation coefficients results:</a:t>
            </a:r>
          </a:p>
        </p:txBody>
      </p:sp>
    </p:spTree>
    <p:extLst>
      <p:ext uri="{BB962C8B-B14F-4D97-AF65-F5344CB8AC3E}">
        <p14:creationId xmlns:p14="http://schemas.microsoft.com/office/powerpoint/2010/main" val="429409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658A56EC-DE95-8346-9EE8-31181B3D07A9}"/>
              </a:ext>
            </a:extLst>
          </p:cNvPr>
          <p:cNvSpPr txBox="1"/>
          <p:nvPr/>
        </p:nvSpPr>
        <p:spPr>
          <a:xfrm>
            <a:off x="-1" y="442528"/>
            <a:ext cx="12186315" cy="707886"/>
          </a:xfrm>
          <a:prstGeom prst="rect">
            <a:avLst/>
          </a:prstGeom>
          <a:noFill/>
        </p:spPr>
        <p:txBody>
          <a:bodyPr wrap="square" rtlCol="0">
            <a:spAutoFit/>
          </a:bodyPr>
          <a:lstStyle/>
          <a:p>
            <a:pPr algn="ctr"/>
            <a:r>
              <a:rPr lang="en-US" sz="4000" dirty="0">
                <a:solidFill>
                  <a:schemeClr val="bg1"/>
                </a:solidFill>
                <a:latin typeface="Calibri" panose="020F0502020204030204" pitchFamily="34" charset="0"/>
                <a:cs typeface="Calibri" panose="020F0502020204030204" pitchFamily="34" charset="0"/>
              </a:rPr>
              <a:t>2019 </a:t>
            </a:r>
            <a:r>
              <a:rPr lang="en-US" sz="4000" dirty="0" err="1">
                <a:solidFill>
                  <a:schemeClr val="bg1"/>
                </a:solidFill>
                <a:latin typeface="Calibri" panose="020F0502020204030204" pitchFamily="34" charset="0"/>
                <a:cs typeface="Calibri" panose="020F0502020204030204" pitchFamily="34" charset="0"/>
              </a:rPr>
              <a:t>LinearRegression</a:t>
            </a:r>
            <a:r>
              <a:rPr lang="en-US" sz="4000" dirty="0">
                <a:solidFill>
                  <a:schemeClr val="bg1"/>
                </a:solidFill>
                <a:latin typeface="Calibri" panose="020F0502020204030204" pitchFamily="34" charset="0"/>
                <a:cs typeface="Calibri" panose="020F0502020204030204" pitchFamily="34" charset="0"/>
              </a:rPr>
              <a:t> Visualization</a:t>
            </a:r>
          </a:p>
        </p:txBody>
      </p:sp>
      <p:sp>
        <p:nvSpPr>
          <p:cNvPr id="4" name="TextBox 3">
            <a:extLst>
              <a:ext uri="{FF2B5EF4-FFF2-40B4-BE49-F238E27FC236}">
                <a16:creationId xmlns:a16="http://schemas.microsoft.com/office/drawing/2014/main" id="{904BB7C2-8B75-864C-A5BC-11BCF51DEE0E}"/>
              </a:ext>
            </a:extLst>
          </p:cNvPr>
          <p:cNvSpPr txBox="1"/>
          <p:nvPr/>
        </p:nvSpPr>
        <p:spPr>
          <a:xfrm>
            <a:off x="614363" y="5707586"/>
            <a:ext cx="5343524" cy="707886"/>
          </a:xfrm>
          <a:prstGeom prst="rect">
            <a:avLst/>
          </a:prstGeom>
          <a:noFill/>
        </p:spPr>
        <p:txBody>
          <a:bodyPr wrap="square" rtlCol="0">
            <a:spAutoFit/>
          </a:bodyPr>
          <a:lstStyle/>
          <a:p>
            <a:pPr algn="ctr"/>
            <a:r>
              <a:rPr lang="en-US" sz="2000" dirty="0">
                <a:solidFill>
                  <a:schemeClr val="bg1"/>
                </a:solidFill>
                <a:latin typeface="Calibri" panose="020F0502020204030204" pitchFamily="34" charset="0"/>
                <a:cs typeface="Calibri" panose="020F0502020204030204" pitchFamily="34" charset="0"/>
              </a:rPr>
              <a:t>Economy and Happiness Score: </a:t>
            </a:r>
          </a:p>
          <a:p>
            <a:pPr algn="ctr"/>
            <a:r>
              <a:rPr lang="en-US" sz="2000" dirty="0">
                <a:solidFill>
                  <a:schemeClr val="bg1"/>
                </a:solidFill>
                <a:latin typeface="Calibri" panose="020F0502020204030204" pitchFamily="34" charset="0"/>
                <a:cs typeface="Calibri" panose="020F0502020204030204" pitchFamily="34" charset="0"/>
              </a:rPr>
              <a:t>.79</a:t>
            </a:r>
          </a:p>
        </p:txBody>
      </p:sp>
      <p:sp>
        <p:nvSpPr>
          <p:cNvPr id="12" name="TextBox 11">
            <a:extLst>
              <a:ext uri="{FF2B5EF4-FFF2-40B4-BE49-F238E27FC236}">
                <a16:creationId xmlns:a16="http://schemas.microsoft.com/office/drawing/2014/main" id="{60CBA2C8-7298-2A45-9DD7-937F920CD4D1}"/>
              </a:ext>
            </a:extLst>
          </p:cNvPr>
          <p:cNvSpPr txBox="1"/>
          <p:nvPr/>
        </p:nvSpPr>
        <p:spPr>
          <a:xfrm>
            <a:off x="5935993" y="5707585"/>
            <a:ext cx="5343524" cy="707886"/>
          </a:xfrm>
          <a:prstGeom prst="rect">
            <a:avLst/>
          </a:prstGeom>
          <a:noFill/>
        </p:spPr>
        <p:txBody>
          <a:bodyPr wrap="square" rtlCol="0">
            <a:spAutoFit/>
          </a:bodyPr>
          <a:lstStyle/>
          <a:p>
            <a:pPr algn="ctr"/>
            <a:r>
              <a:rPr lang="en-US" sz="2000" dirty="0">
                <a:solidFill>
                  <a:schemeClr val="bg1"/>
                </a:solidFill>
                <a:latin typeface="Calibri" panose="020F0502020204030204" pitchFamily="34" charset="0"/>
                <a:cs typeface="Calibri" panose="020F0502020204030204" pitchFamily="34" charset="0"/>
              </a:rPr>
              <a:t>Generosity and Happiness Score:</a:t>
            </a:r>
          </a:p>
          <a:p>
            <a:pPr algn="ctr"/>
            <a:r>
              <a:rPr lang="en-US" sz="2000" dirty="0">
                <a:solidFill>
                  <a:schemeClr val="bg1"/>
                </a:solidFill>
                <a:latin typeface="Calibri" panose="020F0502020204030204" pitchFamily="34" charset="0"/>
                <a:cs typeface="Calibri" panose="020F0502020204030204" pitchFamily="34" charset="0"/>
              </a:rPr>
              <a:t>-0.34  </a:t>
            </a:r>
          </a:p>
        </p:txBody>
      </p:sp>
      <p:pic>
        <p:nvPicPr>
          <p:cNvPr id="14" name="Content Placeholder 13" descr="A screenshot of a social media post&#10;&#10;Description automatically generated">
            <a:extLst>
              <a:ext uri="{FF2B5EF4-FFF2-40B4-BE49-F238E27FC236}">
                <a16:creationId xmlns:a16="http://schemas.microsoft.com/office/drawing/2014/main" id="{586AD017-F854-8F4A-A831-FD19FBC8F39B}"/>
              </a:ext>
            </a:extLst>
          </p:cNvPr>
          <p:cNvPicPr>
            <a:picLocks noGrp="1" noChangeAspect="1"/>
          </p:cNvPicPr>
          <p:nvPr>
            <p:ph idx="1"/>
          </p:nvPr>
        </p:nvPicPr>
        <p:blipFill rotWithShape="1">
          <a:blip r:embed="rId2"/>
          <a:srcRect b="12060"/>
          <a:stretch/>
        </p:blipFill>
        <p:spPr>
          <a:xfrm>
            <a:off x="1068613" y="1150415"/>
            <a:ext cx="10049086" cy="4557170"/>
          </a:xfrm>
        </p:spPr>
      </p:pic>
    </p:spTree>
    <p:extLst>
      <p:ext uri="{BB962C8B-B14F-4D97-AF65-F5344CB8AC3E}">
        <p14:creationId xmlns:p14="http://schemas.microsoft.com/office/powerpoint/2010/main" val="303737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658A56EC-DE95-8346-9EE8-31181B3D07A9}"/>
              </a:ext>
            </a:extLst>
          </p:cNvPr>
          <p:cNvSpPr txBox="1"/>
          <p:nvPr/>
        </p:nvSpPr>
        <p:spPr>
          <a:xfrm>
            <a:off x="33322" y="404133"/>
            <a:ext cx="12186315" cy="584775"/>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Other Attribute: </a:t>
            </a:r>
            <a:r>
              <a:rPr lang="en-US" sz="3200" dirty="0" err="1">
                <a:solidFill>
                  <a:schemeClr val="bg1"/>
                </a:solidFill>
                <a:latin typeface="Calibri" panose="020F0502020204030204" pitchFamily="34" charset="0"/>
                <a:cs typeface="Calibri" panose="020F0502020204030204" pitchFamily="34" charset="0"/>
              </a:rPr>
              <a:t>CorrelationAttributeEval</a:t>
            </a:r>
            <a:r>
              <a:rPr lang="en-US" sz="3200" dirty="0">
                <a:solidFill>
                  <a:schemeClr val="bg1"/>
                </a:solidFill>
                <a:latin typeface="Calibri" panose="020F0502020204030204" pitchFamily="34" charset="0"/>
                <a:cs typeface="Calibri" panose="020F0502020204030204" pitchFamily="34" charset="0"/>
              </a:rPr>
              <a:t> </a:t>
            </a:r>
          </a:p>
        </p:txBody>
      </p:sp>
      <p:graphicFrame>
        <p:nvGraphicFramePr>
          <p:cNvPr id="13" name="Table 12">
            <a:extLst>
              <a:ext uri="{FF2B5EF4-FFF2-40B4-BE49-F238E27FC236}">
                <a16:creationId xmlns:a16="http://schemas.microsoft.com/office/drawing/2014/main" id="{1A8DEF80-0895-7F43-8022-BCF80DDEF1F4}"/>
              </a:ext>
            </a:extLst>
          </p:cNvPr>
          <p:cNvGraphicFramePr>
            <a:graphicFrameLocks noGrp="1"/>
          </p:cNvGraphicFramePr>
          <p:nvPr>
            <p:extLst>
              <p:ext uri="{D42A27DB-BD31-4B8C-83A1-F6EECF244321}">
                <p14:modId xmlns:p14="http://schemas.microsoft.com/office/powerpoint/2010/main" val="3283945692"/>
              </p:ext>
            </p:extLst>
          </p:nvPr>
        </p:nvGraphicFramePr>
        <p:xfrm>
          <a:off x="1066800" y="1135866"/>
          <a:ext cx="10058400" cy="5100499"/>
        </p:xfrm>
        <a:graphic>
          <a:graphicData uri="http://schemas.openxmlformats.org/drawingml/2006/table">
            <a:tbl>
              <a:tblPr firstRow="1" firstCol="1" bandRow="1">
                <a:tableStyleId>{00A15C55-8517-42AA-B614-E9B94910E393}</a:tableStyleId>
              </a:tblPr>
              <a:tblGrid>
                <a:gridCol w="1350084">
                  <a:extLst>
                    <a:ext uri="{9D8B030D-6E8A-4147-A177-3AD203B41FA5}">
                      <a16:colId xmlns:a16="http://schemas.microsoft.com/office/drawing/2014/main" val="2769335048"/>
                    </a:ext>
                  </a:extLst>
                </a:gridCol>
                <a:gridCol w="1742739">
                  <a:extLst>
                    <a:ext uri="{9D8B030D-6E8A-4147-A177-3AD203B41FA5}">
                      <a16:colId xmlns:a16="http://schemas.microsoft.com/office/drawing/2014/main" val="2182484455"/>
                    </a:ext>
                  </a:extLst>
                </a:gridCol>
                <a:gridCol w="1742739">
                  <a:extLst>
                    <a:ext uri="{9D8B030D-6E8A-4147-A177-3AD203B41FA5}">
                      <a16:colId xmlns:a16="http://schemas.microsoft.com/office/drawing/2014/main" val="1963391680"/>
                    </a:ext>
                  </a:extLst>
                </a:gridCol>
                <a:gridCol w="1742739">
                  <a:extLst>
                    <a:ext uri="{9D8B030D-6E8A-4147-A177-3AD203B41FA5}">
                      <a16:colId xmlns:a16="http://schemas.microsoft.com/office/drawing/2014/main" val="3100575238"/>
                    </a:ext>
                  </a:extLst>
                </a:gridCol>
                <a:gridCol w="1742739">
                  <a:extLst>
                    <a:ext uri="{9D8B030D-6E8A-4147-A177-3AD203B41FA5}">
                      <a16:colId xmlns:a16="http://schemas.microsoft.com/office/drawing/2014/main" val="1201258165"/>
                    </a:ext>
                  </a:extLst>
                </a:gridCol>
                <a:gridCol w="1737360">
                  <a:extLst>
                    <a:ext uri="{9D8B030D-6E8A-4147-A177-3AD203B41FA5}">
                      <a16:colId xmlns:a16="http://schemas.microsoft.com/office/drawing/2014/main" val="2348504647"/>
                    </a:ext>
                  </a:extLst>
                </a:gridCol>
              </a:tblGrid>
              <a:tr h="470032">
                <a:tc>
                  <a:txBody>
                    <a:bodyPr/>
                    <a:lstStyle/>
                    <a:p>
                      <a:pPr marL="0" marR="0">
                        <a:lnSpc>
                          <a:spcPct val="115000"/>
                        </a:lnSpc>
                        <a:spcBef>
                          <a:spcPts val="1000"/>
                        </a:spcBef>
                        <a:spcAft>
                          <a:spcPts val="0"/>
                        </a:spcAft>
                      </a:pPr>
                      <a:r>
                        <a:rPr lang="en-US"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2015</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2016</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2017</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2018</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dirty="0">
                          <a:effectLst/>
                          <a:latin typeface="Calibri" panose="020F0502020204030204" pitchFamily="34" charset="0"/>
                          <a:cs typeface="Calibri" panose="020F0502020204030204" pitchFamily="34" charset="0"/>
                        </a:rPr>
                        <a:t>2019</a:t>
                      </a:r>
                      <a:endParaRPr lang="en-US" sz="3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4263487883"/>
                  </a:ext>
                </a:extLst>
              </a:tr>
              <a:tr h="93783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1</a:t>
                      </a:r>
                      <a:r>
                        <a:rPr lang="en-US" sz="1600" baseline="30000">
                          <a:effectLst/>
                          <a:latin typeface="Calibri" panose="020F0502020204030204" pitchFamily="34" charset="0"/>
                          <a:cs typeface="Calibri" panose="020F0502020204030204" pitchFamily="34" charset="0"/>
                        </a:rPr>
                        <a:t>st</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0.781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Economy (GDP Per Capita)</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0.812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0.802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Economy (GDP Per Capita)</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0.7939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913040342"/>
                  </a:ext>
                </a:extLst>
              </a:tr>
              <a:tr h="73377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2</a:t>
                      </a:r>
                      <a:r>
                        <a:rPr lang="en-US" sz="1600" baseline="30000">
                          <a:effectLst/>
                          <a:latin typeface="Calibri" panose="020F0502020204030204" pitchFamily="34" charset="0"/>
                          <a:cs typeface="Calibri" panose="020F0502020204030204" pitchFamily="34" charset="0"/>
                        </a:rPr>
                        <a:t>nd</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Social Support</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0.741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0.739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0.753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0.746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0.7771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928887719"/>
                  </a:ext>
                </a:extLst>
              </a:tr>
              <a:tr h="73377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3</a:t>
                      </a:r>
                      <a:r>
                        <a:rPr lang="en-US" sz="1600" baseline="30000">
                          <a:effectLst/>
                          <a:latin typeface="Calibri" panose="020F0502020204030204" pitchFamily="34" charset="0"/>
                          <a:cs typeface="Calibri" panose="020F0502020204030204" pitchFamily="34" charset="0"/>
                        </a:rPr>
                        <a:t>rd</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0.724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0.765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0.782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0.7799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18778128"/>
                  </a:ext>
                </a:extLst>
              </a:tr>
              <a:tr h="547258">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4</a:t>
                      </a:r>
                      <a:r>
                        <a:rPr lang="en-US" sz="1600" baseline="30000">
                          <a:effectLst/>
                          <a:latin typeface="Calibri" panose="020F0502020204030204" pitchFamily="34" charset="0"/>
                          <a:cs typeface="Calibri" panose="020F0502020204030204" pitchFamily="34" charset="0"/>
                        </a:rPr>
                        <a:t>th</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0.568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Freedom</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0.567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Freedom</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0.57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0.544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0.5667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17810118"/>
                  </a:ext>
                </a:extLst>
              </a:tr>
              <a:tr h="547258">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5</a:t>
                      </a:r>
                      <a:r>
                        <a:rPr lang="en-US" sz="1600" baseline="30000">
                          <a:effectLst/>
                          <a:latin typeface="Calibri" panose="020F0502020204030204" pitchFamily="34" charset="0"/>
                          <a:cs typeface="Calibri" panose="020F0502020204030204" pitchFamily="34" charset="0"/>
                        </a:rPr>
                        <a:t>th</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0.157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0.155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0.136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0.0758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598483499"/>
                  </a:ext>
                </a:extLst>
              </a:tr>
              <a:tr h="93783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6</a:t>
                      </a:r>
                      <a:r>
                        <a:rPr lang="en-US" sz="1600" baseline="30000">
                          <a:effectLst/>
                          <a:latin typeface="Calibri" panose="020F0502020204030204" pitchFamily="34" charset="0"/>
                          <a:cs typeface="Calibri" panose="020F0502020204030204" pitchFamily="34" charset="0"/>
                        </a:rPr>
                        <a:t>th</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0.395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0.402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0.429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0.392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Perceptions of Corruption</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0.3856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875351350"/>
                  </a:ext>
                </a:extLst>
              </a:tr>
            </a:tbl>
          </a:graphicData>
        </a:graphic>
      </p:graphicFrame>
    </p:spTree>
    <p:extLst>
      <p:ext uri="{BB962C8B-B14F-4D97-AF65-F5344CB8AC3E}">
        <p14:creationId xmlns:p14="http://schemas.microsoft.com/office/powerpoint/2010/main" val="376232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Who Can Use This? </a:t>
            </a:r>
            <a:br>
              <a:rPr lang="en-US" sz="5400" dirty="0">
                <a:solidFill>
                  <a:srgbClr val="FFFFFF"/>
                </a:solidFill>
                <a:latin typeface="Calibri" panose="020F0502020204030204" pitchFamily="34" charset="0"/>
                <a:cs typeface="Calibri" panose="020F0502020204030204" pitchFamily="34" charset="0"/>
              </a:rPr>
            </a:br>
            <a:br>
              <a:rPr lang="en-US" sz="5400" dirty="0">
                <a:solidFill>
                  <a:srgbClr val="FFFFFF"/>
                </a:solidFill>
                <a:latin typeface="Calibri" panose="020F0502020204030204" pitchFamily="34" charset="0"/>
                <a:cs typeface="Calibri" panose="020F0502020204030204" pitchFamily="34" charset="0"/>
              </a:rPr>
            </a:br>
            <a:br>
              <a:rPr lang="en-US" sz="5400" dirty="0">
                <a:solidFill>
                  <a:srgbClr val="FFFFFF"/>
                </a:solidFill>
                <a:latin typeface="Calibri" panose="020F0502020204030204" pitchFamily="34" charset="0"/>
                <a:cs typeface="Calibri" panose="020F0502020204030204" pitchFamily="34" charset="0"/>
              </a:rPr>
            </a:br>
            <a:r>
              <a:rPr lang="en-US" sz="5400" dirty="0">
                <a:solidFill>
                  <a:srgbClr val="FFFFFF"/>
                </a:solidFill>
                <a:latin typeface="Calibri" panose="020F0502020204030204" pitchFamily="34" charset="0"/>
                <a:cs typeface="Calibri" panose="020F0502020204030204" pitchFamily="34" charset="0"/>
              </a:rPr>
              <a:t>Future Uses</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Country/Regions Governments</a:t>
            </a:r>
          </a:p>
          <a:p>
            <a:pPr>
              <a:buClr>
                <a:srgbClr val="00B050"/>
              </a:buClr>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a:p>
            <a:pPr marL="0" indent="0">
              <a:buClr>
                <a:srgbClr val="00B050"/>
              </a:buClr>
              <a:buNone/>
            </a:pP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COVID-19</a:t>
            </a:r>
          </a:p>
        </p:txBody>
      </p:sp>
    </p:spTree>
    <p:extLst>
      <p:ext uri="{BB962C8B-B14F-4D97-AF65-F5344CB8AC3E}">
        <p14:creationId xmlns:p14="http://schemas.microsoft.com/office/powerpoint/2010/main" val="168186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Best Countries - 2019</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r>
              <a:rPr lang="en-US" sz="3200" dirty="0">
                <a:latin typeface="Calibri" panose="020F0502020204030204" pitchFamily="34" charset="0"/>
                <a:cs typeface="Calibri" panose="020F0502020204030204" pitchFamily="34" charset="0"/>
              </a:rPr>
              <a:t>1. Finland</a:t>
            </a:r>
          </a:p>
          <a:p>
            <a:r>
              <a:rPr lang="en-US" sz="3200" dirty="0">
                <a:latin typeface="Calibri" panose="020F0502020204030204" pitchFamily="34" charset="0"/>
                <a:cs typeface="Calibri" panose="020F0502020204030204" pitchFamily="34" charset="0"/>
              </a:rPr>
              <a:t>2. Denmark</a:t>
            </a:r>
          </a:p>
          <a:p>
            <a:r>
              <a:rPr lang="en-US" sz="3200" dirty="0">
                <a:latin typeface="Calibri" panose="020F0502020204030204" pitchFamily="34" charset="0"/>
                <a:cs typeface="Calibri" panose="020F0502020204030204" pitchFamily="34" charset="0"/>
              </a:rPr>
              <a:t>3. Norway</a:t>
            </a:r>
          </a:p>
          <a:p>
            <a:r>
              <a:rPr lang="en-US" sz="3200" dirty="0">
                <a:latin typeface="Calibri" panose="020F0502020204030204" pitchFamily="34" charset="0"/>
                <a:cs typeface="Calibri" panose="020F0502020204030204" pitchFamily="34" charset="0"/>
              </a:rPr>
              <a:t>……</a:t>
            </a:r>
          </a:p>
          <a:p>
            <a:r>
              <a:rPr lang="en-US" sz="3200" dirty="0">
                <a:latin typeface="Calibri" panose="020F0502020204030204" pitchFamily="34" charset="0"/>
                <a:cs typeface="Calibri" panose="020F0502020204030204" pitchFamily="34" charset="0"/>
              </a:rPr>
              <a:t>19. United States</a:t>
            </a:r>
          </a:p>
        </p:txBody>
      </p:sp>
    </p:spTree>
    <p:extLst>
      <p:ext uri="{BB962C8B-B14F-4D97-AF65-F5344CB8AC3E}">
        <p14:creationId xmlns:p14="http://schemas.microsoft.com/office/powerpoint/2010/main" val="254686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Overview</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rmAutofit/>
          </a:bodyPr>
          <a:lstStyle/>
          <a:p>
            <a:r>
              <a:rPr lang="en-US" sz="3200" dirty="0">
                <a:latin typeface="Calibri" panose="020F0502020204030204" pitchFamily="34" charset="0"/>
                <a:cs typeface="Calibri" panose="020F0502020204030204" pitchFamily="34" charset="0"/>
              </a:rPr>
              <a:t>Analysis on the World Happiness Reports of 2015, 2016, 2017, 2018 and 2019.</a:t>
            </a:r>
          </a:p>
        </p:txBody>
      </p:sp>
    </p:spTree>
    <p:extLst>
      <p:ext uri="{BB962C8B-B14F-4D97-AF65-F5344CB8AC3E}">
        <p14:creationId xmlns:p14="http://schemas.microsoft.com/office/powerpoint/2010/main" val="303848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Where is This Data From?</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3200" dirty="0" err="1">
                <a:latin typeface="Calibri" panose="020F0502020204030204" pitchFamily="34" charset="0"/>
                <a:cs typeface="Calibri" panose="020F0502020204030204" pitchFamily="34" charset="0"/>
              </a:rPr>
              <a:t>Kaggle.com</a:t>
            </a: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Gallup World Poll (GWP)</a:t>
            </a:r>
          </a:p>
          <a:p>
            <a:pPr lvl="1">
              <a:buClr>
                <a:srgbClr val="00B050"/>
              </a:buClr>
              <a:buFont typeface="Arial" panose="020B0604020202020204" pitchFamily="34" charset="0"/>
              <a:buChar char="•"/>
            </a:pPr>
            <a:r>
              <a:rPr lang="en-US" sz="3000" dirty="0">
                <a:latin typeface="Calibri" panose="020F0502020204030204" pitchFamily="34" charset="0"/>
                <a:cs typeface="Calibri" panose="020F0502020204030204" pitchFamily="34" charset="0"/>
              </a:rPr>
              <a:t>According to Gallup World Poll, the sample size is 1,000 people per country</a:t>
            </a:r>
          </a:p>
        </p:txBody>
      </p:sp>
    </p:spTree>
    <p:extLst>
      <p:ext uri="{BB962C8B-B14F-4D97-AF65-F5344CB8AC3E}">
        <p14:creationId xmlns:p14="http://schemas.microsoft.com/office/powerpoint/2010/main" val="15668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Why I Chose this Dataset…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Intrigued me</a:t>
            </a:r>
          </a:p>
          <a:p>
            <a:pPr lvl="1">
              <a:buClr>
                <a:srgbClr val="00B050"/>
              </a:buClr>
              <a:buFont typeface="Arial" panose="020B0604020202020204" pitchFamily="34" charset="0"/>
              <a:buChar char="•"/>
            </a:pPr>
            <a:r>
              <a:rPr lang="en-US" sz="2400" dirty="0">
                <a:latin typeface="Calibri" panose="020F0502020204030204" pitchFamily="34" charset="0"/>
                <a:cs typeface="Calibri" panose="020F0502020204030204" pitchFamily="34" charset="0"/>
              </a:rPr>
              <a:t>How exactly does one measure happiness?</a:t>
            </a:r>
            <a:endParaRPr lang="en-US" sz="28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Happiness is important for well being</a:t>
            </a:r>
          </a:p>
          <a:p>
            <a:pPr lvl="1">
              <a:buClr>
                <a:srgbClr val="00B050"/>
              </a:buClr>
              <a:buFont typeface="Arial" panose="020B0604020202020204" pitchFamily="34" charset="0"/>
              <a:buChar char="•"/>
            </a:pPr>
            <a:r>
              <a:rPr lang="en-US" sz="2400" dirty="0">
                <a:latin typeface="Calibri" panose="020F0502020204030204" pitchFamily="34" charset="0"/>
                <a:cs typeface="Calibri" panose="020F0502020204030204" pitchFamily="34" charset="0"/>
              </a:rPr>
              <a:t>health, decisions, relationships, work and goals </a:t>
            </a:r>
          </a:p>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Relatable – thinking about your own happiness</a:t>
            </a:r>
          </a:p>
        </p:txBody>
      </p:sp>
    </p:spTree>
    <p:extLst>
      <p:ext uri="{BB962C8B-B14F-4D97-AF65-F5344CB8AC3E}">
        <p14:creationId xmlns:p14="http://schemas.microsoft.com/office/powerpoint/2010/main" val="193998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is Happiness Scored?</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r>
              <a:rPr lang="en-US" sz="2800" dirty="0" err="1">
                <a:latin typeface="Calibri" panose="020F0502020204030204" pitchFamily="34" charset="0"/>
                <a:cs typeface="Calibri" panose="020F0502020204030204" pitchFamily="34" charset="0"/>
              </a:rPr>
              <a:t>Cantril</a:t>
            </a:r>
            <a:r>
              <a:rPr lang="en-US" sz="2800" dirty="0">
                <a:latin typeface="Calibri" panose="020F0502020204030204" pitchFamily="34" charset="0"/>
                <a:cs typeface="Calibri" panose="020F0502020204030204" pitchFamily="34" charset="0"/>
              </a:rPr>
              <a:t> Ladder:</a:t>
            </a:r>
          </a:p>
          <a:p>
            <a:r>
              <a:rPr lang="en-US" sz="2800" dirty="0">
                <a:latin typeface="Calibri" panose="020F0502020204030204" pitchFamily="34" charset="0"/>
                <a:cs typeface="Calibri" panose="020F0502020204030204" pitchFamily="34" charset="0"/>
              </a:rPr>
              <a:t>“Please imagine a ladder, with steps numbered from 0 at the bottom to 10 at the top. The top of the ladder represents the best possible life for you and the bottom of the ladder represents the worst possible life for you. On which step of the ladder would you say you personally feel you stand at this time?” </a:t>
            </a:r>
          </a:p>
        </p:txBody>
      </p:sp>
    </p:spTree>
    <p:extLst>
      <p:ext uri="{BB962C8B-B14F-4D97-AF65-F5344CB8AC3E}">
        <p14:creationId xmlns:p14="http://schemas.microsoft.com/office/powerpoint/2010/main" val="299303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Attributes After Cleaning</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Rank </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Country/Region</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Economy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Social Support</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Healthy Life Expectancy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Freedom to Make Life Choices</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Generosity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Perceptions of Corruption</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Happiness Score</a:t>
            </a:r>
          </a:p>
        </p:txBody>
      </p:sp>
    </p:spTree>
    <p:extLst>
      <p:ext uri="{BB962C8B-B14F-4D97-AF65-F5344CB8AC3E}">
        <p14:creationId xmlns:p14="http://schemas.microsoft.com/office/powerpoint/2010/main" val="178948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Rank</a:t>
            </a:r>
            <a:r>
              <a:rPr lang="en-US" sz="2400" dirty="0">
                <a:latin typeface="Calibri" panose="020F0502020204030204" pitchFamily="34" charset="0"/>
                <a:cs typeface="Calibri" panose="020F0502020204030204" pitchFamily="34" charset="0"/>
              </a:rPr>
              <a:t> – highest happiness score by country to lowest.</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Country/Region </a:t>
            </a:r>
            <a:r>
              <a:rPr lang="en-US" sz="2400" dirty="0">
                <a:latin typeface="Calibri" panose="020F0502020204030204" pitchFamily="34" charset="0"/>
                <a:cs typeface="Calibri" panose="020F0502020204030204" pitchFamily="34" charset="0"/>
              </a:rPr>
              <a:t>– Name</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Economy/GDP</a:t>
            </a:r>
            <a:r>
              <a:rPr lang="en-US" sz="2400" dirty="0">
                <a:latin typeface="Calibri" panose="020F0502020204030204" pitchFamily="34" charset="0"/>
                <a:cs typeface="Calibri" panose="020F0502020204030204" pitchFamily="34" charset="0"/>
              </a:rPr>
              <a:t> – Gross Domestic Product (GDP)-per-capita time series from the year using country- specific forecasts of real GDP growth </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Social Support </a:t>
            </a:r>
            <a:r>
              <a:rPr lang="en-US" sz="2400" dirty="0">
                <a:latin typeface="Calibri" panose="020F0502020204030204" pitchFamily="34" charset="0"/>
                <a:cs typeface="Calibri" panose="020F0502020204030204" pitchFamily="34" charset="0"/>
              </a:rPr>
              <a:t>– binary responses (either 0 or 1) to the GWP question “If you were in trouble, do you have relatives or friends you can count on to help you whenever you need them, or not?” </a:t>
            </a:r>
          </a:p>
        </p:txBody>
      </p:sp>
    </p:spTree>
    <p:extLst>
      <p:ext uri="{BB962C8B-B14F-4D97-AF65-F5344CB8AC3E}">
        <p14:creationId xmlns:p14="http://schemas.microsoft.com/office/powerpoint/2010/main" val="394911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 (cont.)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Healthy Life Expectancy </a:t>
            </a:r>
            <a:r>
              <a:rPr lang="en-US" sz="2400" dirty="0">
                <a:latin typeface="Calibri" panose="020F0502020204030204" pitchFamily="34" charset="0"/>
                <a:cs typeface="Calibri" panose="020F0502020204030204" pitchFamily="34" charset="0"/>
              </a:rPr>
              <a:t>– data extracted from the World Health Organization’s (WHO) Global Health Observatory data repository. </a:t>
            </a:r>
          </a:p>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Freedom to Make Life Choices </a:t>
            </a:r>
            <a:r>
              <a:rPr lang="en-US" sz="2400" dirty="0">
                <a:latin typeface="Calibri" panose="020F0502020204030204" pitchFamily="34" charset="0"/>
                <a:cs typeface="Calibri" panose="020F0502020204030204" pitchFamily="34" charset="0"/>
              </a:rPr>
              <a:t>– question: “Are you satisfied or dissatisfied with your freedom to choose what you do with your life?” </a:t>
            </a:r>
          </a:p>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Generosity</a:t>
            </a:r>
            <a:r>
              <a:rPr lang="en-US" sz="2400" dirty="0">
                <a:latin typeface="Calibri" panose="020F0502020204030204" pitchFamily="34" charset="0"/>
                <a:cs typeface="Calibri" panose="020F0502020204030204" pitchFamily="34" charset="0"/>
              </a:rPr>
              <a:t> – question: “Have you donated money to a charity in the past month?” </a:t>
            </a:r>
          </a:p>
        </p:txBody>
      </p:sp>
    </p:spTree>
    <p:extLst>
      <p:ext uri="{BB962C8B-B14F-4D97-AF65-F5344CB8AC3E}">
        <p14:creationId xmlns:p14="http://schemas.microsoft.com/office/powerpoint/2010/main" val="43745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 (cont.)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startAt="8"/>
            </a:pPr>
            <a:r>
              <a:rPr lang="en-US" sz="2400" b="1" dirty="0">
                <a:latin typeface="Calibri" panose="020F0502020204030204" pitchFamily="34" charset="0"/>
                <a:cs typeface="Calibri" panose="020F0502020204030204" pitchFamily="34" charset="0"/>
              </a:rPr>
              <a:t>Perceptions of Corruption </a:t>
            </a:r>
            <a:r>
              <a:rPr lang="en-US" sz="2400" dirty="0">
                <a:latin typeface="Calibri" panose="020F0502020204030204" pitchFamily="34" charset="0"/>
                <a:cs typeface="Calibri" panose="020F0502020204030204" pitchFamily="34" charset="0"/>
              </a:rPr>
              <a:t>– average of the survey responses to two questions: “Is corruption widespread throughout the government or not” and “Is corruption widespread within businesses or not?” The overall perception is just the average of the two responses. </a:t>
            </a:r>
          </a:p>
          <a:p>
            <a:pPr marL="514350" indent="-514350">
              <a:buClr>
                <a:srgbClr val="00B050"/>
              </a:buClr>
              <a:buFont typeface="+mj-lt"/>
              <a:buAutoNum type="arabicPeriod" startAt="8"/>
            </a:pPr>
            <a:r>
              <a:rPr lang="en-US" sz="2400" b="1" dirty="0">
                <a:latin typeface="Calibri" panose="020F0502020204030204" pitchFamily="34" charset="0"/>
                <a:cs typeface="Calibri" panose="020F0502020204030204" pitchFamily="34" charset="0"/>
              </a:rPr>
              <a:t>Happiness Score</a:t>
            </a:r>
            <a:r>
              <a:rPr lang="en-US" sz="2400" dirty="0">
                <a:latin typeface="Calibri" panose="020F0502020204030204" pitchFamily="34" charset="0"/>
                <a:cs typeface="Calibri" panose="020F0502020204030204" pitchFamily="34" charset="0"/>
              </a:rPr>
              <a:t> – This is the average response to the question of life evaluations which are above. </a:t>
            </a:r>
          </a:p>
        </p:txBody>
      </p:sp>
    </p:spTree>
    <p:extLst>
      <p:ext uri="{BB962C8B-B14F-4D97-AF65-F5344CB8AC3E}">
        <p14:creationId xmlns:p14="http://schemas.microsoft.com/office/powerpoint/2010/main" val="828348127"/>
      </p:ext>
    </p:extLst>
  </p:cSld>
  <p:clrMapOvr>
    <a:masterClrMapping/>
  </p:clrMapOvr>
</p:sld>
</file>

<file path=ppt/theme/theme1.xml><?xml version="1.0" encoding="utf-8"?>
<a:theme xmlns:a="http://schemas.openxmlformats.org/drawingml/2006/main" name="RetrospectVTI">
  <a:themeElements>
    <a:clrScheme name="AnalogousFromRegularSeedLeftStep">
      <a:dk1>
        <a:srgbClr val="000000"/>
      </a:dk1>
      <a:lt1>
        <a:srgbClr val="FFFFFF"/>
      </a:lt1>
      <a:dk2>
        <a:srgbClr val="354124"/>
      </a:dk2>
      <a:lt2>
        <a:srgbClr val="F0ECEC"/>
      </a:lt2>
      <a:accent1>
        <a:srgbClr val="45AEB6"/>
      </a:accent1>
      <a:accent2>
        <a:srgbClr val="39B388"/>
      </a:accent2>
      <a:accent3>
        <a:srgbClr val="45B760"/>
      </a:accent3>
      <a:accent4>
        <a:srgbClr val="50B339"/>
      </a:accent4>
      <a:accent5>
        <a:srgbClr val="83AF42"/>
      </a:accent5>
      <a:accent6>
        <a:srgbClr val="A7A535"/>
      </a:accent6>
      <a:hlink>
        <a:srgbClr val="CB6B64"/>
      </a:hlink>
      <a:folHlink>
        <a:srgbClr val="878787"/>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213</TotalTime>
  <Words>736</Words>
  <Application>Microsoft Macintosh PowerPoint</Application>
  <PresentationFormat>Widescreen</PresentationFormat>
  <Paragraphs>188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Sagona Book</vt:lpstr>
      <vt:lpstr>Sagona ExtraLight</vt:lpstr>
      <vt:lpstr>RetrospectVTI</vt:lpstr>
      <vt:lpstr>World Happiness </vt:lpstr>
      <vt:lpstr>Overview</vt:lpstr>
      <vt:lpstr>Where is This Data From?</vt:lpstr>
      <vt:lpstr>Why I Chose this Dataset…</vt:lpstr>
      <vt:lpstr>How is Happiness Scored?</vt:lpstr>
      <vt:lpstr>Attributes After Cleaning</vt:lpstr>
      <vt:lpstr>How Are They Scored?</vt:lpstr>
      <vt:lpstr>How Are They Scored? (cont.)</vt:lpstr>
      <vt:lpstr>How Are They Scored? (cont.)</vt:lpstr>
      <vt:lpstr>First Steps</vt:lpstr>
      <vt:lpstr>Linear Regression</vt:lpstr>
      <vt:lpstr>PowerPoint Presentation</vt:lpstr>
      <vt:lpstr>PowerPoint Presentation</vt:lpstr>
      <vt:lpstr>PowerPoint Presentation</vt:lpstr>
      <vt:lpstr>Who Can Use This?    Future Uses</vt:lpstr>
      <vt:lpstr>Best Countries - 2019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Happiness </dc:title>
  <dc:creator>Kelly Fox</dc:creator>
  <cp:lastModifiedBy>Parson</cp:lastModifiedBy>
  <cp:revision>13</cp:revision>
  <dcterms:created xsi:type="dcterms:W3CDTF">2020-04-25T21:11:02Z</dcterms:created>
  <dcterms:modified xsi:type="dcterms:W3CDTF">2021-10-31T19:16:26Z</dcterms:modified>
</cp:coreProperties>
</file>