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7" r:id="rId6"/>
    <p:sldId id="268" r:id="rId7"/>
    <p:sldId id="259" r:id="rId8"/>
    <p:sldId id="261" r:id="rId9"/>
    <p:sldId id="262" r:id="rId10"/>
    <p:sldId id="263" r:id="rId11"/>
    <p:sldId id="264" r:id="rId12"/>
    <p:sldId id="266" r:id="rId13"/>
    <p:sldId id="265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89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8BDBB-F596-4EED-B5AE-B53773E5D8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84D84A-4F33-413A-88BA-004D22C78E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D265DA-13ED-4C7A-950A-BB91CD896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0785A-45EF-47C4-B012-D8188446BB47}" type="datetimeFigureOut">
              <a:rPr lang="en-US" smtClean="0"/>
              <a:t>11/28/21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71361F-33E9-4F46-A38A-EE4807A37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F77F6F-0A5B-4E76-B670-30C19F6CA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12584-CC12-4A4F-ACF7-47F54DD79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549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F2D76C-5B8F-400C-B33D-2BB081AEF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9762E0E-3875-45A8-AD51-A4AF14E714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ABD9AE-C4AE-41AD-92DA-D23345C45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0785A-45EF-47C4-B012-D8188446BB47}" type="datetimeFigureOut">
              <a:rPr lang="en-US" smtClean="0"/>
              <a:t>11/28/21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6FE7D1-519E-4F12-95B5-02E2AD2F2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0A7525-34A6-4E18-B34A-FECD39B09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12584-CC12-4A4F-ACF7-47F54DD79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444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2E2126A-0FE1-468B-BEB6-33E119DE25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92407C-D4FE-4C46-9204-91D67B6682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1C798C-2982-4CB4-91B9-51ABBBF29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0785A-45EF-47C4-B012-D8188446BB47}" type="datetimeFigureOut">
              <a:rPr lang="en-US" smtClean="0"/>
              <a:t>11/28/21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B5677E-E29E-4F9B-AC2A-D1891E56F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152B7D-8999-4955-9FA0-61EA3CD0BD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12584-CC12-4A4F-ACF7-47F54DD79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766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4820F-B9F2-40B0-AD19-215B2129C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89CF6F-D616-4341-A460-1C1A5937C4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48A415-2831-444C-BEA6-A7CACF43C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0785A-45EF-47C4-B012-D8188446BB47}" type="datetimeFigureOut">
              <a:rPr lang="en-US" smtClean="0"/>
              <a:t>11/28/21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7DF66A-CE2A-40BB-91E3-521621940A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F71013-A564-4C00-BCE6-B8F0E9901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12584-CC12-4A4F-ACF7-47F54DD79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358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5BAC3-CBA0-4471-8549-49F84CF56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F069D6-6FB7-4F78-AF27-B09C24FEB0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956BEA-DD32-4B1B-8571-FDA2EDA96A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0785A-45EF-47C4-B012-D8188446BB47}" type="datetimeFigureOut">
              <a:rPr lang="en-US" smtClean="0"/>
              <a:t>11/28/21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A3BA26-5B7E-4ECA-8ADB-E208CB84F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F1F06A-15E1-48F5-A26F-DBFA80C7C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12584-CC12-4A4F-ACF7-47F54DD79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263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057C7-26D9-44BF-A2E0-B7F21E8FD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6E87A7-B2EF-4D02-B76C-3CF6039272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3AB602-9E51-4AEA-BBD2-13016E186D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9B70D5-74F4-49AE-AF59-7C2E72CD6A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0785A-45EF-47C4-B012-D8188446BB47}" type="datetimeFigureOut">
              <a:rPr lang="en-US" smtClean="0"/>
              <a:t>11/28/21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8BAB5B-9DA4-46A2-8B62-ED71E4EAC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A72D76-96E8-4989-80D6-52D0AC6F3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12584-CC12-4A4F-ACF7-47F54DD79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081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E70930-9FAA-4020-8E3B-B4D09FCF2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8EA938-E551-48EC-A60D-6A7F3246D5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13B8475-5F10-4CAB-AE99-594C7A0C9A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5B374D5-42FF-4C85-B073-DFC0E6116C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021C19-F44D-4D2D-A301-C17145B576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6D4FE6C-977B-4734-A49A-E7B55B06B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0785A-45EF-47C4-B012-D8188446BB47}" type="datetimeFigureOut">
              <a:rPr lang="en-US" smtClean="0"/>
              <a:t>11/28/21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AD5326-F356-42B6-8213-1D1728E95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8A7A2B-B48E-4A7F-982B-EA8CA051E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12584-CC12-4A4F-ACF7-47F54DD79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019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7D0DC6-EB9F-45AE-8F49-69BBBC890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0A1852-8161-4C8C-92BD-C394C4DDA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0785A-45EF-47C4-B012-D8188446BB47}" type="datetimeFigureOut">
              <a:rPr lang="en-US" smtClean="0"/>
              <a:t>11/28/21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0AC7DE-613E-48D7-BC63-CAE4009DC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661F7C-F453-4C38-B372-A79127821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12584-CC12-4A4F-ACF7-47F54DD79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469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F24D0C-40F1-40C6-9330-824DB7426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0785A-45EF-47C4-B012-D8188446BB47}" type="datetimeFigureOut">
              <a:rPr lang="en-US" smtClean="0"/>
              <a:t>11/28/21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2C344D-1D7F-40A8-88DF-EB9126294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1EC513-DBA5-4C71-B00E-BBDEF3B5C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12584-CC12-4A4F-ACF7-47F54DD79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726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C163C-4860-458C-929B-52C7E677C2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326001-5002-4BC4-B71E-379B5AF826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08918A-DB2A-424F-80C1-353F217823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7004AE-DDDA-4BD5-B1B0-448E57FA4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0785A-45EF-47C4-B012-D8188446BB47}" type="datetimeFigureOut">
              <a:rPr lang="en-US" smtClean="0"/>
              <a:t>11/28/21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EF1DCC-F172-4540-8F35-50118FB21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BD55AA-A7D4-4C5F-B421-2937A4BA3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12584-CC12-4A4F-ACF7-47F54DD79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722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1521CF-F0F2-4982-AA95-D7AF7ECC1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0A20841-6E26-4B8A-8D48-1DD0D06835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955051-A104-4C55-83DE-7E7B6FAB9A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8D68E2-3493-42BF-ABE7-3AA907A1B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0785A-45EF-47C4-B012-D8188446BB47}" type="datetimeFigureOut">
              <a:rPr lang="en-US" smtClean="0"/>
              <a:t>11/28/21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8620FA-C895-4A3D-90D2-848A59443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15288A-4A1E-466A-B1AD-512912CC7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12584-CC12-4A4F-ACF7-47F54DD79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842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E1011E-67C0-45F7-A791-3168D2AD9E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9665B6-874C-45D0-940B-2DABF3158E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5BB2CB-55F2-49EC-A4F4-4108023A86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E0785A-45EF-47C4-B012-D8188446BB47}" type="datetimeFigureOut">
              <a:rPr lang="en-US" smtClean="0"/>
              <a:t>11/28/21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AC1B33-C565-4511-A087-E1A10279E2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FF9BE3-BCEF-4E46-9818-1F1CC503B9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E12584-CC12-4A4F-ACF7-47F54DD79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569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ythex.or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1BE7E-0D7B-41A7-9D15-45C84DDAF8B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Bash Shell Scripting for Data Science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2651AC-F732-4618-A42F-599F95E3CDC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Dr. Dale Parson, Kutztown University, Fall 2021</a:t>
            </a:r>
          </a:p>
        </p:txBody>
      </p:sp>
    </p:spTree>
    <p:extLst>
      <p:ext uri="{BB962C8B-B14F-4D97-AF65-F5344CB8AC3E}">
        <p14:creationId xmlns:p14="http://schemas.microsoft.com/office/powerpoint/2010/main" val="22562874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83BB04-DC71-44B9-AAD8-2F1B312727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head</a:t>
            </a:r>
            <a:r>
              <a:rPr lang="en-US" dirty="0"/>
              <a:t> and </a:t>
            </a:r>
            <a:r>
              <a:rPr lang="en-US" b="1" dirty="0"/>
              <a:t>cut</a:t>
            </a:r>
            <a:r>
              <a:rPr lang="en-US" dirty="0"/>
              <a:t> with delimiter </a:t>
            </a:r>
            <a:r>
              <a:rPr lang="en-US" b="1" dirty="0"/>
              <a:t>,</a:t>
            </a:r>
            <a:r>
              <a:rPr lang="en-US" dirty="0"/>
              <a:t> and </a:t>
            </a:r>
            <a:r>
              <a:rPr lang="en-US" b="1" dirty="0"/>
              <a:t>field</a:t>
            </a:r>
            <a:r>
              <a:rPr lang="en-US" dirty="0"/>
              <a:t> </a:t>
            </a:r>
            <a:r>
              <a:rPr lang="en-US" b="1" dirty="0"/>
              <a:t>specs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2014FD-1449-4DF3-87E1-809DD3611D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[:-) ~/</a:t>
            </a:r>
            <a:r>
              <a:rPr lang="en-US" dirty="0" err="1"/>
              <a:t>DataMine</a:t>
            </a:r>
            <a:r>
              <a:rPr lang="en-US" dirty="0"/>
              <a:t>] </a:t>
            </a:r>
            <a:r>
              <a:rPr lang="en-US" b="1" dirty="0">
                <a:solidFill>
                  <a:srgbClr val="FF0000"/>
                </a:solidFill>
              </a:rPr>
              <a:t>head</a:t>
            </a:r>
            <a:r>
              <a:rPr lang="en-US" b="1" dirty="0"/>
              <a:t> -4 ./csc458ensemble5sp2021/parallel/csc458ensemble5sp2021.summary.ref.csv</a:t>
            </a:r>
          </a:p>
          <a:p>
            <a:r>
              <a:rPr lang="en-US" dirty="0" err="1"/>
              <a:t>testkey,testdatatype,kappa,MAE,RMSE,Instances,runtime,cputime</a:t>
            </a:r>
            <a:endParaRPr lang="en-US" dirty="0"/>
          </a:p>
          <a:p>
            <a:r>
              <a:rPr lang="en-US" dirty="0"/>
              <a:t>ZeroR,10FoldCrossValidation,0.0,0.1522,0.2759,49066,8.76,6.17</a:t>
            </a:r>
          </a:p>
          <a:p>
            <a:r>
              <a:rPr lang="en-US" dirty="0"/>
              <a:t>OneR,10FoldCrossValidation,0.3975,0.089,0.2983,49066,9.99,7.55</a:t>
            </a:r>
          </a:p>
          <a:p>
            <a:r>
              <a:rPr lang="en-US" dirty="0"/>
              <a:t>NaiveBayes,10FoldCrossValidation,0.4138,0.1192,0.2438,49066,16.66,13.14</a:t>
            </a:r>
          </a:p>
          <a:p>
            <a:r>
              <a:rPr lang="en-US" dirty="0"/>
              <a:t>[:-) ~/</a:t>
            </a:r>
            <a:r>
              <a:rPr lang="en-US" dirty="0" err="1"/>
              <a:t>DataMine</a:t>
            </a:r>
            <a:r>
              <a:rPr lang="en-US" dirty="0"/>
              <a:t>] </a:t>
            </a:r>
            <a:r>
              <a:rPr lang="en-US" b="1" dirty="0"/>
              <a:t>head -4 ./csc458ensemble5sp2021/parallel/csc458ensemble5sp2021.summary.ref.csv |cut -d, -f2-4,8</a:t>
            </a:r>
          </a:p>
          <a:p>
            <a:r>
              <a:rPr lang="en-US" dirty="0" err="1"/>
              <a:t>testdatatype,kappa,MAE,cputime</a:t>
            </a:r>
            <a:endParaRPr lang="en-US" dirty="0"/>
          </a:p>
          <a:p>
            <a:r>
              <a:rPr lang="en-US" dirty="0"/>
              <a:t>10FoldCrossValidation,0.0,0.1522,6.17</a:t>
            </a:r>
          </a:p>
          <a:p>
            <a:r>
              <a:rPr lang="en-US" dirty="0"/>
              <a:t>10FoldCrossValidation,0.3975,0.089,7.55</a:t>
            </a:r>
          </a:p>
          <a:p>
            <a:r>
              <a:rPr lang="en-US" dirty="0"/>
              <a:t>10FoldCrossValidation,0.4138,0.1192,13.14</a:t>
            </a:r>
          </a:p>
        </p:txBody>
      </p:sp>
    </p:spTree>
    <p:extLst>
      <p:ext uri="{BB962C8B-B14F-4D97-AF65-F5344CB8AC3E}">
        <p14:creationId xmlns:p14="http://schemas.microsoft.com/office/powerpoint/2010/main" val="12023748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9B946-3201-42B6-8B16-54F365BEBB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head, cut</a:t>
            </a:r>
            <a:r>
              <a:rPr lang="en-US" dirty="0"/>
              <a:t>, </a:t>
            </a:r>
            <a:r>
              <a:rPr lang="en-US" b="1" dirty="0"/>
              <a:t>sort</a:t>
            </a:r>
            <a:r>
              <a:rPr lang="en-US" dirty="0"/>
              <a:t> with delimiter </a:t>
            </a:r>
            <a:r>
              <a:rPr lang="en-US" b="1" dirty="0"/>
              <a:t>,</a:t>
            </a:r>
            <a:r>
              <a:rPr lang="en-US" dirty="0"/>
              <a:t> and </a:t>
            </a:r>
            <a:r>
              <a:rPr lang="en-US" b="1" dirty="0"/>
              <a:t>key</a:t>
            </a:r>
            <a:r>
              <a:rPr lang="en-US" dirty="0"/>
              <a:t> </a:t>
            </a:r>
            <a:r>
              <a:rPr lang="en-US" b="1" dirty="0"/>
              <a:t>spec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426BDB-372B-49AA-8455-95A568F0AB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[:-) ~/</a:t>
            </a:r>
            <a:r>
              <a:rPr lang="en-US" dirty="0" err="1"/>
              <a:t>DataMine</a:t>
            </a:r>
            <a:r>
              <a:rPr lang="en-US" dirty="0"/>
              <a:t>] </a:t>
            </a:r>
            <a:r>
              <a:rPr lang="en-US" b="1" dirty="0">
                <a:solidFill>
                  <a:srgbClr val="FF0000"/>
                </a:solidFill>
              </a:rPr>
              <a:t>head</a:t>
            </a:r>
            <a:r>
              <a:rPr lang="en-US" b="1" dirty="0"/>
              <a:t> -4 ./csc458ensemble5sp2021/parallel/csc458ensemble5sp2021.summary.ref.csv |</a:t>
            </a:r>
            <a:r>
              <a:rPr lang="en-US" b="1" dirty="0">
                <a:solidFill>
                  <a:srgbClr val="FF0000"/>
                </a:solidFill>
              </a:rPr>
              <a:t>cut</a:t>
            </a:r>
            <a:r>
              <a:rPr lang="en-US" b="1" dirty="0"/>
              <a:t> -d, -f2-4,8 |</a:t>
            </a:r>
            <a:r>
              <a:rPr lang="en-US" b="1" dirty="0">
                <a:solidFill>
                  <a:srgbClr val="FF0000"/>
                </a:solidFill>
              </a:rPr>
              <a:t>sort</a:t>
            </a:r>
            <a:r>
              <a:rPr lang="en-US" b="1" dirty="0"/>
              <a:t> -t, -k3</a:t>
            </a:r>
          </a:p>
          <a:p>
            <a:r>
              <a:rPr lang="en-US" dirty="0"/>
              <a:t>10FoldCrossValidation,0.3975,0.089,7.55</a:t>
            </a:r>
          </a:p>
          <a:p>
            <a:r>
              <a:rPr lang="en-US" dirty="0"/>
              <a:t>10FoldCrossValidation,0.4138,0.1192,13.14</a:t>
            </a:r>
          </a:p>
          <a:p>
            <a:r>
              <a:rPr lang="en-US" dirty="0"/>
              <a:t>10FoldCrossValidation,0.0,0.1522,6.17</a:t>
            </a:r>
          </a:p>
          <a:p>
            <a:r>
              <a:rPr lang="en-US" dirty="0" err="1"/>
              <a:t>testdatatype,kappa,MAE,cputime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3623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018F7-7C31-4395-9A0B-301ED1748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head</a:t>
            </a:r>
            <a:r>
              <a:rPr lang="en-US" dirty="0"/>
              <a:t> and </a:t>
            </a:r>
            <a:r>
              <a:rPr lang="en-US" b="1" dirty="0" err="1"/>
              <a:t>egrep</a:t>
            </a:r>
            <a:r>
              <a:rPr lang="en-US" b="1" dirty="0"/>
              <a:t> –v</a:t>
            </a:r>
            <a:r>
              <a:rPr lang="en-US" dirty="0"/>
              <a:t> for separating header row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673518-D13F-4C7C-9BFA-B8F7247825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[:-) ~/</a:t>
            </a:r>
            <a:r>
              <a:rPr lang="en-US" dirty="0" err="1"/>
              <a:t>DataMine</a:t>
            </a:r>
            <a:r>
              <a:rPr lang="en-US" dirty="0"/>
              <a:t>] </a:t>
            </a:r>
            <a:r>
              <a:rPr lang="en-US" b="1" dirty="0">
                <a:solidFill>
                  <a:srgbClr val="FF0000"/>
                </a:solidFill>
              </a:rPr>
              <a:t>head</a:t>
            </a:r>
            <a:r>
              <a:rPr lang="en-US" b="1" dirty="0"/>
              <a:t> -1 ./csc458ensemble5sp2021/parallel/csc458ensemble5sp2021.summary.ref.csv ; </a:t>
            </a:r>
            <a:r>
              <a:rPr lang="en-US" b="1" dirty="0" err="1">
                <a:solidFill>
                  <a:srgbClr val="FF0000"/>
                </a:solidFill>
              </a:rPr>
              <a:t>egrep</a:t>
            </a:r>
            <a:r>
              <a:rPr lang="en-US" b="1" dirty="0"/>
              <a:t> -v kappa </a:t>
            </a:r>
            <a:r>
              <a:rPr lang="en-US" dirty="0"/>
              <a:t># ; runs as sequential commands</a:t>
            </a:r>
            <a:r>
              <a:rPr lang="en-US" b="1" dirty="0"/>
              <a:t> ./csc458ensemble5sp2021/parallel/csc458ensemble5sp2021.summary.ref.csv | </a:t>
            </a:r>
            <a:r>
              <a:rPr lang="en-US" b="1" dirty="0">
                <a:solidFill>
                  <a:srgbClr val="FF0000"/>
                </a:solidFill>
              </a:rPr>
              <a:t>head</a:t>
            </a:r>
            <a:r>
              <a:rPr lang="en-US" b="1" dirty="0"/>
              <a:t> -3 | </a:t>
            </a:r>
            <a:r>
              <a:rPr lang="en-US" b="1" dirty="0">
                <a:solidFill>
                  <a:srgbClr val="FF0000"/>
                </a:solidFill>
              </a:rPr>
              <a:t>cut</a:t>
            </a:r>
            <a:r>
              <a:rPr lang="en-US" b="1" dirty="0"/>
              <a:t> -d, -f2-4,8 |</a:t>
            </a:r>
            <a:r>
              <a:rPr lang="en-US" b="1" dirty="0">
                <a:solidFill>
                  <a:srgbClr val="FF0000"/>
                </a:solidFill>
              </a:rPr>
              <a:t>sort</a:t>
            </a:r>
            <a:r>
              <a:rPr lang="en-US" b="1" dirty="0"/>
              <a:t> -t, -k3</a:t>
            </a:r>
          </a:p>
          <a:p>
            <a:r>
              <a:rPr lang="en-US" dirty="0" err="1"/>
              <a:t>testkey,testdatatype,kappa,MAE,RMSE,Instances,runtime,cputime</a:t>
            </a:r>
            <a:endParaRPr lang="en-US" dirty="0"/>
          </a:p>
          <a:p>
            <a:r>
              <a:rPr lang="en-US" dirty="0"/>
              <a:t>10FoldCrossValidation,0.3975,0.089,7.55</a:t>
            </a:r>
          </a:p>
          <a:p>
            <a:r>
              <a:rPr lang="en-US" dirty="0"/>
              <a:t>10FoldCrossValidation,0.4138,0.1192,13.14</a:t>
            </a:r>
          </a:p>
          <a:p>
            <a:r>
              <a:rPr lang="en-US" dirty="0"/>
              <a:t>10FoldCrossValidation,0.0,0.1522,6.17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8413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C7AAF-54BA-458B-8D12-4F4557C79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sed</a:t>
            </a:r>
            <a:r>
              <a:rPr lang="en-US" dirty="0"/>
              <a:t> used to generate CSC558 grade sheets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076611-E7E5-49F5-85B8-8B43BABEAD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# CSC 558 csc558maillist2021fall.py for generating grade sheets</a:t>
            </a:r>
          </a:p>
          <a:p>
            <a:pPr marL="0" indent="0">
              <a:buNone/>
            </a:pPr>
            <a:r>
              <a:rPr lang="en-US" dirty="0"/>
              <a:t>import subprocess   # Updated from commands for Python 3.</a:t>
            </a:r>
          </a:p>
          <a:p>
            <a:pPr marL="0" indent="0">
              <a:buNone/>
            </a:pPr>
            <a:r>
              <a:rPr lang="en-US" dirty="0"/>
              <a:t>people = (</a:t>
            </a:r>
          </a:p>
          <a:p>
            <a:pPr marL="0" indent="0">
              <a:buNone/>
            </a:pPr>
            <a:r>
              <a:rPr lang="en-US" dirty="0"/>
              <a:t>    ("Student1Lastname,Firstname","stu1email"),</a:t>
            </a:r>
          </a:p>
          <a:p>
            <a:pPr marL="0" indent="0">
              <a:buNone/>
            </a:pPr>
            <a:r>
              <a:rPr lang="en-US" dirty="0"/>
              <a:t>    ("Student2Lastname,Firstname","stu2email")</a:t>
            </a:r>
          </a:p>
          <a:p>
            <a:pPr marL="0" indent="0">
              <a:buNone/>
            </a:pP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for pair in people: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err="1"/>
              <a:t>cmd</a:t>
            </a:r>
            <a:r>
              <a:rPr lang="en-US" dirty="0"/>
              <a:t> = "cat </a:t>
            </a:r>
            <a:r>
              <a:rPr lang="en-US" dirty="0" err="1"/>
              <a:t>template.txt</a:t>
            </a:r>
            <a:r>
              <a:rPr lang="en-US" dirty="0"/>
              <a:t> | sed -e 's/STUNAME/" + pair[0] + "/' -e 's/STUID/" + pair[1] + "/' &gt; sheets/" + pair[1] + ".txt"</a:t>
            </a:r>
          </a:p>
          <a:p>
            <a:pPr marL="0" indent="0">
              <a:buNone/>
            </a:pPr>
            <a:r>
              <a:rPr lang="en-US" dirty="0"/>
              <a:t>    print (</a:t>
            </a:r>
            <a:r>
              <a:rPr lang="en-US" dirty="0" err="1"/>
              <a:t>cmd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    (</a:t>
            </a:r>
            <a:r>
              <a:rPr lang="en-US" dirty="0" err="1"/>
              <a:t>exitstatus</a:t>
            </a:r>
            <a:r>
              <a:rPr lang="en-US" dirty="0"/>
              <a:t>, </a:t>
            </a:r>
            <a:r>
              <a:rPr lang="en-US" dirty="0" err="1"/>
              <a:t>outtext</a:t>
            </a:r>
            <a:r>
              <a:rPr lang="en-US" dirty="0"/>
              <a:t>) = </a:t>
            </a:r>
            <a:r>
              <a:rPr lang="en-US" dirty="0" err="1"/>
              <a:t>subprocess.getstatusoutput</a:t>
            </a:r>
            <a:r>
              <a:rPr lang="en-US" dirty="0"/>
              <a:t>(</a:t>
            </a:r>
            <a:r>
              <a:rPr lang="en-US" dirty="0" err="1"/>
              <a:t>cmd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    if </a:t>
            </a:r>
            <a:r>
              <a:rPr lang="en-US" dirty="0" err="1"/>
              <a:t>exitstatus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        print("ERROR ON " + pair)</a:t>
            </a:r>
          </a:p>
        </p:txBody>
      </p:sp>
    </p:spTree>
    <p:extLst>
      <p:ext uri="{BB962C8B-B14F-4D97-AF65-F5344CB8AC3E}">
        <p14:creationId xmlns:p14="http://schemas.microsoft.com/office/powerpoint/2010/main" val="15875475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C7AAF-54BA-458B-8D12-4F4557C799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sed</a:t>
            </a:r>
            <a:r>
              <a:rPr lang="en-US" dirty="0"/>
              <a:t> used to generate grade sheets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076611-E7E5-49F5-85B8-8B43BABEAD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$ </a:t>
            </a:r>
            <a:r>
              <a:rPr lang="en-US" b="1" dirty="0"/>
              <a:t>head </a:t>
            </a:r>
            <a:r>
              <a:rPr lang="en-US" b="1" dirty="0" err="1"/>
              <a:t>template.txt</a:t>
            </a:r>
            <a:r>
              <a:rPr lang="en-US" b="1" dirty="0"/>
              <a:t> </a:t>
            </a:r>
          </a:p>
          <a:p>
            <a:pPr marL="0" indent="0">
              <a:buNone/>
            </a:pPr>
            <a:r>
              <a:rPr lang="en-US" dirty="0"/>
              <a:t>CSC558 Assignment 3 grade rubric, D. Parson, Fall 2021, due 11/11.</a:t>
            </a:r>
          </a:p>
          <a:p>
            <a:pPr marL="0" indent="0">
              <a:buNone/>
            </a:pPr>
            <a:r>
              <a:rPr lang="en-US" dirty="0"/>
              <a:t>I will be flexible about wording &amp; accurate concepts as usual.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Name: STUNAME</a:t>
            </a:r>
          </a:p>
          <a:p>
            <a:pPr marL="0" indent="0">
              <a:buNone/>
            </a:pPr>
            <a:r>
              <a:rPr lang="en-US" dirty="0"/>
              <a:t>Email: </a:t>
            </a:r>
            <a:r>
              <a:rPr lang="en-US" dirty="0" err="1"/>
              <a:t>STUID@live.kutztown.edu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Project Grade: </a:t>
            </a:r>
          </a:p>
          <a:p>
            <a:pPr marL="0" indent="0">
              <a:buNone/>
            </a:pPr>
            <a:r>
              <a:rPr lang="en-US" dirty="0"/>
              <a:t>Grading rubrics appear below. Each of Q1 through Q15 is worth 6.6%</a:t>
            </a:r>
          </a:p>
          <a:p>
            <a:pPr marL="0" indent="0">
              <a:buNone/>
            </a:pPr>
            <a:r>
              <a:rPr lang="en-US" dirty="0"/>
              <a:t>of the project. If late the usual 10% per day applies.</a:t>
            </a:r>
          </a:p>
          <a:p>
            <a:pPr marL="0" indent="0">
              <a:buNone/>
            </a:pPr>
            <a:r>
              <a:rPr lang="en-US" dirty="0"/>
              <a:t>------------------------------------------------------------------------</a:t>
            </a:r>
          </a:p>
        </p:txBody>
      </p:sp>
    </p:spTree>
    <p:extLst>
      <p:ext uri="{BB962C8B-B14F-4D97-AF65-F5344CB8AC3E}">
        <p14:creationId xmlns:p14="http://schemas.microsoft.com/office/powerpoint/2010/main" val="11415257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D099DC-AAD4-CB4E-AEA4-46A63EAC2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 numbers for subsequent join, slide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643E45-1C50-504E-B17B-E92A8B3722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dirty="0"/>
              <a:t>$ </a:t>
            </a:r>
            <a:r>
              <a:rPr lang="en-US" sz="2400" b="1" dirty="0"/>
              <a:t>cat -n csc458ensemble5sp2021.summary.ref.csv | head -4</a:t>
            </a:r>
          </a:p>
          <a:p>
            <a:pPr marL="0" indent="0">
              <a:buNone/>
            </a:pPr>
            <a:r>
              <a:rPr lang="en-US" sz="2400" dirty="0"/>
              <a:t>     1	</a:t>
            </a:r>
            <a:r>
              <a:rPr lang="en-US" sz="2400" dirty="0" err="1"/>
              <a:t>testkey,testdatatype,kappa,MAE,RMSE,Instances,runtime,cputime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     2	ZeroR,10FoldCrossValidation,0.0,0.1522,0.2759,49066,8.76,6.17</a:t>
            </a:r>
          </a:p>
          <a:p>
            <a:pPr marL="0" indent="0">
              <a:buNone/>
            </a:pPr>
            <a:r>
              <a:rPr lang="en-US" sz="2400" dirty="0"/>
              <a:t>     3	OneR,10FoldCrossValidation,0.3975,0.089,0.2983,49066,9.99,7.55</a:t>
            </a:r>
          </a:p>
          <a:p>
            <a:pPr marL="0" indent="0">
              <a:buNone/>
            </a:pPr>
            <a:r>
              <a:rPr lang="en-US" sz="2400" dirty="0"/>
              <a:t>     4	NaiveBayes,10FoldCrossValidation,0.4138,0.1192,0.2438,49066,16.66,13.14</a:t>
            </a:r>
          </a:p>
          <a:p>
            <a:pPr marL="0" indent="0">
              <a:buNone/>
            </a:pPr>
            <a:r>
              <a:rPr lang="en-US" sz="2400" dirty="0"/>
              <a:t>$ cat -n csc458ensemble5sp2021.summary.ref.csv | tail -1 | od -c</a:t>
            </a:r>
          </a:p>
          <a:p>
            <a:pPr marL="0" indent="0">
              <a:buNone/>
            </a:pPr>
            <a:r>
              <a:rPr lang="en-US" sz="2400" dirty="0"/>
              <a:t>0000000                   3   9  \t   R   a   n   d   o   m   F   o   r	# Convert leading WS \t to a ,</a:t>
            </a:r>
          </a:p>
          <a:p>
            <a:pPr marL="0" indent="0">
              <a:buNone/>
            </a:pPr>
            <a:r>
              <a:rPr lang="en-US" sz="2400" dirty="0"/>
              <a:t>0000020   e   s   t   ,   E   x   t   e   r   n   a   l   T   e   s   t</a:t>
            </a:r>
          </a:p>
          <a:p>
            <a:pPr marL="0" indent="0">
              <a:buNone/>
            </a:pPr>
            <a:r>
              <a:rPr lang="en-US" sz="2400" dirty="0"/>
              <a:t>0000040   F   </a:t>
            </a:r>
            <a:r>
              <a:rPr lang="en-US" sz="2400" dirty="0" err="1"/>
              <a:t>i</a:t>
            </a:r>
            <a:r>
              <a:rPr lang="en-US" sz="2400" dirty="0"/>
              <a:t>   l   e   ,   0   .   7   1   8   2   ,   0   .   0   6</a:t>
            </a:r>
          </a:p>
          <a:p>
            <a:pPr marL="0" indent="0">
              <a:buNone/>
            </a:pPr>
            <a:r>
              <a:rPr lang="en-US" sz="2400" dirty="0"/>
              <a:t>0000060   1   8   ,   0   .   1   7   2   3   ,   4   1   8   9   4   9</a:t>
            </a:r>
          </a:p>
          <a:p>
            <a:pPr marL="0" indent="0">
              <a:buNone/>
            </a:pPr>
            <a:r>
              <a:rPr lang="en-US" sz="2400" dirty="0"/>
              <a:t>0000100   ,   4   4   4   .   7   4   ,   4   7   0   .   1   1  \r  \n	# Eliminate \r before join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0800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D099DC-AAD4-CB4E-AEA4-46A63EAC2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 numbers for subsequent join, slide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643E45-1C50-504E-B17B-E92A8B3722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$ </a:t>
            </a:r>
            <a:r>
              <a:rPr lang="en-US" b="1" dirty="0"/>
              <a:t>cat -n csc458ensemble5sp2021.summary.ref.csv | tail -1 | sed -r -e 's/^ +//' -e 's/[ \t]+/,/’ –e ‘s/\r</a:t>
            </a:r>
            <a:r>
              <a:rPr lang="en-US" b="1"/>
              <a:t>//’ </a:t>
            </a:r>
            <a:r>
              <a:rPr lang="en-US" sz="2400"/>
              <a:t>0.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39,RandomForest,ExternalTestFile,0.7182,0.0618,0.1723,418949,444.74,470.11</a:t>
            </a:r>
          </a:p>
          <a:p>
            <a:pPr marL="0" indent="0">
              <a:buNone/>
            </a:pPr>
            <a:r>
              <a:rPr lang="en-US" dirty="0"/>
              <a:t># &gt; redirect above without </a:t>
            </a:r>
            <a:r>
              <a:rPr lang="en-US" b="1" dirty="0"/>
              <a:t>tail</a:t>
            </a:r>
            <a:r>
              <a:rPr lang="en-US" dirty="0"/>
              <a:t> to junk1.txt and junk2.txt for join demo</a:t>
            </a:r>
          </a:p>
          <a:p>
            <a:pPr marL="0" indent="0">
              <a:buNone/>
            </a:pPr>
            <a:r>
              <a:rPr lang="en-US" sz="2400" dirty="0"/>
              <a:t>$ </a:t>
            </a:r>
            <a:r>
              <a:rPr lang="en-US" sz="2400" b="1" dirty="0"/>
              <a:t>diff junk1.txt junk2.txt </a:t>
            </a:r>
            <a:r>
              <a:rPr lang="en-US" sz="2400" dirty="0"/>
              <a:t># No output because files are identical</a:t>
            </a:r>
          </a:p>
          <a:p>
            <a:pPr marL="0" indent="0">
              <a:buNone/>
            </a:pPr>
            <a:r>
              <a:rPr lang="en-US" sz="2400" dirty="0"/>
              <a:t>$ </a:t>
            </a:r>
            <a:r>
              <a:rPr lang="en-US" sz="2400" b="1" dirty="0"/>
              <a:t>join -t, -j1 junk1.txt junk2.txt | tail -1</a:t>
            </a:r>
          </a:p>
          <a:p>
            <a:pPr marL="0" indent="0">
              <a:buNone/>
            </a:pPr>
            <a:r>
              <a:rPr lang="en-US" sz="2400" dirty="0"/>
              <a:t>39,RandomForest,ExternalTestFile,0.7182,0.0618,0.1723,418949,444.74,470.11,RandomForest,ExternalTestFile,0.7182,0.0618,0.1723,418949,444.74,470.11</a:t>
            </a:r>
          </a:p>
          <a:p>
            <a:pPr marL="0" indent="0">
              <a:buNone/>
            </a:pPr>
            <a:r>
              <a:rPr lang="en-US" dirty="0"/>
              <a:t># Follow join with </a:t>
            </a:r>
            <a:r>
              <a:rPr lang="en-US" b="1" dirty="0"/>
              <a:t>cut –d, -f2-1000000 </a:t>
            </a:r>
            <a:r>
              <a:rPr lang="en-US" dirty="0"/>
              <a:t>to remove join line number</a:t>
            </a:r>
          </a:p>
        </p:txBody>
      </p:sp>
    </p:spTree>
    <p:extLst>
      <p:ext uri="{BB962C8B-B14F-4D97-AF65-F5344CB8AC3E}">
        <p14:creationId xmlns:p14="http://schemas.microsoft.com/office/powerpoint/2010/main" val="1545490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65B11-D7B9-4399-B0AE-1C92B351E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Unix commands for manipulating data streams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A62C8B-B106-4B28-B23B-2D1C567D4B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err="1"/>
              <a:t>egrep</a:t>
            </a:r>
            <a:r>
              <a:rPr lang="en-US" dirty="0"/>
              <a:t> for matching (searching) regular expressions in data streams</a:t>
            </a:r>
          </a:p>
          <a:p>
            <a:r>
              <a:rPr lang="en-US" b="1" dirty="0"/>
              <a:t>sed</a:t>
            </a:r>
            <a:r>
              <a:rPr lang="en-US" dirty="0"/>
              <a:t> (steam editor) for matching  &amp; modifying regular expressions in data streams</a:t>
            </a:r>
          </a:p>
          <a:p>
            <a:r>
              <a:rPr lang="en-US" b="1" dirty="0"/>
              <a:t>sort</a:t>
            </a:r>
            <a:r>
              <a:rPr lang="en-US" dirty="0"/>
              <a:t> [ -n ] for sorting lines of data using alpha or numeric keys</a:t>
            </a:r>
          </a:p>
          <a:p>
            <a:r>
              <a:rPr lang="en-US" b="1" dirty="0"/>
              <a:t>head</a:t>
            </a:r>
            <a:r>
              <a:rPr lang="en-US" dirty="0"/>
              <a:t> -n and </a:t>
            </a:r>
            <a:r>
              <a:rPr lang="en-US" b="1" dirty="0"/>
              <a:t>tail</a:t>
            </a:r>
            <a:r>
              <a:rPr lang="en-US" dirty="0"/>
              <a:t> -n for selecting a subset of lines in data</a:t>
            </a:r>
          </a:p>
          <a:p>
            <a:r>
              <a:rPr lang="en-US" b="1" dirty="0"/>
              <a:t>cut</a:t>
            </a:r>
            <a:r>
              <a:rPr lang="en-US" dirty="0"/>
              <a:t> for selecting a subset of columns in data</a:t>
            </a:r>
          </a:p>
          <a:p>
            <a:r>
              <a:rPr lang="en-US" b="1" dirty="0"/>
              <a:t>join</a:t>
            </a:r>
            <a:r>
              <a:rPr lang="en-US" dirty="0"/>
              <a:t> for joining lines of two files on a common field</a:t>
            </a:r>
          </a:p>
          <a:p>
            <a:r>
              <a:rPr lang="en-US" b="1" dirty="0" err="1"/>
              <a:t>uniq</a:t>
            </a:r>
            <a:r>
              <a:rPr lang="en-US" dirty="0"/>
              <a:t> for counting unique (sorted) instances</a:t>
            </a:r>
          </a:p>
          <a:p>
            <a:r>
              <a:rPr lang="en-US" b="1" dirty="0"/>
              <a:t>make</a:t>
            </a:r>
            <a:r>
              <a:rPr lang="en-US" dirty="0"/>
              <a:t> for automating sequences of target-driven Unix commands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967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65B11-D7B9-4399-B0AE-1C92B351E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Unix commands for manipulating data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A62C8B-B106-4B28-B23B-2D1C567D4B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diff</a:t>
            </a:r>
            <a:r>
              <a:rPr lang="en-US" dirty="0"/>
              <a:t> for left, right line comparisons</a:t>
            </a:r>
          </a:p>
          <a:p>
            <a:r>
              <a:rPr lang="en-US" b="1" dirty="0" err="1"/>
              <a:t>cmp</a:t>
            </a:r>
            <a:r>
              <a:rPr lang="en-US" dirty="0"/>
              <a:t> for comparing non-textual (binary) data files</a:t>
            </a:r>
          </a:p>
          <a:p>
            <a:r>
              <a:rPr lang="en-US" b="1" dirty="0"/>
              <a:t>od</a:t>
            </a:r>
            <a:r>
              <a:rPr lang="en-US" dirty="0"/>
              <a:t> [ -c ] (octal dump) for examining file for invalid characters</a:t>
            </a:r>
          </a:p>
          <a:p>
            <a:r>
              <a:rPr lang="en-US" b="1" dirty="0"/>
              <a:t>find</a:t>
            </a:r>
            <a:r>
              <a:rPr lang="en-US" dirty="0"/>
              <a:t> for locating files by names and properties</a:t>
            </a:r>
          </a:p>
          <a:p>
            <a:r>
              <a:rPr lang="en-US" b="1" dirty="0"/>
              <a:t>cat</a:t>
            </a:r>
            <a:r>
              <a:rPr lang="en-US" dirty="0"/>
              <a:t> and </a:t>
            </a:r>
            <a:r>
              <a:rPr lang="en-US" b="1" dirty="0"/>
              <a:t>more</a:t>
            </a:r>
            <a:r>
              <a:rPr lang="en-US" dirty="0"/>
              <a:t> and </a:t>
            </a:r>
            <a:r>
              <a:rPr lang="en-US" b="1" dirty="0"/>
              <a:t>less</a:t>
            </a:r>
            <a:r>
              <a:rPr lang="en-US" dirty="0"/>
              <a:t> for examining text data contents</a:t>
            </a:r>
          </a:p>
          <a:p>
            <a:r>
              <a:rPr lang="en-US" b="1" dirty="0"/>
              <a:t>pr</a:t>
            </a:r>
            <a:r>
              <a:rPr lang="en-US" dirty="0"/>
              <a:t> [ -n ] for printing with line numbers</a:t>
            </a:r>
          </a:p>
          <a:p>
            <a:r>
              <a:rPr lang="en-US" b="1" dirty="0"/>
              <a:t>time</a:t>
            </a:r>
            <a:r>
              <a:rPr lang="en-US" dirty="0"/>
              <a:t> for measuring real time &amp; CPU time of a process</a:t>
            </a:r>
          </a:p>
          <a:p>
            <a:r>
              <a:rPr lang="en-US" dirty="0"/>
              <a:t>Basic </a:t>
            </a:r>
            <a:r>
              <a:rPr lang="en-US" b="1" dirty="0"/>
              <a:t>programming constructs </a:t>
            </a:r>
            <a:r>
              <a:rPr lang="en-US" dirty="0"/>
              <a:t>include:</a:t>
            </a:r>
          </a:p>
          <a:p>
            <a:pPr lvl="1"/>
            <a:r>
              <a:rPr lang="en-US" dirty="0"/>
              <a:t>&lt; input redirection, &gt; output redirection, and &gt;&gt; concatenation</a:t>
            </a:r>
          </a:p>
          <a:p>
            <a:pPr lvl="1"/>
            <a:r>
              <a:rPr lang="en-US" dirty="0"/>
              <a:t>| pipe redirection of output of one process to input of the next</a:t>
            </a:r>
          </a:p>
          <a:p>
            <a:pPr lvl="1"/>
            <a:r>
              <a:rPr lang="en-US" dirty="0"/>
              <a:t>while loops, foreach loops, if-then-</a:t>
            </a:r>
            <a:r>
              <a:rPr lang="en-US" dirty="0" err="1"/>
              <a:t>elif</a:t>
            </a:r>
            <a:r>
              <a:rPr lang="en-US" dirty="0"/>
              <a:t>-else selection</a:t>
            </a:r>
          </a:p>
          <a:p>
            <a:pPr lvl="1"/>
            <a:r>
              <a:rPr lang="en-US" dirty="0"/>
              <a:t>running a command and capturing its output as a data stream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583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4355F-9EAE-49C4-AB84-C676145FA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Highlights of </a:t>
            </a:r>
            <a:r>
              <a:rPr lang="en-US" b="1" dirty="0"/>
              <a:t>man </a:t>
            </a:r>
            <a:r>
              <a:rPr lang="en-US" b="1" u="sng" dirty="0" err="1"/>
              <a:t>egrep</a:t>
            </a:r>
            <a:endParaRPr lang="en-US" b="1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059494-A02D-4270-B16B-68940D6AFB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REGULAR EXPRESSIONS</a:t>
            </a:r>
          </a:p>
          <a:p>
            <a:r>
              <a:rPr lang="en-US" dirty="0"/>
              <a:t>       A  regular  expression  is  a  pattern that describes a set of strings.</a:t>
            </a:r>
          </a:p>
          <a:p>
            <a:r>
              <a:rPr lang="en-US" dirty="0"/>
              <a:t>       Regular  expressions  are   constructed   analogously   to   arithmetic</a:t>
            </a:r>
          </a:p>
          <a:p>
            <a:r>
              <a:rPr lang="en-US" dirty="0"/>
              <a:t>       expressions, by using various operators to combine smaller expressions.</a:t>
            </a:r>
          </a:p>
          <a:p>
            <a:r>
              <a:rPr lang="en-US" dirty="0"/>
              <a:t>       The  fundamental building blocks are the regular expressions that match</a:t>
            </a:r>
          </a:p>
          <a:p>
            <a:r>
              <a:rPr lang="en-US" dirty="0"/>
              <a:t>       a single character.  Most characters, including all letters and digits,</a:t>
            </a:r>
          </a:p>
          <a:p>
            <a:r>
              <a:rPr lang="en-US" dirty="0"/>
              <a:t>       are regular expressions that match themselves.  Any meta-character with</a:t>
            </a:r>
          </a:p>
          <a:p>
            <a:r>
              <a:rPr lang="en-US" dirty="0"/>
              <a:t>       special meaning may be quoted by preceding it with a backslash.</a:t>
            </a:r>
          </a:p>
          <a:p>
            <a:r>
              <a:rPr lang="en-US" dirty="0"/>
              <a:t>       (Much more follows.) 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The </a:t>
            </a:r>
            <a:r>
              <a:rPr lang="en-US" b="0" i="0" dirty="0">
                <a:effectLst/>
                <a:latin typeface="Times New Roman" panose="02020603050405020304" pitchFamily="18" charset="0"/>
                <a:hlinkClick r:id="rId2"/>
              </a:rPr>
              <a:t>pythex utility</a:t>
            </a:r>
            <a:r>
              <a:rPr lang="en-US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is for Python regular expressions.</a:t>
            </a: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Option –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 uses case-insensitive matching, -l simply reports matching file path, -v inverts the matched lines.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618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C10C0-8452-844C-B3CC-07BDD08F2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Highlights of </a:t>
            </a:r>
            <a:r>
              <a:rPr lang="en-US" b="1" dirty="0"/>
              <a:t>man </a:t>
            </a:r>
            <a:r>
              <a:rPr lang="en-US" b="1" u="sng" dirty="0"/>
              <a:t>sort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1D5B81-D378-BF47-B792-39FBC5C81F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Default is lexicographic sort.</a:t>
            </a:r>
          </a:p>
          <a:p>
            <a:r>
              <a:rPr lang="en-US" dirty="0"/>
              <a:t>-n is numeric.</a:t>
            </a:r>
          </a:p>
          <a:p>
            <a:r>
              <a:rPr lang="en-US" dirty="0"/>
              <a:t>-r is reversed</a:t>
            </a:r>
          </a:p>
          <a:p>
            <a:r>
              <a:rPr lang="en-US" dirty="0"/>
              <a:t>-t is field separator, default TAB, e.g., -t, for comma separation</a:t>
            </a:r>
          </a:p>
          <a:p>
            <a:r>
              <a:rPr lang="en-US" b="1" dirty="0"/>
              <a:t>-k</a:t>
            </a:r>
            <a:r>
              <a:rPr lang="en-US" dirty="0"/>
              <a:t> </a:t>
            </a:r>
            <a:r>
              <a:rPr lang="en-US" u="sng" dirty="0"/>
              <a:t>field1</a:t>
            </a:r>
            <a:r>
              <a:rPr lang="en-US" dirty="0"/>
              <a:t>[,</a:t>
            </a:r>
            <a:r>
              <a:rPr lang="en-US" u="sng" dirty="0"/>
              <a:t>field2</a:t>
            </a:r>
            <a:r>
              <a:rPr lang="en-US" dirty="0"/>
              <a:t>], </a:t>
            </a:r>
            <a:r>
              <a:rPr lang="en-US" b="1" dirty="0"/>
              <a:t>--key</a:t>
            </a:r>
            <a:r>
              <a:rPr lang="en-US" dirty="0"/>
              <a:t>=</a:t>
            </a:r>
            <a:r>
              <a:rPr lang="en-US" u="sng" dirty="0"/>
              <a:t>field1</a:t>
            </a:r>
            <a:r>
              <a:rPr lang="en-US" dirty="0"/>
              <a:t>[,</a:t>
            </a:r>
            <a:r>
              <a:rPr lang="en-US" u="sng" dirty="0"/>
              <a:t>field2</a:t>
            </a:r>
            <a:r>
              <a:rPr lang="en-US" dirty="0"/>
              <a:t>]</a:t>
            </a:r>
          </a:p>
          <a:p>
            <a:r>
              <a:rPr lang="en-US" dirty="0"/>
              <a:t>             Define a restricted sort key that has the starting position</a:t>
            </a:r>
          </a:p>
          <a:p>
            <a:r>
              <a:rPr lang="en-US" dirty="0"/>
              <a:t>             </a:t>
            </a:r>
            <a:r>
              <a:rPr lang="en-US" u="sng" dirty="0"/>
              <a:t>field1</a:t>
            </a:r>
            <a:r>
              <a:rPr lang="en-US" dirty="0"/>
              <a:t>, and optional ending position </a:t>
            </a:r>
            <a:r>
              <a:rPr lang="en-US" u="sng" dirty="0"/>
              <a:t>field2</a:t>
            </a:r>
            <a:r>
              <a:rPr lang="en-US" dirty="0"/>
              <a:t> of a key field.</a:t>
            </a:r>
          </a:p>
          <a:p>
            <a:r>
              <a:rPr lang="en-US" dirty="0"/>
              <a:t> -R, --random-sort, --sort=random</a:t>
            </a:r>
          </a:p>
          <a:p>
            <a:r>
              <a:rPr lang="en-US" dirty="0"/>
              <a:t>             Sort by a random order.  This is a random permutation of the</a:t>
            </a:r>
          </a:p>
          <a:p>
            <a:r>
              <a:rPr lang="en-US" dirty="0"/>
              <a:t>             inputs except that the equal keys sort together.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569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C10C0-8452-844C-B3CC-07BDD08F2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Highlights of </a:t>
            </a:r>
            <a:r>
              <a:rPr lang="en-US" b="1" dirty="0"/>
              <a:t>man </a:t>
            </a:r>
            <a:r>
              <a:rPr lang="en-US" b="1" u="sng" dirty="0"/>
              <a:t>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1D5B81-D378-BF47-B792-39FBC5C81F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sed  is a stream editor.  A stream editor is used to perform basic text</a:t>
            </a:r>
          </a:p>
          <a:p>
            <a:r>
              <a:rPr lang="en-US" dirty="0"/>
              <a:t>transformations on an input stream (a file or input from  a  pipeline).</a:t>
            </a:r>
          </a:p>
          <a:p>
            <a:r>
              <a:rPr lang="en-US" dirty="0"/>
              <a:t>While  in  some  ways similar to an editor which permits scripted edits</a:t>
            </a:r>
          </a:p>
          <a:p>
            <a:r>
              <a:rPr lang="en-US" dirty="0"/>
              <a:t>(such as ed), sed works by making only one pass over the input(s),  and is consequently more efficient.  But it is sed's ability to filter text</a:t>
            </a:r>
          </a:p>
          <a:p>
            <a:r>
              <a:rPr lang="en-US" dirty="0"/>
              <a:t>in a pipeline which particularly distinguishes it from other  types  of</a:t>
            </a:r>
          </a:p>
          <a:p>
            <a:r>
              <a:rPr lang="en-US" dirty="0"/>
              <a:t>editors.</a:t>
            </a:r>
          </a:p>
          <a:p>
            <a:pPr lvl="1"/>
            <a:r>
              <a:rPr lang="en-US" dirty="0"/>
              <a:t>-e script</a:t>
            </a:r>
          </a:p>
          <a:p>
            <a:pPr lvl="2"/>
            <a:r>
              <a:rPr lang="en-US" dirty="0"/>
              <a:t>add the script to the commands to be executed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451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854563-D703-47B4-9A89-12D07A346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egrep</a:t>
            </a:r>
            <a:r>
              <a:rPr lang="en-US" dirty="0"/>
              <a:t> and </a:t>
            </a:r>
            <a:r>
              <a:rPr lang="en-US" b="1" dirty="0"/>
              <a:t>find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FA60E6-E3FB-4F3B-A779-06A372DBF6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/>
              <a:t>[:-) ~/</a:t>
            </a:r>
            <a:r>
              <a:rPr lang="en-US" sz="2400" dirty="0" err="1"/>
              <a:t>DataMine</a:t>
            </a:r>
            <a:r>
              <a:rPr lang="en-US" sz="2400" dirty="0"/>
              <a:t>] </a:t>
            </a:r>
            <a:r>
              <a:rPr lang="en-US" sz="2400" b="1" dirty="0" err="1"/>
              <a:t>pwd</a:t>
            </a:r>
            <a:endParaRPr lang="en-US" sz="2400" b="1" dirty="0"/>
          </a:p>
          <a:p>
            <a:r>
              <a:rPr lang="en-US" sz="2400" dirty="0"/>
              <a:t>/home/kutztown.edu/parson/</a:t>
            </a:r>
            <a:r>
              <a:rPr lang="en-US" sz="2400" dirty="0" err="1"/>
              <a:t>DataMine</a:t>
            </a:r>
            <a:endParaRPr lang="en-US" sz="2400" dirty="0"/>
          </a:p>
          <a:p>
            <a:r>
              <a:rPr lang="en-US" sz="2400" dirty="0"/>
              <a:t>[:-) ~/</a:t>
            </a:r>
            <a:r>
              <a:rPr lang="en-US" sz="2400" dirty="0" err="1"/>
              <a:t>DataMine</a:t>
            </a:r>
            <a:r>
              <a:rPr lang="en-US" sz="2400" dirty="0"/>
              <a:t>] </a:t>
            </a:r>
            <a:r>
              <a:rPr lang="en-US" sz="2400" b="1" dirty="0" err="1"/>
              <a:t>egrep</a:t>
            </a:r>
            <a:r>
              <a:rPr lang="en-US" sz="2400" b="1" dirty="0"/>
              <a:t> -li 'csv.*writer' $(find . -name '*.</a:t>
            </a:r>
            <a:r>
              <a:rPr lang="en-US" sz="2400" b="1" dirty="0" err="1"/>
              <a:t>py</a:t>
            </a:r>
            <a:r>
              <a:rPr lang="en-US" sz="2400" b="1" dirty="0"/>
              <a:t>')</a:t>
            </a:r>
          </a:p>
          <a:p>
            <a:r>
              <a:rPr lang="en-US" sz="2400" dirty="0"/>
              <a:t>./CSC523Example2/CSC523Example2.py</a:t>
            </a:r>
          </a:p>
          <a:p>
            <a:r>
              <a:rPr lang="en-US" sz="2400" dirty="0"/>
              <a:t>./CSC523Example2/bak/CSC523Example2.py</a:t>
            </a:r>
          </a:p>
          <a:p>
            <a:r>
              <a:rPr lang="en-US" sz="2400" dirty="0"/>
              <a:t>./csc523F20TCPUDP/csc523F20TCPUDP.py</a:t>
            </a:r>
          </a:p>
          <a:p>
            <a:r>
              <a:rPr lang="en-US" sz="2400" dirty="0"/>
              <a:t>./csc458ensemble5sp2021/csc458ensemble5sp2021.py</a:t>
            </a:r>
          </a:p>
          <a:p>
            <a:r>
              <a:rPr lang="en-US" sz="2400" dirty="0"/>
              <a:t>./csc458ensemble5sp2021/parallel/csc458ParallelEnsemble5sp2021.py</a:t>
            </a:r>
          </a:p>
          <a:p>
            <a:r>
              <a:rPr lang="en-US" sz="2400" dirty="0"/>
              <a:t>[:-) ~/</a:t>
            </a:r>
            <a:r>
              <a:rPr lang="en-US" sz="2400" dirty="0" err="1"/>
              <a:t>DataMine</a:t>
            </a:r>
            <a:r>
              <a:rPr lang="en-US" sz="2400" dirty="0"/>
              <a:t>] </a:t>
            </a:r>
            <a:r>
              <a:rPr lang="en-US" sz="2400" b="1" dirty="0" err="1"/>
              <a:t>egrep</a:t>
            </a:r>
            <a:r>
              <a:rPr lang="en-US" sz="2400" b="1" dirty="0"/>
              <a:t> -</a:t>
            </a:r>
            <a:r>
              <a:rPr lang="en-US" sz="2400" b="1" dirty="0" err="1"/>
              <a:t>i</a:t>
            </a:r>
            <a:r>
              <a:rPr lang="en-US" sz="2400" b="1" dirty="0"/>
              <a:t> 'csv.*writer' ./CSC523Example2/bak/CSC523Example2.py</a:t>
            </a:r>
          </a:p>
          <a:p>
            <a:r>
              <a:rPr lang="en-US" sz="2400" dirty="0"/>
              <a:t>    </a:t>
            </a:r>
            <a:r>
              <a:rPr lang="en-US" sz="2400" dirty="0" err="1"/>
              <a:t>csvwriter</a:t>
            </a:r>
            <a:r>
              <a:rPr lang="en-US" sz="2400" dirty="0"/>
              <a:t> = </a:t>
            </a:r>
            <a:r>
              <a:rPr lang="en-US" sz="2400" dirty="0" err="1"/>
              <a:t>csv.writer</a:t>
            </a:r>
            <a:r>
              <a:rPr lang="en-US" sz="2400" dirty="0"/>
              <a:t>(</a:t>
            </a:r>
            <a:r>
              <a:rPr lang="en-US" sz="2400" dirty="0" err="1"/>
              <a:t>csvf</a:t>
            </a:r>
            <a:r>
              <a:rPr lang="en-US" sz="2400" dirty="0"/>
              <a:t>, delimiter=',', </a:t>
            </a:r>
            <a:r>
              <a:rPr lang="en-US" sz="2400" dirty="0" err="1"/>
              <a:t>quotechar</a:t>
            </a:r>
            <a:r>
              <a:rPr lang="en-US" sz="2400" dirty="0"/>
              <a:t>='"')</a:t>
            </a:r>
          </a:p>
          <a:p>
            <a:r>
              <a:rPr lang="en-US" sz="2400" dirty="0"/>
              <a:t>    </a:t>
            </a:r>
            <a:r>
              <a:rPr lang="en-US" sz="2400" dirty="0" err="1"/>
              <a:t>csvwriter.writerow</a:t>
            </a:r>
            <a:r>
              <a:rPr lang="en-US" sz="2400" dirty="0"/>
              <a:t>(</a:t>
            </a:r>
            <a:r>
              <a:rPr lang="en-US" sz="2400" dirty="0" err="1"/>
              <a:t>scolumnnames</a:t>
            </a:r>
            <a:r>
              <a:rPr lang="en-US" sz="2400" dirty="0"/>
              <a:t>)</a:t>
            </a:r>
          </a:p>
          <a:p>
            <a:r>
              <a:rPr lang="en-US" sz="2400" dirty="0"/>
              <a:t>    </a:t>
            </a:r>
            <a:r>
              <a:rPr lang="en-US" sz="2400" dirty="0" err="1"/>
              <a:t>csvwriter.writerows</a:t>
            </a:r>
            <a:r>
              <a:rPr lang="en-US" sz="2400" dirty="0"/>
              <a:t>(</a:t>
            </a:r>
            <a:r>
              <a:rPr lang="en-US" sz="2400" dirty="0" err="1"/>
              <a:t>sdataset</a:t>
            </a:r>
            <a:r>
              <a:rPr lang="en-US" sz="24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162705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8289D9-705C-44BC-B790-75B46AF7A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find</a:t>
            </a:r>
            <a:r>
              <a:rPr lang="en-US" dirty="0"/>
              <a:t> and a </a:t>
            </a:r>
            <a:r>
              <a:rPr lang="en-US" b="1" dirty="0"/>
              <a:t>foreach</a:t>
            </a:r>
            <a:r>
              <a:rPr lang="en-US" dirty="0"/>
              <a:t> </a:t>
            </a:r>
            <a:r>
              <a:rPr lang="en-US" b="1" dirty="0"/>
              <a:t>loop</a:t>
            </a:r>
            <a:r>
              <a:rPr lang="en-US" dirty="0"/>
              <a:t> using </a:t>
            </a:r>
            <a:r>
              <a:rPr lang="en-US" b="1" dirty="0"/>
              <a:t>head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4BD75D-6E4B-4A02-8F64-919740686B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/>
          </a:p>
          <a:p>
            <a:r>
              <a:rPr lang="en-US" dirty="0"/>
              <a:t>[:-) ~/</a:t>
            </a:r>
            <a:r>
              <a:rPr lang="en-US" dirty="0" err="1"/>
              <a:t>DataMine</a:t>
            </a:r>
            <a:r>
              <a:rPr lang="en-US" dirty="0"/>
              <a:t>] </a:t>
            </a:r>
            <a:r>
              <a:rPr lang="en-US" b="1" dirty="0"/>
              <a:t>for f in $(find . -name '*csc458**csv' -type f); do echo ; echo $f ; read j ; head -4  $f; done</a:t>
            </a:r>
          </a:p>
          <a:p>
            <a:r>
              <a:rPr lang="en-US" b="1" dirty="0"/>
              <a:t>./csc458ensemble5sp2021/csc458ensemble5sp2021.summary.csv</a:t>
            </a:r>
          </a:p>
          <a:p>
            <a:r>
              <a:rPr lang="en-US" dirty="0" err="1"/>
              <a:t>testkey,testdatatype,kappa,MAE,RMSE,Instances,runtime,cputime</a:t>
            </a:r>
            <a:endParaRPr lang="en-US" dirty="0"/>
          </a:p>
          <a:p>
            <a:r>
              <a:rPr lang="en-US" dirty="0"/>
              <a:t>ZeroR,10FoldCrossValidation,0.0,0.1522,0.2759,49066,1.7,0.001378</a:t>
            </a:r>
          </a:p>
          <a:p>
            <a:r>
              <a:rPr lang="en-US" dirty="0"/>
              <a:t>OneR,10FoldCrossValidation,0.3975,0.089,0.2983,49066,2.14,0.001218</a:t>
            </a:r>
          </a:p>
          <a:p>
            <a:r>
              <a:rPr lang="en-US" dirty="0"/>
              <a:t>NaiveBayes,10FoldCrossValidation,0.4138,0.1192,0.2438,49066,3.99,0.00103</a:t>
            </a:r>
          </a:p>
          <a:p>
            <a:r>
              <a:rPr lang="en-US" b="1" dirty="0"/>
              <a:t>./csc458ensemble5sp2021/csc458ensemble5sp2021.summary.ref.csv</a:t>
            </a:r>
          </a:p>
          <a:p>
            <a:r>
              <a:rPr lang="en-US" dirty="0" err="1"/>
              <a:t>testkey,testdatatype,kappa,MAE,RMSE,Instances,runtime,cputime</a:t>
            </a:r>
            <a:endParaRPr lang="en-US" dirty="0"/>
          </a:p>
          <a:p>
            <a:r>
              <a:rPr lang="en-US" dirty="0"/>
              <a:t>ZeroR,10FoldCrossValidation,0.0,0.1522,0.2759,49066,1.7,0.001378</a:t>
            </a:r>
          </a:p>
          <a:p>
            <a:r>
              <a:rPr lang="en-US" dirty="0"/>
              <a:t>OneR,10FoldCrossValidation,0.3975,0.089,0.2983,49066,2.14,0.001218</a:t>
            </a:r>
          </a:p>
          <a:p>
            <a:r>
              <a:rPr lang="en-US" dirty="0"/>
              <a:t>NaiveBayes,10FoldCrossValidation,0.4138,0.1192,0.2438,49066,3.99,0.00103</a:t>
            </a:r>
          </a:p>
        </p:txBody>
      </p:sp>
    </p:spTree>
    <p:extLst>
      <p:ext uri="{BB962C8B-B14F-4D97-AF65-F5344CB8AC3E}">
        <p14:creationId xmlns:p14="http://schemas.microsoft.com/office/powerpoint/2010/main" val="41402424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875F1-45CA-498D-B830-435D0DA8E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find</a:t>
            </a:r>
            <a:r>
              <a:rPr lang="en-US" dirty="0"/>
              <a:t> and a </a:t>
            </a:r>
            <a:r>
              <a:rPr lang="en-US" b="1" dirty="0"/>
              <a:t>foreach</a:t>
            </a:r>
            <a:r>
              <a:rPr lang="en-US" dirty="0"/>
              <a:t> </a:t>
            </a:r>
            <a:r>
              <a:rPr lang="en-US" b="1" dirty="0"/>
              <a:t>loop</a:t>
            </a:r>
            <a:r>
              <a:rPr lang="en-US" dirty="0"/>
              <a:t> using </a:t>
            </a:r>
            <a:r>
              <a:rPr lang="en-US" b="1" dirty="0"/>
              <a:t>head continued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C66031-6B79-4333-9450-458D89E983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/>
              <a:t>./csc458ensemble5sp2021/parallel/csc458ensemble5sp2021.summary.csv</a:t>
            </a:r>
          </a:p>
          <a:p>
            <a:r>
              <a:rPr lang="en-US" dirty="0" err="1"/>
              <a:t>testkey,testdatatype,kappa,MAE,RMSE,Instances,runtime,cputime</a:t>
            </a:r>
            <a:endParaRPr lang="en-US" dirty="0"/>
          </a:p>
          <a:p>
            <a:r>
              <a:rPr lang="en-US" dirty="0"/>
              <a:t>ZeroR,10FoldCrossValidation,0.0,0.1522,0.2759,49066,9.0,6.35</a:t>
            </a:r>
          </a:p>
          <a:p>
            <a:r>
              <a:rPr lang="en-US" dirty="0"/>
              <a:t>OneR,10FoldCrossValidation,0.3975,0.089,0.2983,49066,10.83,8.84</a:t>
            </a:r>
          </a:p>
          <a:p>
            <a:r>
              <a:rPr lang="en-US" dirty="0"/>
              <a:t>NaiveBayes,10FoldCrossValidation,0.4138,0.1192,0.2438,49066,17.7,13.07</a:t>
            </a:r>
          </a:p>
          <a:p>
            <a:r>
              <a:rPr lang="en-US" b="1" dirty="0"/>
              <a:t>./csc458ensemble5sp2021/parallel/csc458ensemble5sp2021.summary.ref.csv</a:t>
            </a:r>
          </a:p>
          <a:p>
            <a:r>
              <a:rPr lang="en-US" dirty="0" err="1"/>
              <a:t>testkey,testdatatype,kappa,MAE,RMSE,Instances,runtime,cputime</a:t>
            </a:r>
            <a:endParaRPr lang="en-US" dirty="0"/>
          </a:p>
          <a:p>
            <a:r>
              <a:rPr lang="en-US" dirty="0"/>
              <a:t>ZeroR,10FoldCrossValidation,0.0,0.1522,0.2759,49066,8.76,6.17</a:t>
            </a:r>
          </a:p>
          <a:p>
            <a:r>
              <a:rPr lang="en-US" dirty="0"/>
              <a:t>OneR,10FoldCrossValidation,0.3975,0.089,0.2983,49066,9.99,7.55</a:t>
            </a:r>
          </a:p>
          <a:p>
            <a:r>
              <a:rPr lang="en-US" dirty="0"/>
              <a:t>NaiveBayes,10FoldCrossValidation,0.4138,0.1192,0.2438,49066,16.66,13.14</a:t>
            </a:r>
          </a:p>
        </p:txBody>
      </p:sp>
    </p:spTree>
    <p:extLst>
      <p:ext uri="{BB962C8B-B14F-4D97-AF65-F5344CB8AC3E}">
        <p14:creationId xmlns:p14="http://schemas.microsoft.com/office/powerpoint/2010/main" val="13849370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</TotalTime>
  <Words>1713</Words>
  <Application>Microsoft Macintosh PowerPoint</Application>
  <PresentationFormat>Widescreen</PresentationFormat>
  <Paragraphs>159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Office Theme</vt:lpstr>
      <vt:lpstr>Bash Shell Scripting for Data Science</vt:lpstr>
      <vt:lpstr>Unix commands for manipulating data streams</vt:lpstr>
      <vt:lpstr>Unix commands for manipulating data continued</vt:lpstr>
      <vt:lpstr>Highlights of man egrep</vt:lpstr>
      <vt:lpstr>Highlights of man sort</vt:lpstr>
      <vt:lpstr>Highlights of man sed</vt:lpstr>
      <vt:lpstr>egrep and find</vt:lpstr>
      <vt:lpstr>find and a foreach loop using head</vt:lpstr>
      <vt:lpstr>find and a foreach loop using head continued</vt:lpstr>
      <vt:lpstr>head and cut with delimiter , and field specs</vt:lpstr>
      <vt:lpstr>head, cut, sort with delimiter , and key spec</vt:lpstr>
      <vt:lpstr>head and egrep –v for separating header row</vt:lpstr>
      <vt:lpstr>sed used to generate CSC558 grade sheets</vt:lpstr>
      <vt:lpstr>sed used to generate grade sheets continued</vt:lpstr>
      <vt:lpstr>Line numbers for subsequent join, slide 1</vt:lpstr>
      <vt:lpstr>Line numbers for subsequent join, slide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Bash shell scripting for Data Science</dc:title>
  <dc:creator>Parson, Dale</dc:creator>
  <cp:lastModifiedBy>Parson</cp:lastModifiedBy>
  <cp:revision>13</cp:revision>
  <dcterms:created xsi:type="dcterms:W3CDTF">2021-11-23T21:46:40Z</dcterms:created>
  <dcterms:modified xsi:type="dcterms:W3CDTF">2021-11-28T15:28:13Z</dcterms:modified>
</cp:coreProperties>
</file>