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7" r:id="rId12"/>
    <p:sldId id="264" r:id="rId13"/>
    <p:sldId id="268" r:id="rId14"/>
    <p:sldId id="265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51"/>
    <p:restoredTop sz="94656"/>
  </p:normalViewPr>
  <p:slideViewPr>
    <p:cSldViewPr snapToGrid="0" snapToObjects="1">
      <p:cViewPr varScale="1">
        <p:scale>
          <a:sx n="112" d="100"/>
          <a:sy n="112" d="100"/>
        </p:scale>
        <p:origin x="216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CCD08-3C71-934B-AE7F-F44DB3D3753C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BB0CE-FB60-1941-8E64-BE31F54AA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74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/>
              <a:pPr/>
              <a:t>11/18/19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.kutztown.edu/parson/pubs/luxsim99.pdf" TargetMode="External"/><Relationship Id="rId2" Type="http://schemas.openxmlformats.org/officeDocument/2006/relationships/hyperlink" Target="https://faculty.kutztown.edu/parson/pubs/tcldebug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culty.kutztown.edu/parson/pubs/US6950963B1_1.pdf" TargetMode="External"/><Relationship Id="rId5" Type="http://schemas.openxmlformats.org/officeDocument/2006/relationships/hyperlink" Target="https://faculty.kutztown.edu/parson/pubs/luxpdp2k.pdf" TargetMode="External"/><Relationship Id="rId4" Type="http://schemas.openxmlformats.org/officeDocument/2006/relationships/hyperlink" Target="https://faculty.kutztown.edu/parson/pubs/dsl99lux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2/extending/extending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cise.org/" TargetMode="External"/><Relationship Id="rId2" Type="http://schemas.openxmlformats.org/officeDocument/2006/relationships/hyperlink" Target="https://faculty.kutztown.edu/parson/pubs/JythonPACISE201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culty.kutztown.edu/parson/pubs/Parson2015TalkOsStateMachines.ppt" TargetMode="External"/><Relationship Id="rId5" Type="http://schemas.openxmlformats.org/officeDocument/2006/relationships/hyperlink" Target="https://faculty.kutztown.edu/parson/pubs/StateMachineOSPacise2014ParsonPublished.pdf" TargetMode="External"/><Relationship Id="rId4" Type="http://schemas.openxmlformats.org/officeDocument/2006/relationships/hyperlink" Target="https://faculty.kutztown.edu/parson/pubs/JythonPACISE2011Talk.pdf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faculty.kutztown.edu/parson/pubs/US6053947A_1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cl.t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D0A07-BBBD-B348-9388-73C6AA544A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Scripting and Extension Languages as Career Levers for CS&amp;IT Graduates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D07460-86F5-9F42-B40C-5A18D4744C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Dale Parson, Research &amp; Teaching Presentation, November 21, 2019</a:t>
            </a:r>
          </a:p>
        </p:txBody>
      </p:sp>
    </p:spTree>
    <p:extLst>
      <p:ext uri="{BB962C8B-B14F-4D97-AF65-F5344CB8AC3E}">
        <p14:creationId xmlns:p14="http://schemas.microsoft.com/office/powerpoint/2010/main" val="2053442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FA08-F3B9-DA46-972F-57941DCA2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Papers, patents, &amp; illustrations …</a:t>
            </a:r>
            <a:br>
              <a:rPr lang="en-US" dirty="0"/>
            </a:br>
            <a:r>
              <a:rPr lang="en-US" dirty="0"/>
              <a:t>(Click the links, see the pictures.)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12003-CF4E-9748-80AC-42AF726D7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hlinkClick r:id="rId2"/>
              </a:rPr>
              <a:t>Parson, Beatty and Schlieder, “A Tcl-based Self-configuring Embedded System Debugger,”</a:t>
            </a:r>
            <a:r>
              <a:rPr lang="en-US" dirty="0"/>
              <a:t> </a:t>
            </a:r>
            <a:r>
              <a:rPr lang="en-US" i="1" dirty="0"/>
              <a:t>Proceedings of Fifth Tcl/Tk Workshop</a:t>
            </a:r>
            <a:r>
              <a:rPr lang="en-US" dirty="0"/>
              <a:t>, USENIX, July, 1997.</a:t>
            </a:r>
          </a:p>
          <a:p>
            <a:r>
              <a:rPr lang="en-US" b="1" dirty="0">
                <a:hlinkClick r:id="rId3"/>
              </a:rPr>
              <a:t>Parson, Beatty, Glossner and Schlieder, “A Framework for Simulating Heterogeneous Virtual Processors,”</a:t>
            </a:r>
            <a:r>
              <a:rPr lang="en-US" b="1" dirty="0"/>
              <a:t> </a:t>
            </a:r>
            <a:r>
              <a:rPr lang="en-US" b="1" i="1" dirty="0"/>
              <a:t>Proceedings of The 32nd Annual Simulation Symposium</a:t>
            </a:r>
            <a:r>
              <a:rPr lang="en-US" b="1" dirty="0"/>
              <a:t>, IEEE Computer Society &amp; Society for Computer Simulation International, April, 1999.</a:t>
            </a:r>
          </a:p>
          <a:p>
            <a:r>
              <a:rPr lang="en-US" dirty="0">
                <a:hlinkClick r:id="rId4"/>
              </a:rPr>
              <a:t>Parson, “Using Java Reflection to Automate Extension Language Parsing,”</a:t>
            </a:r>
            <a:r>
              <a:rPr lang="en-US" dirty="0"/>
              <a:t> </a:t>
            </a:r>
            <a:r>
              <a:rPr lang="en-US" i="1" dirty="0"/>
              <a:t>Proceedings of The 2nd Conference on Domain-Specific Languages</a:t>
            </a:r>
            <a:r>
              <a:rPr lang="en-US" dirty="0"/>
              <a:t>, USENIX, October, 1999.</a:t>
            </a:r>
          </a:p>
          <a:p>
            <a:r>
              <a:rPr lang="en-US" dirty="0">
                <a:hlinkClick r:id="rId5"/>
              </a:rPr>
              <a:t>Parson, Herrera-Bendezu and Vollmer, “Distributed Source Code Debugging for Embedded Systems,”</a:t>
            </a:r>
            <a:r>
              <a:rPr lang="en-US" dirty="0"/>
              <a:t> </a:t>
            </a:r>
            <a:r>
              <a:rPr lang="en-US" i="1" dirty="0"/>
              <a:t>Proceedings of the 2000 International Conference on Parallel and Distributed Processing Techniques and Applications</a:t>
            </a:r>
            <a:r>
              <a:rPr lang="en-US" dirty="0"/>
              <a:t>, CSREA Technology Press, Las Vegas, June, 2000.</a:t>
            </a:r>
          </a:p>
          <a:p>
            <a:r>
              <a:rPr lang="en-US" dirty="0">
                <a:hlinkClick r:id="rId6"/>
              </a:rPr>
              <a:t>U.S. Patent 6950963</a:t>
            </a:r>
            <a:r>
              <a:rPr lang="en-US" dirty="0"/>
              <a:t>, “Control Method And Apparatus For Testing Of Multiple Processor Integrated Circuits And Other Digital Systems” (Parson, Schlieder, Vollmer &amp; Wilshire), September 27, 2005.</a:t>
            </a:r>
          </a:p>
        </p:txBody>
      </p:sp>
    </p:spTree>
    <p:extLst>
      <p:ext uri="{BB962C8B-B14F-4D97-AF65-F5344CB8AC3E}">
        <p14:creationId xmlns:p14="http://schemas.microsoft.com/office/powerpoint/2010/main" val="2339890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D6F50-A7F4-F446-9323-76B871154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code from awmptcl.h</a:t>
            </a:r>
            <a:br>
              <a:rPr lang="en-US" dirty="0"/>
            </a:br>
            <a:r>
              <a:rPr lang="en-US" dirty="0"/>
              <a:t>AT&amp;T Wireless &amp; Multimedia Processors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20C00-C609-4B48-B4E6-8A49AB95A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merican Typewriter" panose="02090604020004020304" pitchFamily="18" charset="77"/>
              </a:rPr>
              <a:t>// awmpTclD connects directly to the Tcl debugger (as opposed to model)</a:t>
            </a:r>
          </a:p>
          <a:p>
            <a:r>
              <a:rPr lang="en-US" dirty="0">
                <a:latin typeface="American Typewriter" panose="02090604020004020304" pitchFamily="18" charset="77"/>
              </a:rPr>
              <a:t>//                    1  	   1             1  		many      1  1</a:t>
            </a:r>
          </a:p>
          <a:p>
            <a:r>
              <a:rPr lang="en-US" dirty="0">
                <a:latin typeface="American Typewriter" panose="02090604020004020304" pitchFamily="18" charset="77"/>
              </a:rPr>
              <a:t>//  Tcl interface &lt;--&gt; awmpTclD &lt;--&gt;&gt; awmpTclI &lt;--&gt; model</a:t>
            </a:r>
          </a:p>
          <a:p>
            <a:r>
              <a:rPr lang="en-US" dirty="0"/>
              <a:t>    awmpDriverPssr *toppssr ;</a:t>
            </a:r>
          </a:p>
          <a:p>
            <a:r>
              <a:rPr lang="en-US" dirty="0"/>
              <a:t>    awmpInterfacePssr *thispssr ;</a:t>
            </a:r>
          </a:p>
          <a:p>
            <a:r>
              <a:rPr lang="en-US" dirty="0"/>
              <a:t>    // "[ instanceName ] resume"</a:t>
            </a:r>
          </a:p>
          <a:p>
            <a:r>
              <a:rPr lang="en-US" dirty="0"/>
              <a:t>    static int instResume(ClientData clientData, Tcl_Interp *interp,</a:t>
            </a:r>
          </a:p>
          <a:p>
            <a:r>
              <a:rPr lang="en-US" dirty="0"/>
              <a:t>    	int argc, char *argv[]);	// in </a:t>
            </a:r>
            <a:r>
              <a:rPr lang="en-US" dirty="0">
                <a:latin typeface="American Typewriter" panose="02090604020004020304" pitchFamily="18" charset="77"/>
              </a:rPr>
              <a:t>awmpTclD</a:t>
            </a:r>
            <a:endParaRPr lang="en-US" dirty="0"/>
          </a:p>
          <a:p>
            <a:r>
              <a:rPr lang="en-US" dirty="0"/>
              <a:t>    // "[ instanceName ] fxpr"</a:t>
            </a:r>
          </a:p>
          <a:p>
            <a:r>
              <a:rPr lang="en-US" dirty="0"/>
              <a:t>    static int instFxpr(ClientData clientData, Tcl_Interp *interp,</a:t>
            </a:r>
          </a:p>
          <a:p>
            <a:r>
              <a:rPr lang="en-US" dirty="0"/>
              <a:t>    	int argc, char *argv[]);	// in </a:t>
            </a:r>
            <a:r>
              <a:rPr lang="en-US" dirty="0">
                <a:latin typeface="American Typewriter" panose="02090604020004020304" pitchFamily="18" charset="77"/>
              </a:rPr>
              <a:t>awmpTclD</a:t>
            </a:r>
            <a:endParaRPr lang="en-US" dirty="0"/>
          </a:p>
          <a:p>
            <a:endParaRPr lang="en-US" dirty="0">
              <a:latin typeface="American Typewriter" panose="02090604020004020304" pitchFamily="18" charset="77"/>
            </a:endParaRPr>
          </a:p>
          <a:p>
            <a:endParaRPr lang="en-US" dirty="0">
              <a:latin typeface="American Typewriter" panose="02090604020004020304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92477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A5EFE-F259-6049-AD6A-A9C5DB640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and politics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FC35C-DC17-BA48-BF63-CA93E5266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/>
              <a:t>1996, Paul Beatty: “Our simulation model derived from a circuit model runs 10X faster than the circuit designers’ model, but it needs to run 100X faster.”</a:t>
            </a:r>
          </a:p>
          <a:p>
            <a:r>
              <a:rPr lang="en-US" sz="2400" dirty="0"/>
              <a:t>Processor designers have a clock–phase accurate model that is fast enough, but not at all modular, many global variables.</a:t>
            </a:r>
          </a:p>
          <a:p>
            <a:r>
              <a:rPr lang="en-US" sz="2400" dirty="0"/>
              <a:t>Another competing group whose former project got killed has a fast instruction simulation model, also in competition.</a:t>
            </a:r>
          </a:p>
          <a:p>
            <a:r>
              <a:rPr lang="en-US" sz="2400" dirty="0"/>
              <a:t>Me to Paul: “Don’t worry, we **** bigger than them.” (Jack Palance, City Slickers)</a:t>
            </a:r>
          </a:p>
          <a:p>
            <a:r>
              <a:rPr lang="en-US" sz="2400" dirty="0"/>
              <a:t>We wrapped their non-modular C models in C++ classes and absorbed their work into our framework. We ate the competition.</a:t>
            </a:r>
          </a:p>
        </p:txBody>
      </p:sp>
    </p:spTree>
    <p:extLst>
      <p:ext uri="{BB962C8B-B14F-4D97-AF65-F5344CB8AC3E}">
        <p14:creationId xmlns:p14="http://schemas.microsoft.com/office/powerpoint/2010/main" val="4062491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A81A5-E3D5-6A44-B791-21828FE5F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Wrapping bad code with a wrapper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FF4E0-3451-AD44-BC7E-A058836E5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class bad16xxInstructionModel {</a:t>
            </a:r>
          </a:p>
          <a:p>
            <a:pPr lvl="1"/>
            <a:r>
              <a:rPr lang="en-US" sz="2400" dirty="0"/>
              <a:t>All their bad global variables and functions that use them.</a:t>
            </a:r>
          </a:p>
          <a:p>
            <a:r>
              <a:rPr lang="en-US" sz="2400" dirty="0"/>
              <a:t>}</a:t>
            </a:r>
          </a:p>
          <a:p>
            <a:r>
              <a:rPr lang="en-US" sz="2400" dirty="0"/>
              <a:t>This works if their bad code is not too big to refactor.</a:t>
            </a:r>
          </a:p>
          <a:p>
            <a:r>
              <a:rPr lang="en-US" sz="2400" dirty="0"/>
              <a:t>It wasn’t.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174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C8130-3C60-6F49-A971-7D6DE2F19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and promotions, benefits, and more politics.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C92DD-D74A-B048-A1E9-FCE9DF69F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Distinguished Member of Technical Staff, 1997.</a:t>
            </a:r>
          </a:p>
          <a:p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batch of Consulting Members of Technical Staff, 2000.</a:t>
            </a:r>
          </a:p>
          <a:p>
            <a:r>
              <a:rPr lang="en-US" sz="2400" dirty="0"/>
              <a:t>Worked with Kutztown &amp; Lehigh grad student interns on forward looking work from 1998-2001.</a:t>
            </a:r>
          </a:p>
          <a:p>
            <a:r>
              <a:rPr lang="en-US" sz="2400" dirty="0"/>
              <a:t>Five of us to present 3 papers at a workshop on debugging in Munich in 2000.</a:t>
            </a:r>
          </a:p>
          <a:p>
            <a:r>
              <a:rPr lang="en-US" sz="2400" dirty="0"/>
              <a:t>Demo in 2000 of a new Java-based tools framework earned this comment from the tools manager: “Best demo I ever saw.” Six months later the project died because the new DSP architecture with Motorola was a dud.</a:t>
            </a:r>
          </a:p>
        </p:txBody>
      </p:sp>
    </p:spTree>
    <p:extLst>
      <p:ext uri="{BB962C8B-B14F-4D97-AF65-F5344CB8AC3E}">
        <p14:creationId xmlns:p14="http://schemas.microsoft.com/office/powerpoint/2010/main" val="4049398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28A37-AE71-0C42-804A-0AF89CDBF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an extension language?</a:t>
            </a:r>
            <a:br>
              <a:rPr lang="en-US" dirty="0"/>
            </a:br>
            <a:r>
              <a:rPr lang="en-US" dirty="0"/>
              <a:t>Interaction!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D97F7-0146-CD44-8FFF-3605565EF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Scripting allows you to write code quickly using built-in data structures.</a:t>
            </a:r>
          </a:p>
          <a:p>
            <a:pPr lvl="1"/>
            <a:r>
              <a:rPr lang="en-US" sz="2200" dirty="0"/>
              <a:t>Lists &amp; tuples (sequences), maps &amp; sets in Python.</a:t>
            </a:r>
          </a:p>
          <a:p>
            <a:pPr lvl="1"/>
            <a:r>
              <a:rPr lang="en-US" sz="2200" dirty="0"/>
              <a:t>Lack of static bindings requires extensive testing.</a:t>
            </a:r>
          </a:p>
          <a:p>
            <a:r>
              <a:rPr lang="en-US" sz="2400" dirty="0"/>
              <a:t>Read-eval-print (REPL) loop lets you interact with your running program via string commands, or GUIs atop them.</a:t>
            </a:r>
          </a:p>
          <a:p>
            <a:r>
              <a:rPr lang="en-US" sz="2400" dirty="0"/>
              <a:t>Native code extension hooks (C, C++, Java) allow you to extend the language in a supported manner.</a:t>
            </a:r>
          </a:p>
          <a:p>
            <a:r>
              <a:rPr lang="en-US" sz="2400" dirty="0"/>
              <a:t>Customers then build atop the command set.</a:t>
            </a:r>
          </a:p>
        </p:txBody>
      </p:sp>
    </p:spTree>
    <p:extLst>
      <p:ext uri="{BB962C8B-B14F-4D97-AF65-F5344CB8AC3E}">
        <p14:creationId xmlns:p14="http://schemas.microsoft.com/office/powerpoint/2010/main" val="1179880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C9E13-67C6-334E-8E8E-7D8482B78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Python with C or C++.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A1726-C166-0245-997C-AAB532790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https://docs.python.org/2/extending/extending.html</a:t>
            </a:r>
            <a:endParaRPr lang="en-US" sz="2400" dirty="0"/>
          </a:p>
          <a:p>
            <a:pPr lvl="1"/>
            <a:r>
              <a:rPr lang="en-US" dirty="0"/>
              <a:t>1.6. Calling Python Functions from C</a:t>
            </a:r>
            <a:endParaRPr lang="en-US" sz="2200" dirty="0"/>
          </a:p>
          <a:p>
            <a:r>
              <a:rPr lang="en-US" sz="2400" dirty="0"/>
              <a:t>Put a Python interpreter around a big C/C++ framework that lacks a human interaction API.</a:t>
            </a:r>
          </a:p>
          <a:p>
            <a:pPr lvl="1"/>
            <a:r>
              <a:rPr lang="en-US" sz="2200" dirty="0"/>
              <a:t>Same as adding application domain instructions to Python.</a:t>
            </a:r>
          </a:p>
          <a:p>
            <a:pPr lvl="1"/>
            <a:r>
              <a:rPr lang="en-US" sz="2200" dirty="0"/>
              <a:t>Hook a GUI through the command interface for flexibility and the ability to network  commands / replies. </a:t>
            </a:r>
          </a:p>
          <a:p>
            <a:pPr lvl="1"/>
            <a:r>
              <a:rPr lang="en-US" sz="2200" dirty="0"/>
              <a:t>Support your I.T. customers in customizing the system.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2646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9F94-3760-E94C-A195-0A859EB33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Jython, CSC343 CPython state machines, etc.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4B1B5-2CFE-C842-82F9-1B49B6F81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D. Parson, D. Schwesinger and T. Steele,"Using Jython to Prototype and Extend Java-based Systems,"</a:t>
            </a:r>
            <a:r>
              <a:rPr lang="en-US" dirty="0"/>
              <a:t> Proceedings of the 26th Annual Spring Conference of the Pennsylvania Computer and Information Science Educators (</a:t>
            </a:r>
            <a:r>
              <a:rPr lang="en-US" dirty="0">
                <a:hlinkClick r:id="rId3"/>
              </a:rPr>
              <a:t>PACISE</a:t>
            </a:r>
            <a:r>
              <a:rPr lang="en-US" dirty="0"/>
              <a:t>), Shippensburg University, Shippensburg, PA, April 8-9, 2011. Here is </a:t>
            </a:r>
            <a:r>
              <a:rPr lang="en-US" dirty="0">
                <a:hlinkClick r:id="rId4"/>
              </a:rPr>
              <a:t>the talk</a:t>
            </a:r>
            <a:r>
              <a:rPr lang="en-US" dirty="0"/>
              <a:t>. We won the Best Faculty paper award for this one.</a:t>
            </a:r>
          </a:p>
          <a:p>
            <a:r>
              <a:rPr lang="en-US" dirty="0"/>
              <a:t>"</a:t>
            </a:r>
            <a:r>
              <a:rPr lang="en-US" dirty="0">
                <a:hlinkClick r:id="rId5"/>
              </a:rPr>
              <a:t>A State Machine Language for the Undergraduate Operating Systems Course</a:t>
            </a:r>
            <a:r>
              <a:rPr lang="en-US" dirty="0"/>
              <a:t>," </a:t>
            </a:r>
            <a:r>
              <a:rPr lang="en-US" i="1" dirty="0"/>
              <a:t>Proceedings of the 29th Annual Spring Conference of the Pennsylvania Computer and Information Science Educators</a:t>
            </a:r>
            <a:r>
              <a:rPr lang="en-US" dirty="0"/>
              <a:t> (</a:t>
            </a:r>
            <a:r>
              <a:rPr lang="en-US" dirty="0">
                <a:hlinkClick r:id="rId3"/>
              </a:rPr>
              <a:t>PACISE</a:t>
            </a:r>
            <a:r>
              <a:rPr lang="en-US" dirty="0"/>
              <a:t>) California University of PA, California, PA, April 4-5, 2014. Here is my </a:t>
            </a:r>
            <a:r>
              <a:rPr lang="en-US" dirty="0">
                <a:hlinkClick r:id="rId6"/>
              </a:rPr>
              <a:t>updated KU CSC talk</a:t>
            </a:r>
            <a:r>
              <a:rPr lang="en-US" dirty="0"/>
              <a:t> from April 28, 2015.</a:t>
            </a:r>
          </a:p>
          <a:p>
            <a:r>
              <a:rPr lang="en-US" dirty="0"/>
              <a:t>Maybe I’ll add an interactive debugger to these Python-based state machines so students can step, resume, and query them. Maybe.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00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2EADE-24B5-AA4F-85AA-AB65AB5FD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C251D-CF70-B04D-B036-584FC8429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 extension language is a way to make dumb, batch-mode C/C++/Java applications interactive via language features, the REPL, and supported means for adding primitive commands to the language.</a:t>
            </a:r>
          </a:p>
          <a:p>
            <a:r>
              <a:rPr lang="en-US" sz="2400" dirty="0"/>
              <a:t>It provides means for scripting-savvy clients, including application shop I.I. support, to customize environments.</a:t>
            </a:r>
          </a:p>
          <a:p>
            <a:r>
              <a:rPr lang="en-US" sz="2400" dirty="0"/>
              <a:t>When done in a modular manner, it can allow you to pull infrastructure from one application type (e.g., data analysis) to another (such as visualization).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9ED3C4-46B0-BC40-ABE2-D1782C00A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6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2EADE-24B5-AA4F-85AA-AB65AB5FD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C251D-CF70-B04D-B036-584FC8429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An extension language is a way to make dumb, batch-mode C/C++/Java applications interactive via language features, the Read-Eval-Print loop, and supported means for adding primitive commands to the language.</a:t>
            </a:r>
          </a:p>
          <a:p>
            <a:r>
              <a:rPr lang="en-US" sz="2400" dirty="0"/>
              <a:t>It provides means for scripting-savvy clients, including application shop I.I. support, to customize environments.</a:t>
            </a:r>
          </a:p>
          <a:p>
            <a:r>
              <a:rPr lang="en-US" sz="2400" dirty="0"/>
              <a:t>When done in a modular manner, it can allow you to pull infrastructure from one application type (e.g., data analysis) to another (such as visualization).</a:t>
            </a:r>
          </a:p>
        </p:txBody>
      </p:sp>
    </p:spTree>
    <p:extLst>
      <p:ext uri="{BB962C8B-B14F-4D97-AF65-F5344CB8AC3E}">
        <p14:creationId xmlns:p14="http://schemas.microsoft.com/office/powerpoint/2010/main" val="49015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CCC1-AFC2-0841-B681-802D6CC8A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1994: Establishing Street Cred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189AD-5C65-7B44-9C5C-7F3A8EB1D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Transferred from Design Automation Lab (tools for designing I.C.s and circuit boards) to DSP (digital signal processors for telephony) Tools Group, both part of AT&amp;T Bell Labs in Allentown.</a:t>
            </a:r>
          </a:p>
          <a:p>
            <a:r>
              <a:rPr lang="en-US" sz="2400" dirty="0"/>
              <a:t>DSP application engineers would develop their code on C simulation models written by processor designers using Unix, but when it came time to test with a hardware processor, they had to use an MSDOS box hosting that debugger + hardware. They hated working with MSDOS.</a:t>
            </a:r>
          </a:p>
        </p:txBody>
      </p:sp>
    </p:spTree>
    <p:extLst>
      <p:ext uri="{BB962C8B-B14F-4D97-AF65-F5344CB8AC3E}">
        <p14:creationId xmlns:p14="http://schemas.microsoft.com/office/powerpoint/2010/main" val="1723056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890A7-728A-C640-A98D-874B33DAE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first project in DSP Software Tools, 1994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896DF-39B6-6A4E-8CA1-00459B801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I partitioned the tool into a Debugger + Simulator that could run on Unix or MSDOS, and communicated via TCP/IP to a Win16 box hosting the hardware.</a:t>
            </a:r>
          </a:p>
          <a:p>
            <a:pPr lvl="1"/>
            <a:r>
              <a:rPr lang="en-US" sz="2200" dirty="0"/>
              <a:t>My first Windows programming, first TCP/IP, first DSP app.</a:t>
            </a:r>
          </a:p>
          <a:p>
            <a:pPr lvl="1"/>
            <a:r>
              <a:rPr lang="en-US" sz="2200" dirty="0"/>
              <a:t>Win16 had only 1 thread of control shared by the O.S. and applications. Time sharing requires explicit state saving by the app and thread handoff to the O.S.</a:t>
            </a:r>
          </a:p>
          <a:p>
            <a:pPr lvl="1"/>
            <a:r>
              <a:rPr lang="en-US" sz="2200" dirty="0"/>
              <a:t>PCs did not come with network interface cards (NIC). I had to certify NICs &amp; Winsock16 TCP/IP libraries from separate vendors.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1402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8F5C8-4A4E-4648-A757-9107231C5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first gig in DSP Software Tools, 1994, continued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FD084D9-B492-B644-A399-77CAB2DC5A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1731" y="2133600"/>
            <a:ext cx="6910364" cy="3778250"/>
          </a:xfrm>
        </p:spPr>
      </p:pic>
    </p:spTree>
    <p:extLst>
      <p:ext uri="{BB962C8B-B14F-4D97-AF65-F5344CB8AC3E}">
        <p14:creationId xmlns:p14="http://schemas.microsoft.com/office/powerpoint/2010/main" val="3314071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1F395-1DA2-7841-8B87-083162E17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assignment, start of 1995, architecting simulation models for new DSP architecture.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FC3C2-9497-E843-AFD8-72BC356AF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Bryan Schlieder, lead tools engineer: “Good, they’re putting you on this, you want take any ****.”</a:t>
            </a:r>
          </a:p>
          <a:p>
            <a:r>
              <a:rPr lang="en-US" sz="2400" dirty="0"/>
              <a:t>Me: “Good grief. What I have gotten myself into?”</a:t>
            </a:r>
          </a:p>
          <a:p>
            <a:r>
              <a:rPr lang="en-US" sz="2400" dirty="0"/>
              <a:t>A month later, Dept. Chair in meeting with my manager, me, and processor designers previously responsible for models: “What do you think we should do?”</a:t>
            </a:r>
          </a:p>
          <a:p>
            <a:pPr lvl="1"/>
            <a:r>
              <a:rPr lang="en-US" sz="2200" dirty="0"/>
              <a:t>“I wasn’t elected to represent my group.”</a:t>
            </a:r>
          </a:p>
          <a:p>
            <a:pPr lvl="1"/>
            <a:r>
              <a:rPr lang="en-US" sz="2200" dirty="0"/>
              <a:t>“No, but you could be. What should we do?”</a:t>
            </a:r>
          </a:p>
          <a:p>
            <a:pPr lvl="1"/>
            <a:r>
              <a:rPr lang="en-US" sz="2200" dirty="0"/>
              <a:t>We got control. And responsibility to deliver.</a:t>
            </a:r>
          </a:p>
        </p:txBody>
      </p:sp>
    </p:spTree>
    <p:extLst>
      <p:ext uri="{BB962C8B-B14F-4D97-AF65-F5344CB8AC3E}">
        <p14:creationId xmlns:p14="http://schemas.microsoft.com/office/powerpoint/2010/main" val="3570204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37050-0D8D-C143-AD37-F0AA14075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Architecting a processor simulation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9CC39-9996-C24C-9F81-8B90C3CE5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U.S. Patent 6053947</a:t>
            </a:r>
            <a:r>
              <a:rPr lang="en-US" dirty="0"/>
              <a:t>, “Simulation Model Using Object-Oriented Programming,” April 25, 2000, concerning an object-oriented event-driven simulation mechanism patterned after structural hardware design.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65EFD2-4FD0-7442-900F-56875F6611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3346" y="3320822"/>
            <a:ext cx="86741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339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38531-345B-5144-B44C-0CAF83A92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TCL – Tool Command Language</a:t>
            </a:r>
            <a:br>
              <a:rPr lang="en-US" dirty="0"/>
            </a:br>
            <a:r>
              <a:rPr lang="en-US" dirty="0"/>
              <a:t>Tcl Environment for Extensible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79D07-6BC0-0741-BD52-06DCA1F7B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Bryan Schlieder: “Take a look at </a:t>
            </a:r>
            <a:r>
              <a:rPr lang="en-US" sz="2400" i="1" dirty="0"/>
              <a:t>Tcl</a:t>
            </a:r>
            <a:r>
              <a:rPr lang="en-US" sz="2400" dirty="0"/>
              <a:t> for the tool’s command interpreter.”</a:t>
            </a:r>
          </a:p>
          <a:p>
            <a:r>
              <a:rPr lang="en-US" sz="2400" dirty="0"/>
              <a:t>Already some Tcl experts in Bell Labs Allentown.</a:t>
            </a:r>
          </a:p>
          <a:p>
            <a:r>
              <a:rPr lang="en-US" sz="2400" dirty="0">
                <a:hlinkClick r:id="rId2"/>
              </a:rPr>
              <a:t>https://www.tcl.tk/</a:t>
            </a:r>
            <a:endParaRPr lang="en-US" sz="2400" dirty="0"/>
          </a:p>
          <a:p>
            <a:r>
              <a:rPr lang="en-US" sz="2400" dirty="0"/>
              <a:t>Based on BSD Unix C-shell syntax, but with support to add application specific commands in C/C++.</a:t>
            </a:r>
          </a:p>
          <a:p>
            <a:r>
              <a:rPr lang="en-US" sz="2400" dirty="0"/>
              <a:t>Our Tcl + custom commands can control the simulation model and hardware state machines, and query/update the state in those models.</a:t>
            </a:r>
          </a:p>
        </p:txBody>
      </p:sp>
    </p:spTree>
    <p:extLst>
      <p:ext uri="{BB962C8B-B14F-4D97-AF65-F5344CB8AC3E}">
        <p14:creationId xmlns:p14="http://schemas.microsoft.com/office/powerpoint/2010/main" val="4050082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F5CB6-A57F-5645-9D6D-B80F24187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Leveraging an extension language-based in the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07B1A-1762-F346-8E29-A8BF1EA9C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By 1998 there were about 20 developers + 10 support staff (testing &amp; documentation) in Allentown on this project.</a:t>
            </a:r>
          </a:p>
          <a:p>
            <a:r>
              <a:rPr lang="en-US" sz="2400" dirty="0"/>
              <a:t>There were at least dozens of international field application engineers at customer sites extending our tools into build &amp; test environments via Tcl.</a:t>
            </a:r>
          </a:p>
          <a:p>
            <a:r>
              <a:rPr lang="en-US" sz="2400" dirty="0"/>
              <a:t>The first embedded system toolset to distribute over TCP/IP both the simulator/debugger from its GUI (written in Tcl/Tk), and also the hardware from the simulator/debugger.</a:t>
            </a:r>
          </a:p>
          <a:p>
            <a:r>
              <a:rPr lang="en-US" sz="2400" dirty="0"/>
              <a:t>The day we turned on alpha hardware debugging for these new tools, application engineers in Allentown debugged a customer problem in England that evening.</a:t>
            </a:r>
          </a:p>
        </p:txBody>
      </p:sp>
    </p:spTree>
    <p:extLst>
      <p:ext uri="{BB962C8B-B14F-4D97-AF65-F5344CB8AC3E}">
        <p14:creationId xmlns:p14="http://schemas.microsoft.com/office/powerpoint/2010/main" val="17555565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333</TotalTime>
  <Words>1571</Words>
  <Application>Microsoft Macintosh PowerPoint</Application>
  <PresentationFormat>Widescreen</PresentationFormat>
  <Paragraphs>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American Typewriter</vt:lpstr>
      <vt:lpstr>Arial</vt:lpstr>
      <vt:lpstr>Calibri</vt:lpstr>
      <vt:lpstr>Century Gothic</vt:lpstr>
      <vt:lpstr>Wingdings 3</vt:lpstr>
      <vt:lpstr>Wisp</vt:lpstr>
      <vt:lpstr>Scripting and Extension Languages as Career Levers for CS&amp;IT Graduates</vt:lpstr>
      <vt:lpstr>Overview</vt:lpstr>
      <vt:lpstr>1994: Establishing Street Cred</vt:lpstr>
      <vt:lpstr>My first project in DSP Software Tools, 1994</vt:lpstr>
      <vt:lpstr>My first gig in DSP Software Tools, 1994, continued</vt:lpstr>
      <vt:lpstr>Next assignment, start of 1995, architecting simulation models for new DSP architecture.</vt:lpstr>
      <vt:lpstr>Architecting a processor simulation technology</vt:lpstr>
      <vt:lpstr>TCL – Tool Command Language Tcl Environment for Extensible Modeling</vt:lpstr>
      <vt:lpstr>Leveraging an extension language-based in the field</vt:lpstr>
      <vt:lpstr>Papers, patents, &amp; illustrations … (Click the links, see the pictures.)</vt:lpstr>
      <vt:lpstr>Sample code from awmptcl.h AT&amp;T Wireless &amp; Multimedia Processors</vt:lpstr>
      <vt:lpstr>… and politics …</vt:lpstr>
      <vt:lpstr>Wrapping bad code with a wrapper class</vt:lpstr>
      <vt:lpstr>… and promotions, benefits, and more politics.</vt:lpstr>
      <vt:lpstr>Why use an extension language? Interaction!</vt:lpstr>
      <vt:lpstr>Extending Python with C or C++.</vt:lpstr>
      <vt:lpstr>Jython, CSC343 CPython state machines, etc.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Scripting and Extension Languages as Career Levers for CS&amp;IT Graduates</dc:title>
  <dc:creator>Parson</dc:creator>
  <cp:lastModifiedBy>Parson</cp:lastModifiedBy>
  <cp:revision>23</cp:revision>
  <dcterms:created xsi:type="dcterms:W3CDTF">2019-11-18T16:28:04Z</dcterms:created>
  <dcterms:modified xsi:type="dcterms:W3CDTF">2019-11-18T22:05:15Z</dcterms:modified>
</cp:coreProperties>
</file>