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0" r:id="rId22"/>
    <p:sldId id="261" r:id="rId23"/>
    <p:sldId id="291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2" r:id="rId38"/>
    <p:sldId id="263" r:id="rId39"/>
    <p:sldId id="304" r:id="rId40"/>
    <p:sldId id="305" r:id="rId41"/>
    <p:sldId id="264" r:id="rId42"/>
    <p:sldId id="26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66" r:id="rId52"/>
    <p:sldId id="267" r:id="rId53"/>
    <p:sldId id="314" r:id="rId54"/>
    <p:sldId id="315" r:id="rId55"/>
    <p:sldId id="268" r:id="rId56"/>
    <p:sldId id="269" r:id="rId57"/>
    <p:sldId id="316" r:id="rId58"/>
    <p:sldId id="270" r:id="rId59"/>
    <p:sldId id="271" r:id="rId60"/>
    <p:sldId id="317" r:id="rId61"/>
    <p:sldId id="318" r:id="rId62"/>
    <p:sldId id="319" r:id="rId63"/>
    <p:sldId id="320" r:id="rId64"/>
    <p:sldId id="272" r:id="rId65"/>
    <p:sldId id="273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1219200"/>
            <a:ext cx="3429000" cy="1676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3429000"/>
            <a:ext cx="3429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257800" y="152400"/>
            <a:ext cx="3733800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2014 Pearson Education, Inc.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0500"/>
            <a:ext cx="4978400" cy="578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36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77" y="228600"/>
            <a:ext cx="2822046" cy="327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6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57200" y="6248400"/>
            <a:ext cx="3733800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2014 Pearson Education, Inc.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4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Arrays and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Implicit Array Sizing and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An array can be initialized when declared</a:t>
            </a:r>
          </a:p>
          <a:p>
            <a:r>
              <a:rPr lang="en-US" sz="2600" dirty="0"/>
              <a:t>Example: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This array is implicitly sized</a:t>
            </a:r>
          </a:p>
          <a:p>
            <a:pPr lvl="1"/>
            <a:r>
              <a:rPr lang="en-US" sz="2600" dirty="0"/>
              <a:t>Upper subscript value is left blank</a:t>
            </a:r>
          </a:p>
          <a:p>
            <a:pPr lvl="1"/>
            <a:r>
              <a:rPr lang="en-US" sz="2600" dirty="0"/>
              <a:t>Number of elements implied from initialization</a:t>
            </a:r>
          </a:p>
          <a:p>
            <a:pPr lvl="1"/>
            <a:r>
              <a:rPr lang="en-US" sz="2600" dirty="0"/>
              <a:t>Upper subscript of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600" dirty="0"/>
              <a:t> implied by this example</a:t>
            </a:r>
          </a:p>
          <a:p>
            <a:pPr lvl="1"/>
            <a:r>
              <a:rPr lang="en-US" sz="2600" dirty="0"/>
              <a:t>This results in a 6 element array</a:t>
            </a:r>
          </a:p>
          <a:p>
            <a:r>
              <a:rPr lang="en-US" sz="2600" dirty="0"/>
              <a:t>Elements are assigned the values shown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5908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 = { 2, 4, 6, 8, 10, 12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98944"/>
            <a:ext cx="7315200" cy="55304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Named Constants as Subscripts in Array 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named constant may be used as an array's highest subscript instead of a number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This is a common use for named constants</a:t>
            </a:r>
          </a:p>
          <a:p>
            <a:pPr lvl="1"/>
            <a:r>
              <a:rPr lang="en-US" sz="2600" dirty="0"/>
              <a:t>Highest subscript is often used multiple times</a:t>
            </a:r>
          </a:p>
          <a:p>
            <a:pPr lvl="1"/>
            <a:r>
              <a:rPr lang="en-US" sz="2600" dirty="0"/>
              <a:t>If highest subscript changes, use of a named constant allows it to be changed in one place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667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= 100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As Integer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666999"/>
            <a:ext cx="6096000" cy="64633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Array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You can store a value in an array element with an assignment statement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7848600" cy="194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62300" y="20574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(0) = 100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(1) = 200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(2) = 300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(3) = 400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(4) = 500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(5) = 600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2300" y="2057400"/>
            <a:ext cx="2933700" cy="1754326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Array Elements with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Loops are frequently used to process arrays</a:t>
            </a:r>
          </a:p>
          <a:p>
            <a:pPr lvl="1"/>
            <a:r>
              <a:rPr lang="en-US" sz="2000" dirty="0"/>
              <a:t>Using an Integer variable as a subscript</a:t>
            </a:r>
          </a:p>
          <a:p>
            <a:pPr lvl="1"/>
            <a:r>
              <a:rPr lang="en-US" sz="2000" dirty="0"/>
              <a:t>For example, the following code stores an empty string in each element of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sz="2000" dirty="0"/>
              <a:t>, a 1000-element array of strings: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1427" y="3657600"/>
            <a:ext cx="5701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= 999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As String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String.Empty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299" y="3581399"/>
            <a:ext cx="5784273" cy="210752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Bounds Checking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Visual Basic runtime system performs </a:t>
            </a:r>
            <a:r>
              <a:rPr lang="en-US" sz="2000" i="1" dirty="0"/>
              <a:t>array bounds checking</a:t>
            </a:r>
          </a:p>
          <a:p>
            <a:pPr lvl="1"/>
            <a:r>
              <a:rPr lang="en-US" sz="2000" dirty="0"/>
              <a:t>It does not allow a statement to use a subscript </a:t>
            </a:r>
            <a:r>
              <a:rPr lang="en-US" sz="2000" i="1" dirty="0"/>
              <a:t>outside</a:t>
            </a:r>
            <a:r>
              <a:rPr lang="en-US" sz="2000" dirty="0"/>
              <a:t> the range of valid subscripts for an array</a:t>
            </a:r>
          </a:p>
          <a:p>
            <a:pPr lvl="2"/>
            <a:r>
              <a:rPr lang="en-US" dirty="0"/>
              <a:t>An invalid subscript causes VB to throw a run-time exception</a:t>
            </a:r>
          </a:p>
          <a:p>
            <a:pPr lvl="2"/>
            <a:r>
              <a:rPr lang="en-US" dirty="0"/>
              <a:t>Bounds checking is </a:t>
            </a:r>
            <a:r>
              <a:rPr lang="en-US" i="1" dirty="0"/>
              <a:t>not</a:t>
            </a:r>
            <a:r>
              <a:rPr lang="en-US" dirty="0"/>
              <a:t> done at design time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6781"/>
            <a:ext cx="4038600" cy="259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an Array to Hold a List of Random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Tutorial 8-1 you will create an application that randomly generates lottery numbers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3810000"/>
            <a:ext cx="5486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Integer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As Integer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rand As New Random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rand.Next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2836726" cy="157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28800" y="3830781"/>
            <a:ext cx="5486400" cy="231832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Array Elements to Store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Array elements can hold data entered by the user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In Tutorial 8-2 you will create an application that </a:t>
            </a:r>
          </a:p>
          <a:p>
            <a:pPr lvl="1"/>
            <a:r>
              <a:rPr lang="en-US" sz="2400" dirty="0"/>
              <a:t>Uses input boxes to read a sequence of strings as input</a:t>
            </a:r>
          </a:p>
          <a:p>
            <a:pPr lvl="1"/>
            <a:r>
              <a:rPr lang="en-US" sz="2400" dirty="0"/>
              <a:t>Stores those strings in an array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" y="22098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= 9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intSeries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As Integer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intSeries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InputBox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("Enter a number."))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2209800"/>
            <a:ext cx="7886700" cy="203132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Arrays have a Length property</a:t>
            </a:r>
          </a:p>
          <a:p>
            <a:pPr lvl="1"/>
            <a:r>
              <a:rPr lang="en-US" sz="2400" dirty="0"/>
              <a:t>Holds the number of elements in the array</a:t>
            </a:r>
          </a:p>
          <a:p>
            <a:r>
              <a:rPr lang="en-US" sz="2400" dirty="0"/>
              <a:t>For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strNames.Length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 1 </a:t>
            </a:r>
            <a:r>
              <a:rPr lang="en-US" sz="2400" dirty="0"/>
              <a:t>as the loop’s upper limit</a:t>
            </a:r>
          </a:p>
          <a:p>
            <a:pPr lvl="1"/>
            <a:r>
              <a:rPr lang="en-US" sz="2400" dirty="0"/>
              <a:t>Length property is 1 greater than the upper subscript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3200400"/>
            <a:ext cx="7315200" cy="1532930"/>
            <a:chOff x="1371600" y="3200400"/>
            <a:chExt cx="7086600" cy="1532930"/>
          </a:xfrm>
        </p:grpSpPr>
        <p:sp>
          <p:nvSpPr>
            <p:cNvPr id="5" name="Rectangle 4"/>
            <p:cNvSpPr/>
            <p:nvPr/>
          </p:nvSpPr>
          <p:spPr>
            <a:xfrm>
              <a:off x="1371600" y="3200400"/>
              <a:ext cx="7086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strNames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() As String = { "Joe", "Geri", "Rose" }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3810000"/>
              <a:ext cx="6934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For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intCount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= 0 to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strNames.Length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– 1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MessageBox.Show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strNames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intCount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))</a:t>
              </a:r>
            </a:p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3200401"/>
            <a:ext cx="7315200" cy="153293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Array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Array elements can be used  just like regular variables in operations</a:t>
            </a:r>
          </a:p>
          <a:p>
            <a:pPr lvl="1"/>
            <a:r>
              <a:rPr lang="en-US" sz="2200" dirty="0"/>
              <a:t>For example</a:t>
            </a:r>
          </a:p>
          <a:p>
            <a:pPr lvl="2"/>
            <a:r>
              <a:rPr lang="en-US" sz="2200" dirty="0" smtClean="0"/>
              <a:t>Multiplication</a:t>
            </a:r>
          </a:p>
          <a:p>
            <a:pPr lvl="2"/>
            <a:endParaRPr lang="en-US" sz="2200" dirty="0"/>
          </a:p>
          <a:p>
            <a:pPr lvl="2"/>
            <a:endParaRPr lang="en-US" sz="2200" dirty="0"/>
          </a:p>
          <a:p>
            <a:pPr lvl="2"/>
            <a:r>
              <a:rPr lang="en-US" sz="2200" dirty="0" smtClean="0"/>
              <a:t>Addition</a:t>
            </a:r>
          </a:p>
          <a:p>
            <a:pPr lvl="2"/>
            <a:endParaRPr lang="en-US" sz="2200" dirty="0"/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Format </a:t>
            </a:r>
            <a:r>
              <a:rPr lang="en-US" sz="2200" dirty="0" smtClean="0"/>
              <a:t>String</a:t>
            </a:r>
          </a:p>
          <a:p>
            <a:pPr lvl="2"/>
            <a:endParaRPr lang="en-US" sz="2200" dirty="0"/>
          </a:p>
          <a:p>
            <a:pPr lvl="2"/>
            <a:endParaRPr lang="en-US" sz="2200" dirty="0"/>
          </a:p>
          <a:p>
            <a:r>
              <a:rPr lang="en-US" sz="2200" dirty="0"/>
              <a:t>In Tutorial 8-3 you will complete an application that performs calculations using array elements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22502" y="2743200"/>
            <a:ext cx="5698996" cy="2350532"/>
            <a:chOff x="2471062" y="2819400"/>
            <a:chExt cx="5698996" cy="2350532"/>
          </a:xfrm>
        </p:grpSpPr>
        <p:sp>
          <p:nvSpPr>
            <p:cNvPr id="5" name="Rectangle 4"/>
            <p:cNvSpPr/>
            <p:nvPr/>
          </p:nvSpPr>
          <p:spPr>
            <a:xfrm>
              <a:off x="2471062" y="2819400"/>
              <a:ext cx="54232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decGrossPay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intHours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(3) *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decPayRate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1062" y="3853934"/>
              <a:ext cx="2666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intTallies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(0) += 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1062" y="4800600"/>
              <a:ext cx="5698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MessageBox.Show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decPay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(5).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ToString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("c"))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722502" y="2743200"/>
            <a:ext cx="5423280" cy="36933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502" y="3777734"/>
            <a:ext cx="2711640" cy="36933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2502" y="4724400"/>
            <a:ext cx="5592698" cy="36933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Array Elements with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dirty="0"/>
              <a:t> Loop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sz="2000" dirty="0"/>
              <a:t> loop can simplify array processing </a:t>
            </a:r>
          </a:p>
          <a:p>
            <a:pPr lvl="1"/>
            <a:r>
              <a:rPr lang="en-US" sz="2000" dirty="0"/>
              <a:t>Retrieves the value of each element</a:t>
            </a:r>
          </a:p>
          <a:p>
            <a:pPr lvl="1"/>
            <a:r>
              <a:rPr lang="en-US" sz="2000" dirty="0"/>
              <a:t>Cannot modify values</a:t>
            </a:r>
          </a:p>
          <a:p>
            <a:r>
              <a:rPr lang="en-US" sz="2000" dirty="0"/>
              <a:t>Here is the general format: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 lvl="1"/>
            <a:endParaRPr lang="en-US" sz="2000" i="1" dirty="0"/>
          </a:p>
          <a:p>
            <a:pPr lvl="1"/>
            <a:r>
              <a:rPr lang="en-US" sz="2000" i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/>
              <a:t> is the name of a variable just for use with the loop</a:t>
            </a:r>
          </a:p>
          <a:p>
            <a:pPr lvl="1"/>
            <a:r>
              <a:rPr lang="en-US" sz="20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dirty="0"/>
              <a:t> is the data type of the array</a:t>
            </a:r>
          </a:p>
          <a:p>
            <a:pPr lvl="1"/>
            <a:r>
              <a:rPr lang="en-US" sz="2000" i="1" dirty="0"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sz="2000" dirty="0"/>
              <a:t> is the name of an array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For example, suppose we have the following array declaration: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following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sz="2000" dirty="0"/>
              <a:t> loop displays all the values in a list box named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lstShow</a:t>
            </a:r>
            <a:r>
              <a:rPr lang="en-US" sz="2000" dirty="0"/>
              <a:t>: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As type In array</a:t>
            </a: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statements</a:t>
            </a:r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567" y="3276600"/>
            <a:ext cx="3762233" cy="76646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23622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 =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10, 20,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30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40,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50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60}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362200"/>
            <a:ext cx="3886200" cy="64633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43434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lstShow.Items.Add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297233"/>
            <a:ext cx="3886200" cy="1246496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8.1 Arrays</a:t>
            </a:r>
          </a:p>
          <a:p>
            <a:r>
              <a:rPr lang="en-US" sz="2000" dirty="0" smtClean="0"/>
              <a:t>8.2 Array Processing Techniques</a:t>
            </a:r>
          </a:p>
          <a:p>
            <a:r>
              <a:rPr lang="en-US" sz="2000" dirty="0" smtClean="0"/>
              <a:t>8.3 Procedures and Functions That Work with Arrays</a:t>
            </a:r>
          </a:p>
          <a:p>
            <a:r>
              <a:rPr lang="en-US" sz="2000" dirty="0" smtClean="0"/>
              <a:t>8.4 Multidimensional Arrays</a:t>
            </a:r>
          </a:p>
          <a:p>
            <a:r>
              <a:rPr lang="en-US" sz="2000" dirty="0" smtClean="0"/>
              <a:t>8.5 Focus on GUI Design: The Enabled Property and the Timer Control</a:t>
            </a:r>
          </a:p>
          <a:p>
            <a:r>
              <a:rPr lang="en-US" sz="2000" dirty="0" smtClean="0"/>
              <a:t>8.6 Focus on GUI Design: Anchoring and Docking Controls</a:t>
            </a:r>
          </a:p>
          <a:p>
            <a:r>
              <a:rPr lang="en-US" sz="2000" dirty="0" smtClean="0"/>
              <a:t>8.7 Focus on Problem Solving: Building the </a:t>
            </a:r>
            <a:r>
              <a:rPr lang="en-US" sz="2000" i="1" dirty="0" err="1" smtClean="0"/>
              <a:t>Demetris</a:t>
            </a:r>
            <a:r>
              <a:rPr lang="en-US" sz="2000" i="1" dirty="0" smtClean="0"/>
              <a:t> Leadership Center</a:t>
            </a:r>
            <a:r>
              <a:rPr lang="en-US" sz="2000" dirty="0" smtClean="0"/>
              <a:t> Application</a:t>
            </a:r>
          </a:p>
          <a:p>
            <a:r>
              <a:rPr lang="en-US" sz="2000" dirty="0" smtClean="0"/>
              <a:t>8.8 Using Lists to Hold Information (Optional Topic)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49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Optional Topic: Using the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sz="3600" dirty="0"/>
              <a:t> Loop with a </a:t>
            </a:r>
            <a:r>
              <a:rPr lang="en-US" sz="3600" dirty="0" err="1"/>
              <a:t>ListBox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sz="2000" dirty="0"/>
              <a:t> loop can also be used to process items in a collection</a:t>
            </a:r>
          </a:p>
          <a:p>
            <a:pPr lvl="1"/>
            <a:r>
              <a:rPr lang="en-US" sz="2000" dirty="0"/>
              <a:t>For example, to search for a city name in the Items collection of a </a:t>
            </a:r>
            <a:r>
              <a:rPr lang="en-US" sz="2000" dirty="0" err="1"/>
              <a:t>ListBox</a:t>
            </a:r>
            <a:r>
              <a:rPr lang="en-US" sz="2000" dirty="0"/>
              <a:t> control named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lstCities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28956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strCity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String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lstCities.Items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strCity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txtCity.Text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Then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lblResult.Text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"The city was found!"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8854" y="2893788"/>
            <a:ext cx="6423546" cy="147914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4561498"/>
            <a:ext cx="3124200" cy="154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1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Processing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Total the Values in a Numeric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total the values in a numeric array</a:t>
            </a:r>
          </a:p>
          <a:p>
            <a:pPr lvl="1"/>
            <a:r>
              <a:rPr lang="en-US" sz="2400" dirty="0"/>
              <a:t>Use a </a:t>
            </a:r>
            <a:r>
              <a:rPr lang="en-US" sz="2400" dirty="0" smtClean="0"/>
              <a:t>loop </a:t>
            </a:r>
            <a:r>
              <a:rPr lang="en-US" sz="2400" dirty="0"/>
              <a:t>with an accumulator </a:t>
            </a:r>
            <a:r>
              <a:rPr lang="en-US" sz="2400" dirty="0" smtClean="0"/>
              <a:t>variable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For…Next</a:t>
            </a:r>
            <a:r>
              <a:rPr lang="en-US" sz="2400" dirty="0" smtClean="0"/>
              <a:t> loop for example: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1627690" y="3124200"/>
            <a:ext cx="5888620" cy="2744926"/>
            <a:chOff x="1562100" y="2743200"/>
            <a:chExt cx="5638800" cy="2744926"/>
          </a:xfrm>
        </p:grpSpPr>
        <p:sp>
          <p:nvSpPr>
            <p:cNvPr id="5" name="Rectangle 4"/>
            <p:cNvSpPr/>
            <p:nvPr/>
          </p:nvSpPr>
          <p:spPr>
            <a:xfrm>
              <a:off x="1562100" y="2743200"/>
              <a:ext cx="563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Const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intMAX_SUBSCRIPT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As Integer = 24</a:t>
              </a:r>
            </a:p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intUnits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intMAX_SUBSCRIPT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) As Integer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2100" y="3733800"/>
              <a:ext cx="5638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Courier New" pitchFamily="49" charset="0"/>
                  <a:cs typeface="Courier New" pitchFamily="49" charset="0"/>
                </a:rPr>
                <a:t>Dim intTotal As Integer = 0</a:t>
              </a:r>
            </a:p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intCount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As Integer</a:t>
              </a:r>
            </a:p>
            <a:p>
              <a:endParaRPr lang="en-US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For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intCount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= 0 To 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intUnits.Length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– 1)</a:t>
              </a: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intTotal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+=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intUnits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intCount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14042" y="3124200"/>
            <a:ext cx="5915916" cy="275811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Total the Values in a Numeric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also use 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For Each</a:t>
            </a:r>
            <a:r>
              <a:rPr lang="en-US" sz="2400" dirty="0"/>
              <a:t> loop with an accumulator </a:t>
            </a:r>
            <a:r>
              <a:rPr lang="en-US" sz="2400" dirty="0" smtClean="0"/>
              <a:t>variable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After the loop finishes</a:t>
            </a:r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intTotal</a:t>
            </a:r>
            <a:r>
              <a:rPr lang="en-US" sz="2000" dirty="0" smtClean="0"/>
              <a:t> will contain the total of all the elements in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intUnits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90881" y="3048001"/>
            <a:ext cx="5382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Dim intTotal As Integer = 0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Each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Integer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intUnits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intTotal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intVal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5957" y="3048000"/>
            <a:ext cx="5472558" cy="147732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Average Value in a Numeric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Sum the values in the array</a:t>
            </a:r>
          </a:p>
          <a:p>
            <a:r>
              <a:rPr lang="en-US" sz="2400" dirty="0"/>
              <a:t>Divide the sum by the number of elements</a:t>
            </a:r>
          </a:p>
          <a:p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838200" y="2590800"/>
            <a:ext cx="7467601" cy="3541931"/>
            <a:chOff x="1371599" y="2514600"/>
            <a:chExt cx="6003366" cy="3541931"/>
          </a:xfrm>
        </p:grpSpPr>
        <p:grpSp>
          <p:nvGrpSpPr>
            <p:cNvPr id="5" name="Group 4"/>
            <p:cNvGrpSpPr/>
            <p:nvPr/>
          </p:nvGrpSpPr>
          <p:grpSpPr>
            <a:xfrm>
              <a:off x="1371599" y="2514600"/>
              <a:ext cx="4701988" cy="2793325"/>
              <a:chOff x="1485899" y="2743200"/>
              <a:chExt cx="4701988" cy="27933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85899" y="2743200"/>
                <a:ext cx="47019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Const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intMAX_SUBSCRIPT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As Integer = 24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Dim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intUnits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intMAX_SUBSCRIPT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) As Integer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85899" y="3505200"/>
                <a:ext cx="470198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latin typeface="Courier New" pitchFamily="49" charset="0"/>
                    <a:cs typeface="Courier New" pitchFamily="49" charset="0"/>
                  </a:rPr>
                  <a:t>Dim intTotal As Integer = 0</a:t>
                </a:r>
              </a:p>
              <a:p>
                <a:r>
                  <a:rPr lang="pt-BR" dirty="0" smtClean="0">
                    <a:latin typeface="Courier New" pitchFamily="49" charset="0"/>
                    <a:cs typeface="Courier New" pitchFamily="49" charset="0"/>
                  </a:rPr>
                  <a:t>Dim dblAverage As Double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Dim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intCount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As Integer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intCount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= 0 To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intUnits.Length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1)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intTotal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+=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intUnits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intCount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Next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71599" y="5410200"/>
              <a:ext cx="60033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' Use floating-point division to compute the average.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dblAverage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intTotal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/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intUnits.Length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38200" y="2590800"/>
            <a:ext cx="7391400" cy="354193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Highest and Lowest Values in an Integer Array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Value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2286000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{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1, 2, 3, 4, 5}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intHighest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' Get the first element.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intHighest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(0)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' Search for the highest value.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 To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intUnits.Length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- 1)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intHighest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Then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intHighest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86000"/>
            <a:ext cx="6172200" cy="369331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Highest and Lowest Values in an Integer Array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Lowest </a:t>
            </a:r>
            <a:r>
              <a:rPr lang="en-US" dirty="0"/>
              <a:t>Value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2286000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As Integer = {1, 2, 3, 4, 5}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intLowest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' Get the first element.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intLowest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' Search for the lowest value.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1 To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intUnits.Length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- 1)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intUnits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intLowest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Then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intLowest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86000"/>
            <a:ext cx="6172200" cy="369331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Copying One Array’s Contents to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single assignment statement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2000" dirty="0"/>
              <a:t>Does not copy array values into another array</a:t>
            </a:r>
          </a:p>
          <a:p>
            <a:pPr lvl="1"/>
            <a:r>
              <a:rPr lang="en-US" sz="2000" dirty="0"/>
              <a:t>Causes both array names to reference the same array in </a:t>
            </a:r>
            <a:r>
              <a:rPr lang="en-US" sz="2000" dirty="0" smtClean="0"/>
              <a:t>memory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 loop must be used to copy individual elements from one array to another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900" y="4885899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 To (intOldValues.Length-1)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intNewValues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intOldValues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876800"/>
            <a:ext cx="6867099" cy="93242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2701" y="21336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intNewValues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intOldValues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2702" y="2108580"/>
            <a:ext cx="3886200" cy="46621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Related data in multiple arrays can be accessed using the same subscript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Tutorial </a:t>
            </a:r>
            <a:r>
              <a:rPr lang="en-US" sz="1800" dirty="0"/>
              <a:t>8-4 examines an application that uses parallel </a:t>
            </a:r>
            <a:r>
              <a:rPr lang="en-US" sz="1800" dirty="0" smtClean="0"/>
              <a:t>arrays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15" y="3810000"/>
            <a:ext cx="5031383" cy="203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7391400" cy="158849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907" y="207623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Integer 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strWorkshops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String = {"Negotiating Skills",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Lowering Stress", "Teamwork", "Building Resumes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decCosts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String = {500D, 450D, 720D, 250D}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Parallel Relationships between Arrays, List Boxes, and Combo Boxes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5746" y="1524000"/>
            <a:ext cx="7315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A list box with names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lstPeople.Items.Add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("Jean James")	' Index 0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lstPeople.Items.Add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("Kevin Smith")	' Index 1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lstPeople.Items.Add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("Joe Harrison")	' Index 2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An array with corresponding phone numbers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phoneNumbers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(0) = "555-2987"	 	' Element 0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phoneNumbers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(1) = "555-5656"	 	' Element 1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phoneNumbers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(2) = "555-8897"		' Element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Display the phone number for the selected person’s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name.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lstPeople.SelectedIndex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&gt;  -1  And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lstPeople.SelectedIndex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phoneNumbers.Length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Then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phoneNumbers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lstPeople.SelectedIndex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("That is not a valid selection.")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End If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6248399" cy="236220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9742" y="4343400"/>
            <a:ext cx="7416421" cy="1828026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Arrays are like groups of variables that allow you to store sets of similar data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A single dimension array is useful for storing and working with a single set of data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A multidimensional array can be used to store and work with multiple sets of data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Array programming techniques covered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Summing and averaging all the elements in an array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Summing all the columns in a two-dimensional array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Searching an array for a specific value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Using parallel arrays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That Point to Other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Arrays </a:t>
            </a:r>
            <a:r>
              <a:rPr lang="en-US" sz="2000" dirty="0"/>
              <a:t>can be </a:t>
            </a:r>
            <a:r>
              <a:rPr lang="en-US" sz="2000" dirty="0" smtClean="0"/>
              <a:t>useful when </a:t>
            </a:r>
            <a:r>
              <a:rPr lang="en-US" sz="2000" dirty="0"/>
              <a:t>you need to look up information in another array that has its data in a different </a:t>
            </a:r>
            <a:r>
              <a:rPr lang="en-US" sz="2000" dirty="0" smtClean="0"/>
              <a:t>order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To </a:t>
            </a:r>
            <a:r>
              <a:rPr lang="en-US" sz="2000" dirty="0"/>
              <a:t>match </a:t>
            </a:r>
            <a:r>
              <a:rPr lang="en-US" sz="2000" dirty="0" smtClean="0"/>
              <a:t>up the data in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strWorkshops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strCities</a:t>
            </a:r>
            <a:r>
              <a:rPr lang="en-US" sz="2000" dirty="0" smtClean="0"/>
              <a:t>, </a:t>
            </a:r>
            <a:r>
              <a:rPr lang="en-US" sz="2000" dirty="0"/>
              <a:t>we create a location array </a:t>
            </a:r>
            <a:r>
              <a:rPr lang="en-US" sz="2000" dirty="0" smtClean="0"/>
              <a:t>that tells </a:t>
            </a:r>
            <a:r>
              <a:rPr lang="en-US" sz="2000" dirty="0"/>
              <a:t>us where each workshop is located: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31376" y="2419570"/>
            <a:ext cx="7391400" cy="232715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083" y="2438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Integer = 4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strWorkshops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As String = {"Negotiating Skills",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"Lowering Stress", "Teamwork", "Building Resumes"}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decCosts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As String = {500D, 450D, 720D, 250D}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strCities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As String = {"Chicago", "Miami", "Atlanta",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Denver", "Topeka", "Indianapolis"}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638800"/>
            <a:ext cx="625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intLocations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As Integer = {3, 0, 1, 4}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199" y="5590359"/>
            <a:ext cx="6250429" cy="46621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That Point to Other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800" dirty="0" smtClean="0"/>
              <a:t>In the loop, when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intLocations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(0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contains the </a:t>
            </a:r>
            <a:r>
              <a:rPr lang="en-US" sz="1800" dirty="0"/>
              <a:t>value </a:t>
            </a:r>
            <a:r>
              <a:rPr lang="en-US" sz="1800" dirty="0" smtClean="0"/>
              <a:t>3</a:t>
            </a:r>
          </a:p>
          <a:p>
            <a:pPr lvl="1"/>
            <a:r>
              <a:rPr lang="en-US" sz="1800" dirty="0" smtClean="0"/>
              <a:t>3 is used as the subscript for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strCities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element in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strCities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(3)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en-US" sz="1800" dirty="0" smtClean="0"/>
              <a:t>is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"Denver"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30389" y="1430236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Integer = 0 to strWorkshops.Length-1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lstShow.Items.Add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strWorkshops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&amp; " will cost " &amp;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decCosts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)&amp;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"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and will be held in " &amp;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strCities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intLocations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Next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879" y="1447800"/>
            <a:ext cx="8483221" cy="1163577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38" y="4114800"/>
            <a:ext cx="47625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Arrays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most basic method of searching an array is the </a:t>
            </a:r>
            <a:r>
              <a:rPr lang="en-US" sz="2400" i="1" dirty="0"/>
              <a:t>sequential search</a:t>
            </a:r>
          </a:p>
          <a:p>
            <a:pPr lvl="1"/>
            <a:r>
              <a:rPr lang="en-US" dirty="0"/>
              <a:t>Uses a loop to examine elements in the array</a:t>
            </a:r>
          </a:p>
          <a:p>
            <a:pPr lvl="1"/>
            <a:r>
              <a:rPr lang="en-US" dirty="0"/>
              <a:t>Compares each element with the search value</a:t>
            </a:r>
          </a:p>
          <a:p>
            <a:pPr lvl="1"/>
            <a:r>
              <a:rPr lang="en-US" dirty="0"/>
              <a:t>Stops when the value is found or the end of the array is reached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Pseudocode</a:t>
            </a:r>
            <a:r>
              <a:rPr lang="en-US" sz="2400" dirty="0"/>
              <a:t> for a sequential search is as follows: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28956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found = False</a:t>
            </a:r>
          </a:p>
          <a:p>
            <a:r>
              <a:rPr lang="en-US" i="1" dirty="0" smtClean="0"/>
              <a:t>subscript = 0</a:t>
            </a:r>
          </a:p>
          <a:p>
            <a:r>
              <a:rPr lang="en-US" i="1" dirty="0" smtClean="0"/>
              <a:t>Do While found is False and </a:t>
            </a:r>
          </a:p>
          <a:p>
            <a:r>
              <a:rPr lang="en-US" i="1" dirty="0" smtClean="0"/>
              <a:t>subscript &lt; array's length</a:t>
            </a:r>
          </a:p>
          <a:p>
            <a:r>
              <a:rPr lang="en-US" i="1" dirty="0" smtClean="0"/>
              <a:t>   If array(subscript) = </a:t>
            </a:r>
            <a:r>
              <a:rPr lang="en-US" i="1" dirty="0" err="1" smtClean="0"/>
              <a:t>searchValue</a:t>
            </a:r>
            <a:r>
              <a:rPr lang="en-US" i="1" dirty="0" smtClean="0"/>
              <a:t> Then</a:t>
            </a:r>
          </a:p>
          <a:p>
            <a:r>
              <a:rPr lang="en-US" i="1" dirty="0" smtClean="0"/>
              <a:t>       found = True</a:t>
            </a:r>
          </a:p>
          <a:p>
            <a:r>
              <a:rPr lang="en-US" i="1" dirty="0" smtClean="0"/>
              <a:t>       position = subscript</a:t>
            </a:r>
          </a:p>
          <a:p>
            <a:r>
              <a:rPr lang="en-US" i="1" dirty="0" smtClean="0"/>
              <a:t>   End If</a:t>
            </a:r>
          </a:p>
          <a:p>
            <a:r>
              <a:rPr lang="en-US" i="1" dirty="0" smtClean="0"/>
              <a:t>   subscript += 1</a:t>
            </a:r>
          </a:p>
          <a:p>
            <a:r>
              <a:rPr lang="en-US" i="1" dirty="0" smtClean="0"/>
              <a:t>End While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5413" y="2895600"/>
            <a:ext cx="3885187" cy="312420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Programmers often want to sort, or arrange the elements of an array in ascending order</a:t>
            </a:r>
          </a:p>
          <a:p>
            <a:pPr lvl="1"/>
            <a:r>
              <a:rPr lang="en-US" sz="2000" dirty="0"/>
              <a:t>Values are arranged from lowest to highest</a:t>
            </a:r>
          </a:p>
          <a:p>
            <a:pPr lvl="2"/>
            <a:r>
              <a:rPr lang="en-US" dirty="0"/>
              <a:t>Lowest value is stored in the first element</a:t>
            </a:r>
          </a:p>
          <a:p>
            <a:pPr lvl="2"/>
            <a:r>
              <a:rPr lang="en-US" dirty="0"/>
              <a:t>Highest value is stored in the last element</a:t>
            </a:r>
          </a:p>
          <a:p>
            <a:r>
              <a:rPr lang="en-US" sz="2000" dirty="0"/>
              <a:t>To sort an array in ascending order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Array.Sort</a:t>
            </a:r>
            <a:r>
              <a:rPr lang="en-US" sz="2000" dirty="0"/>
              <a:t> method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Here is the general format:</a:t>
            </a:r>
          </a:p>
          <a:p>
            <a:pPr>
              <a:buNone/>
            </a:pPr>
            <a:endParaRPr lang="en-US" sz="2000" dirty="0"/>
          </a:p>
          <a:p>
            <a:endParaRPr lang="en-US" sz="2000" i="1" dirty="0"/>
          </a:p>
          <a:p>
            <a:r>
              <a:rPr lang="en-US" sz="2000" i="1" dirty="0" err="1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000" dirty="0"/>
              <a:t> is the name of the array you want to sort</a:t>
            </a:r>
          </a:p>
          <a:p>
            <a:pPr lvl="1"/>
            <a:r>
              <a:rPr lang="en-US" sz="2000" dirty="0"/>
              <a:t>For example: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After the statement executes, the array values are in the following order</a:t>
            </a:r>
          </a:p>
          <a:p>
            <a:pPr lvl="1"/>
            <a:r>
              <a:rPr lang="en-US" sz="2000" dirty="0"/>
              <a:t>1, 3, 6, 7, 12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105400" y="2057400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Array.Sort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1" y="3581400"/>
            <a:ext cx="4191000" cy="902732"/>
            <a:chOff x="4800600" y="3505200"/>
            <a:chExt cx="4320413" cy="902732"/>
          </a:xfrm>
        </p:grpSpPr>
        <p:sp>
          <p:nvSpPr>
            <p:cNvPr id="7" name="Rectangle 6"/>
            <p:cNvSpPr/>
            <p:nvPr/>
          </p:nvSpPr>
          <p:spPr>
            <a:xfrm>
              <a:off x="4800600" y="3505200"/>
              <a:ext cx="43204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() As Integer = </a:t>
              </a:r>
              <a:endParaRPr lang="en-US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{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7,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12, 1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, 6, 3}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4038600"/>
              <a:ext cx="3217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Array.Sort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05400" y="2008959"/>
            <a:ext cx="3079689" cy="46621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1" y="3581400"/>
            <a:ext cx="4191000" cy="90273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you pass an array of strings to the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Array.Sort</a:t>
            </a:r>
            <a:r>
              <a:rPr lang="en-US" sz="2000" dirty="0"/>
              <a:t> method the array is sorted in ascending order</a:t>
            </a:r>
          </a:p>
          <a:p>
            <a:pPr lvl="1"/>
            <a:r>
              <a:rPr lang="en-US" sz="2000" dirty="0"/>
              <a:t>According to the Unicode encoding scheme</a:t>
            </a:r>
          </a:p>
          <a:p>
            <a:pPr lvl="1"/>
            <a:r>
              <a:rPr lang="en-US" sz="2000" dirty="0"/>
              <a:t>Sort occurs in alphabetic order</a:t>
            </a:r>
          </a:p>
          <a:p>
            <a:pPr lvl="2"/>
            <a:r>
              <a:rPr lang="en-US" dirty="0"/>
              <a:t>Numeric digits first</a:t>
            </a:r>
          </a:p>
          <a:p>
            <a:pPr lvl="2"/>
            <a:r>
              <a:rPr lang="en-US" dirty="0"/>
              <a:t>Uppercase letters second</a:t>
            </a:r>
          </a:p>
          <a:p>
            <a:pPr lvl="2"/>
            <a:r>
              <a:rPr lang="en-US" dirty="0"/>
              <a:t>Lowercase letters last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 example: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After the statement executes, the values in the array appear in this order:</a:t>
            </a:r>
          </a:p>
          <a:p>
            <a:pPr lvl="1"/>
            <a:r>
              <a:rPr lang="en-US" sz="2000" dirty="0"/>
              <a:t>"Adam", "Bill", "Kim", "</a:t>
            </a:r>
            <a:r>
              <a:rPr lang="en-US" sz="2000" dirty="0" err="1"/>
              <a:t>dan</a:t>
            </a:r>
            <a:r>
              <a:rPr lang="en-US" sz="2000" dirty="0"/>
              <a:t>"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24400" y="2286000"/>
            <a:ext cx="4117744" cy="1250679"/>
            <a:chOff x="4715042" y="2209800"/>
            <a:chExt cx="1660071" cy="1250679"/>
          </a:xfrm>
        </p:grpSpPr>
        <p:sp>
          <p:nvSpPr>
            <p:cNvPr id="6" name="Rectangle 5"/>
            <p:cNvSpPr/>
            <p:nvPr/>
          </p:nvSpPr>
          <p:spPr>
            <a:xfrm>
              <a:off x="4715042" y="2209800"/>
              <a:ext cx="16600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strNames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() As String = </a:t>
              </a:r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{"</a:t>
              </a:r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dan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",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"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Kim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", "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Adam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", "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Bill"}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15042" y="3121925"/>
              <a:ext cx="10875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Array.Sort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strNames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)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644788" y="2295392"/>
            <a:ext cx="4191000" cy="1438407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Sizing Arrays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can change the number of elements in an array at runtime, using the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ReDim</a:t>
            </a:r>
            <a:r>
              <a:rPr lang="en-US" sz="2000" dirty="0"/>
              <a:t> statement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 lvl="1"/>
            <a:r>
              <a:rPr lang="en-US" sz="2000" i="1" dirty="0">
                <a:latin typeface="Courier New" pitchFamily="49" charset="0"/>
                <a:cs typeface="Courier New" pitchFamily="49" charset="0"/>
              </a:rPr>
              <a:t>Preserve</a:t>
            </a:r>
            <a:r>
              <a:rPr lang="en-US" sz="2000" dirty="0"/>
              <a:t> is optional</a:t>
            </a:r>
          </a:p>
          <a:p>
            <a:pPr lvl="2"/>
            <a:r>
              <a:rPr lang="en-US" sz="2000" dirty="0"/>
              <a:t>If used, the existing values of the array are preserved</a:t>
            </a:r>
          </a:p>
          <a:p>
            <a:pPr lvl="2"/>
            <a:r>
              <a:rPr lang="en-US" sz="2000" dirty="0"/>
              <a:t>If not, the existing values are destroyed</a:t>
            </a:r>
          </a:p>
          <a:p>
            <a:pPr lvl="1"/>
            <a:r>
              <a:rPr lang="en-US" sz="2000" i="1" dirty="0" err="1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000" dirty="0"/>
              <a:t> is the name of the array being resized</a:t>
            </a:r>
          </a:p>
          <a:p>
            <a:pPr lvl="1"/>
            <a:r>
              <a:rPr lang="en-US" sz="2000" i="1" dirty="0" err="1">
                <a:latin typeface="Courier New" pitchFamily="49" charset="0"/>
                <a:cs typeface="Courier New" pitchFamily="49" charset="0"/>
              </a:rPr>
              <a:t>UpperSubscript</a:t>
            </a:r>
            <a:r>
              <a:rPr lang="en-US" sz="2000" dirty="0"/>
              <a:t> is the new upper subscript</a:t>
            </a:r>
          </a:p>
          <a:p>
            <a:pPr lvl="2"/>
            <a:r>
              <a:rPr lang="en-US" sz="2000" dirty="0"/>
              <a:t>Must be a positive whole number</a:t>
            </a:r>
          </a:p>
          <a:p>
            <a:pPr lvl="2"/>
            <a:r>
              <a:rPr lang="en-US" sz="2000" dirty="0"/>
              <a:t>If smaller that it was, elements at the end are lost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171068" y="2435044"/>
            <a:ext cx="680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ReDim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[Preserve]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UpperSubscript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1068" y="2374599"/>
            <a:ext cx="6677531" cy="52100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Dynamically Sizing Arrays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initially declare an array with no size, as follows: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400" dirty="0"/>
              <a:t>Then prompt the user for the number of elements</a:t>
            </a:r>
          </a:p>
          <a:p>
            <a:pPr lvl="1"/>
            <a:r>
              <a:rPr lang="en-US" sz="2400" dirty="0"/>
              <a:t>And resize the  array based on user input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712" y="41148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InputBox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("Enter the number of test 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."))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&gt; 0 Then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ReDim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- 1)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("You must enter 1 or greater.")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End If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5350" y="2272323"/>
            <a:ext cx="4793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As Double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712" y="4038600"/>
            <a:ext cx="8153400" cy="189208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5351" y="2258564"/>
            <a:ext cx="4793300" cy="52100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Procedures and Functions That Work with Arrays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Arrays as Arguments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Procedures can be written to process the data in arrays</a:t>
            </a:r>
          </a:p>
          <a:p>
            <a:pPr lvl="1"/>
            <a:r>
              <a:rPr lang="en-US" sz="2000" dirty="0"/>
              <a:t>Store data in an array</a:t>
            </a:r>
          </a:p>
          <a:p>
            <a:pPr lvl="1"/>
            <a:r>
              <a:rPr lang="en-US" sz="2000" dirty="0"/>
              <a:t>Display an array’s contents</a:t>
            </a:r>
          </a:p>
          <a:p>
            <a:pPr lvl="1"/>
            <a:r>
              <a:rPr lang="en-US" sz="2000" dirty="0"/>
              <a:t>Sum or average the values in an array</a:t>
            </a:r>
          </a:p>
          <a:p>
            <a:r>
              <a:rPr lang="en-US" sz="2000" dirty="0"/>
              <a:t>Usually such procedures accept an array as an argument</a:t>
            </a:r>
          </a:p>
          <a:p>
            <a:pPr lvl="1"/>
            <a:r>
              <a:rPr lang="en-US" sz="2000" dirty="0"/>
              <a:t>Pass the name of the array as the argument to the procedure or function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84510" y="1864225"/>
            <a:ext cx="4343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' The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DisplaySum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procedure displays the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' sum of the elements in the argument array.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Sub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DisplaySum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 As Integer)</a:t>
            </a:r>
          </a:p>
          <a:p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Dim intTotal As Integer = 0  ' Accumulator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As Integer      ' Loop counter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0 To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intArray.Length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- 1)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intTotal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Next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("The total is " &amp;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intTotal.ToString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End Sub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7020" y="4722965"/>
            <a:ext cx="4165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As Integer =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2, 4, 7,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9, 8, 12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10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DisplaySum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1" y="1798837"/>
            <a:ext cx="4190999" cy="255837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1" y="4648200"/>
            <a:ext cx="4190999" cy="905762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Passing Arrays by Value and by Reference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/>
              <a:t>Array arguments can be accessed and modified if passed </a:t>
            </a:r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2900" dirty="0"/>
              <a:t> or </a:t>
            </a:r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ByRef</a:t>
            </a:r>
            <a:endParaRPr lang="en-US" sz="29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2900" dirty="0"/>
              <a:t> prevents an array from being assigned to another array</a:t>
            </a:r>
          </a:p>
          <a:p>
            <a:pPr lvl="1"/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ByRef</a:t>
            </a:r>
            <a:r>
              <a:rPr lang="en-US" sz="2900" dirty="0"/>
              <a:t> allows an array to be assigned to another array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pPr>
              <a:buNone/>
            </a:pPr>
            <a:endParaRPr lang="en-US" sz="2900" dirty="0"/>
          </a:p>
          <a:p>
            <a:pPr>
              <a:buNone/>
            </a:pPr>
            <a:endParaRPr lang="en-US" sz="2900" dirty="0"/>
          </a:p>
          <a:p>
            <a:endParaRPr lang="en-US" sz="2900" dirty="0"/>
          </a:p>
          <a:p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After the </a:t>
            </a:r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ResetValues</a:t>
            </a:r>
            <a:r>
              <a:rPr lang="en-US" sz="2900" dirty="0"/>
              <a:t> procedure executes</a:t>
            </a:r>
          </a:p>
          <a:p>
            <a:pPr lvl="1"/>
            <a:r>
              <a:rPr lang="en-US" sz="2900" dirty="0"/>
              <a:t>If passed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sz="2900" dirty="0" smtClean="0"/>
              <a:t> </a:t>
            </a:r>
          </a:p>
          <a:p>
            <a:pPr lvl="1"/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2900" dirty="0" smtClean="0"/>
              <a:t>  </a:t>
            </a:r>
            <a:r>
              <a:rPr lang="en-US" sz="2900" dirty="0"/>
              <a:t>is unchanged and keeps the values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{1</a:t>
            </a:r>
            <a:r>
              <a:rPr lang="en-US" sz="2900" dirty="0">
                <a:latin typeface="Courier New" pitchFamily="49" charset="0"/>
                <a:cs typeface="Courier New" pitchFamily="49" charset="0"/>
              </a:rPr>
              <a:t>, 2, 3, 4,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5}</a:t>
            </a:r>
            <a:endParaRPr lang="en-US" sz="29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900" dirty="0"/>
              <a:t>If passed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ByRef</a:t>
            </a:r>
            <a:endParaRPr lang="en-US" sz="2900" dirty="0"/>
          </a:p>
          <a:p>
            <a:pPr lvl="1"/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sz="2900" dirty="0" smtClean="0"/>
              <a:t> </a:t>
            </a:r>
            <a:r>
              <a:rPr lang="en-US" sz="2900" dirty="0"/>
              <a:t>will reference the </a:t>
            </a:r>
            <a:r>
              <a:rPr lang="en-US" sz="2900" dirty="0" err="1">
                <a:latin typeface="Courier New" pitchFamily="49" charset="0"/>
                <a:cs typeface="Courier New" pitchFamily="49" charset="0"/>
              </a:rPr>
              <a:t>newArray</a:t>
            </a:r>
            <a:r>
              <a:rPr lang="en-US" sz="2900" dirty="0"/>
              <a:t> values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{0</a:t>
            </a:r>
            <a:r>
              <a:rPr lang="en-US" sz="2900" dirty="0">
                <a:latin typeface="Courier New" pitchFamily="49" charset="0"/>
                <a:cs typeface="Courier New" pitchFamily="49" charset="0"/>
              </a:rPr>
              <a:t>, 0, 0, 0,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0}</a:t>
            </a:r>
            <a:endParaRPr lang="en-US" sz="29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7300" y="2514600"/>
            <a:ext cx="662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 = { 1, 2, 3, 4, 5 }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ResetValues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intNumbers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Sub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ResetValues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ByVal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Integer = {0, 0, 0, 0, 0}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End Sub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14599"/>
            <a:ext cx="6743700" cy="203132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 an Array from a Function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 smtClean="0"/>
              <a:t>Tutorial 8-5 demonstrates passing an array to procedures and functions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1470547" y="1371600"/>
            <a:ext cx="6202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Get three names from the user and return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' them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as an array of strings.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GetNames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As String()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Integer = 2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intMAX_SUBSCRIPT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As String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Integer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3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InputBox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("Enter name " &amp;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intCount.ToString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Next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strNames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End Function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547" y="1371600"/>
            <a:ext cx="6202908" cy="342899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5008559"/>
            <a:ext cx="4114800" cy="64633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strCustomers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As String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strCustomers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5932" y="5008559"/>
            <a:ext cx="4190999" cy="64633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array with one subscript is called a </a:t>
            </a:r>
            <a:r>
              <a:rPr lang="en-US" sz="2000" i="1" dirty="0"/>
              <a:t>one-dimensional array</a:t>
            </a:r>
          </a:p>
          <a:p>
            <a:pPr lvl="1"/>
            <a:r>
              <a:rPr lang="en-US" sz="2000" dirty="0"/>
              <a:t>Useful for storing and working with a single set of data</a:t>
            </a:r>
          </a:p>
          <a:p>
            <a:r>
              <a:rPr lang="en-US" sz="2000" dirty="0"/>
              <a:t>A </a:t>
            </a:r>
            <a:r>
              <a:rPr lang="en-US" sz="2000" i="1" dirty="0"/>
              <a:t>two-dimensional array</a:t>
            </a:r>
            <a:r>
              <a:rPr lang="en-US" sz="2000" dirty="0"/>
              <a:t> is like an array of arrays</a:t>
            </a:r>
          </a:p>
          <a:p>
            <a:pPr lvl="1"/>
            <a:r>
              <a:rPr lang="en-US" sz="2000" dirty="0"/>
              <a:t>Used to hold multiple sets of values</a:t>
            </a:r>
          </a:p>
          <a:p>
            <a:pPr lvl="1"/>
            <a:r>
              <a:rPr lang="en-US" sz="2000" dirty="0"/>
              <a:t>Think of it as having rows and columns of elements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654" y="3581400"/>
            <a:ext cx="5288692" cy="249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Declaring a Two-Dimensional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two-dimensional array declaration requires two sets of upper subscripts</a:t>
            </a:r>
          </a:p>
          <a:p>
            <a:pPr lvl="1"/>
            <a:r>
              <a:rPr lang="en-US" sz="1800" dirty="0"/>
              <a:t>First upper subscript is for the rows</a:t>
            </a:r>
          </a:p>
          <a:p>
            <a:pPr lvl="1"/>
            <a:r>
              <a:rPr lang="en-US" sz="1800" dirty="0"/>
              <a:t>Second upper subscript for the columns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/>
          </a:p>
          <a:p>
            <a:pPr lvl="2"/>
            <a:r>
              <a:rPr lang="en-US" sz="1800" i="1" dirty="0" err="1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1800" i="1" dirty="0"/>
              <a:t> </a:t>
            </a:r>
            <a:r>
              <a:rPr lang="en-US" sz="1800" dirty="0"/>
              <a:t>is the name of the array</a:t>
            </a:r>
          </a:p>
          <a:p>
            <a:pPr lvl="2"/>
            <a:r>
              <a:rPr lang="en-US" sz="1800" i="1" dirty="0" err="1">
                <a:latin typeface="Courier New" pitchFamily="49" charset="0"/>
                <a:cs typeface="Courier New" pitchFamily="49" charset="0"/>
              </a:rPr>
              <a:t>UpperRow</a:t>
            </a:r>
            <a:r>
              <a:rPr lang="en-US" sz="1800" i="1" dirty="0"/>
              <a:t> </a:t>
            </a:r>
            <a:r>
              <a:rPr lang="en-US" sz="1800" dirty="0"/>
              <a:t>is the value of the highest row subscript</a:t>
            </a:r>
          </a:p>
          <a:p>
            <a:pPr lvl="3"/>
            <a:r>
              <a:rPr lang="en-US" sz="1800" dirty="0"/>
              <a:t>Must be a positive integer</a:t>
            </a:r>
          </a:p>
          <a:p>
            <a:pPr lvl="2"/>
            <a:r>
              <a:rPr lang="en-US" sz="1800" i="1" dirty="0" err="1">
                <a:latin typeface="Courier New" pitchFamily="49" charset="0"/>
                <a:cs typeface="Courier New" pitchFamily="49" charset="0"/>
              </a:rPr>
              <a:t>UpperColumn</a:t>
            </a:r>
            <a:r>
              <a:rPr lang="en-US" sz="1800" dirty="0"/>
              <a:t> is the value of the highest column subscript</a:t>
            </a:r>
          </a:p>
          <a:p>
            <a:pPr lvl="3"/>
            <a:r>
              <a:rPr lang="en-US" sz="1800" dirty="0"/>
              <a:t>Must be a positive integer</a:t>
            </a:r>
          </a:p>
          <a:p>
            <a:pPr lvl="2"/>
            <a:r>
              <a:rPr lang="en-US" sz="1800" i="1" dirty="0" err="1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sz="1800" i="1" dirty="0"/>
              <a:t> </a:t>
            </a:r>
            <a:r>
              <a:rPr lang="en-US" sz="1800" dirty="0"/>
              <a:t>is the Visual Basic data type</a:t>
            </a:r>
          </a:p>
          <a:p>
            <a:r>
              <a:rPr lang="en-US" sz="1800" dirty="0"/>
              <a:t>Example declaration with three rows and four columns: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162050" y="2743200"/>
            <a:ext cx="68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UpperRow,UpperColumn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DataType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128" y="2737513"/>
            <a:ext cx="6835822" cy="45288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94" y="5638800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(2, 3) As Double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5400" y="5597025"/>
            <a:ext cx="4356807" cy="45288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Processing Data in 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 named constants to specify the upper subscripts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9812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= 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intMAX_COL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Integer = 3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intMAX_COL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As Double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3124200"/>
            <a:ext cx="7391400" cy="301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9200" y="1989984"/>
            <a:ext cx="6553200" cy="914546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Processing Data in 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elements in row 0 are referenced as follows:</a:t>
            </a:r>
          </a:p>
          <a:p>
            <a:endParaRPr lang="en-US" sz="1800" dirty="0"/>
          </a:p>
          <a:p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100" dirty="0"/>
          </a:p>
          <a:p>
            <a:r>
              <a:rPr lang="en-US" sz="1800" dirty="0"/>
              <a:t>The elements in row 1 are referenced as follows:</a:t>
            </a:r>
          </a:p>
          <a:p>
            <a:endParaRPr lang="en-US" sz="20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400" dirty="0"/>
          </a:p>
          <a:p>
            <a:r>
              <a:rPr lang="en-US" sz="1800" dirty="0"/>
              <a:t>The elements in row 2 are referenced as follows:</a:t>
            </a: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39990" y="1981200"/>
            <a:ext cx="7264021" cy="5356324"/>
            <a:chOff x="984279" y="1828800"/>
            <a:chExt cx="1835121" cy="5356324"/>
          </a:xfrm>
        </p:grpSpPr>
        <p:sp>
          <p:nvSpPr>
            <p:cNvPr id="5" name="Rectangle 4"/>
            <p:cNvSpPr/>
            <p:nvPr/>
          </p:nvSpPr>
          <p:spPr>
            <a:xfrm>
              <a:off x="990600" y="1828800"/>
              <a:ext cx="1828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0)	 ' Element in row 0, column 0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1)	 ' Element in row 0, column 1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2)	 ' Element in row 0, column 2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3)	 ' Element in row 0, column 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3352800"/>
              <a:ext cx="1828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0)	 ' Element in row 1, column 0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1)	 ' Element in row 1, column 1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2)	 ' Element in row 1, column 2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3)	 ' Element in row 1, column 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84279" y="4876800"/>
              <a:ext cx="1828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0)	 ' Element in row 2, column 0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1)	 ' Element in row 2, column 1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2)	 ' Element in row 2, column 2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dblScores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3)	 ' Element in row 2, column 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63305" y="1989984"/>
            <a:ext cx="6861980" cy="114537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3305" y="3509401"/>
            <a:ext cx="6861980" cy="114537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3305" y="5064965"/>
            <a:ext cx="6861980" cy="114537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Processing Data in 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Example of storing a number in a single </a:t>
            </a:r>
            <a:r>
              <a:rPr lang="en-US" sz="1800" dirty="0" smtClean="0"/>
              <a:t>element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1800" dirty="0" smtClean="0"/>
              <a:t>Example </a:t>
            </a:r>
            <a:r>
              <a:rPr lang="en-US" sz="1800" dirty="0"/>
              <a:t>of prompting the user for input, once for each element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Example </a:t>
            </a:r>
            <a:r>
              <a:rPr lang="en-US" sz="1800" dirty="0"/>
              <a:t>of displaying all of the elements in the array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048615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(2, 1) = 95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76421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intMAX_ROW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intMAX_COL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=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CDbl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InputBox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("Enter a score."))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857621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intMAX_ROW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intMAX_COL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lstOutput.Items.Add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dblScores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057400"/>
            <a:ext cx="2653290" cy="32977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901273"/>
            <a:ext cx="6553200" cy="149914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855032"/>
            <a:ext cx="7620000" cy="1297989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Implicit Sizing and Initialization of Two-Dimensional Arrays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When providing an initialization list for a two-dimensional array, keep in mind that:</a:t>
            </a:r>
          </a:p>
          <a:p>
            <a:pPr lvl="1"/>
            <a:r>
              <a:rPr lang="en-US" sz="2200" dirty="0"/>
              <a:t>You cannot provide the upper subscript numbers</a:t>
            </a:r>
          </a:p>
          <a:p>
            <a:pPr lvl="1"/>
            <a:r>
              <a:rPr lang="en-US" sz="2200" dirty="0"/>
              <a:t>You must provide a comma to indicate the number of dimensions</a:t>
            </a:r>
          </a:p>
          <a:p>
            <a:pPr lvl="1"/>
            <a:r>
              <a:rPr lang="en-US" sz="2200" dirty="0"/>
              <a:t>Values for each row are enclosed in their own set of braces</a:t>
            </a:r>
          </a:p>
          <a:p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4572000" y="1524000"/>
            <a:ext cx="4788131" cy="4521375"/>
            <a:chOff x="4572000" y="1524000"/>
            <a:chExt cx="4114800" cy="4521375"/>
          </a:xfrm>
        </p:grpSpPr>
        <p:sp>
          <p:nvSpPr>
            <p:cNvPr id="8" name="Rectangle 7"/>
            <p:cNvSpPr/>
            <p:nvPr/>
          </p:nvSpPr>
          <p:spPr>
            <a:xfrm>
              <a:off x="4702969" y="2209800"/>
              <a:ext cx="2971800" cy="95410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Dim </a:t>
              </a:r>
              <a:r>
                <a:rPr lang="en-US" sz="1400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(,) As Integer = </a:t>
              </a:r>
              <a:endParaRPr lang="en-US" sz="14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{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{1, 2, 3}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,                    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{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4, 5, 6}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,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                      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{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7, 8, 9} }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2968" y="3213831"/>
              <a:ext cx="3470673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, 0) </a:t>
              </a:r>
              <a:r>
                <a:rPr lang="en-US" dirty="0" smtClean="0">
                  <a:cs typeface="Courier New" pitchFamily="49" charset="0"/>
                </a:rPr>
                <a:t>is set to 1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(0, 1) </a:t>
              </a:r>
              <a:r>
                <a:rPr lang="en-US" dirty="0" smtClean="0">
                  <a:cs typeface="Courier New" pitchFamily="49" charset="0"/>
                </a:rPr>
                <a:t>is set to 2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(0, 2) </a:t>
              </a:r>
              <a:r>
                <a:rPr lang="en-US" dirty="0" smtClean="0">
                  <a:cs typeface="Courier New" pitchFamily="49" charset="0"/>
                </a:rPr>
                <a:t>is set to 3</a:t>
              </a:r>
            </a:p>
            <a:p>
              <a:endParaRPr lang="en-US" sz="800" dirty="0" smtClean="0">
                <a:cs typeface="Courier New" pitchFamily="49" charset="0"/>
              </a:endParaRP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(1, 0) </a:t>
              </a:r>
              <a:r>
                <a:rPr lang="en-US" dirty="0" smtClean="0">
                  <a:cs typeface="Courier New" pitchFamily="49" charset="0"/>
                </a:rPr>
                <a:t>is set to 4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(1, 1) </a:t>
              </a:r>
              <a:r>
                <a:rPr lang="en-US" dirty="0" smtClean="0">
                  <a:cs typeface="Courier New" pitchFamily="49" charset="0"/>
                </a:rPr>
                <a:t>is set to 5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(1, 2) </a:t>
              </a:r>
              <a:r>
                <a:rPr lang="en-US" dirty="0" smtClean="0">
                  <a:cs typeface="Courier New" pitchFamily="49" charset="0"/>
                </a:rPr>
                <a:t>is set to 6</a:t>
              </a:r>
            </a:p>
            <a:p>
              <a:endParaRPr lang="en-US" sz="800" dirty="0" smtClean="0">
                <a:cs typeface="Courier New" pitchFamily="49" charset="0"/>
              </a:endParaRP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(2, 0) </a:t>
              </a:r>
              <a:r>
                <a:rPr lang="en-US" dirty="0" smtClean="0">
                  <a:cs typeface="Courier New" pitchFamily="49" charset="0"/>
                </a:rPr>
                <a:t>is set to 7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(2, 1) </a:t>
              </a:r>
              <a:r>
                <a:rPr lang="en-US" dirty="0" smtClean="0">
                  <a:cs typeface="Courier New" pitchFamily="49" charset="0"/>
                </a:rPr>
                <a:t>is set to 8</a:t>
              </a:r>
            </a:p>
            <a:p>
              <a:r>
                <a:rPr lang="en-US" dirty="0" err="1" smtClean="0">
                  <a:latin typeface="Courier New" pitchFamily="49" charset="0"/>
                  <a:cs typeface="Courier New" pitchFamily="49" charset="0"/>
                </a:rPr>
                <a:t>intNumbers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(2, 2) </a:t>
              </a:r>
              <a:r>
                <a:rPr lang="en-US" dirty="0" smtClean="0">
                  <a:cs typeface="Courier New" pitchFamily="49" charset="0"/>
                </a:rPr>
                <a:t>is set to 9</a:t>
              </a:r>
              <a:endParaRPr lang="en-US" dirty="0"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152400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cs typeface="Courier New" pitchFamily="49" charset="0"/>
                </a:rPr>
                <a:t>This statement declares an array </a:t>
              </a:r>
              <a:endParaRPr lang="en-US" dirty="0" smtClean="0">
                <a:cs typeface="Courier New" pitchFamily="49" charset="0"/>
              </a:endParaRPr>
            </a:p>
            <a:p>
              <a:r>
                <a:rPr lang="en-US" dirty="0" smtClean="0">
                  <a:cs typeface="Courier New" pitchFamily="49" charset="0"/>
                </a:rPr>
                <a:t>with three </a:t>
              </a:r>
              <a:r>
                <a:rPr lang="en-US" dirty="0" smtClean="0">
                  <a:cs typeface="Courier New" pitchFamily="49" charset="0"/>
                </a:rPr>
                <a:t>rows and three columns: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Summing the Columns of a Two-Dimensional Array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outer loop controls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sz="1800" dirty="0" smtClean="0"/>
              <a:t> </a:t>
            </a:r>
            <a:r>
              <a:rPr lang="en-US" sz="1800" dirty="0"/>
              <a:t>subscript</a:t>
            </a:r>
          </a:p>
          <a:p>
            <a:r>
              <a:rPr lang="en-US" sz="1800" dirty="0"/>
              <a:t>The inner loop controls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sz="1800" dirty="0" smtClean="0"/>
              <a:t> subscript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Tutorial </a:t>
            </a:r>
            <a:r>
              <a:rPr lang="en-US" sz="1800" dirty="0" smtClean="0"/>
              <a:t>8-6 </a:t>
            </a:r>
            <a:r>
              <a:rPr lang="en-US" sz="1800" dirty="0"/>
              <a:t>uses a two-dimensional array in the </a:t>
            </a:r>
            <a:r>
              <a:rPr lang="en-US" sz="1800" i="1" dirty="0"/>
              <a:t>Seating Chart</a:t>
            </a:r>
            <a:r>
              <a:rPr lang="en-US" sz="1800" dirty="0"/>
              <a:t> application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8200" y="24384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' Sum the columns.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intMAX_COL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Initialize the accumulator.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intTotal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Sum all rows within this column.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intMAX_ROW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intTotal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intValues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Display the sum of the column.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("Sum of column " &amp;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intCol.ToString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 "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is " &amp;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intTotal.ToString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7391400" cy="3416320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Three-Dimensional Arrays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You can create arrays with up to 32 dimensions</a:t>
            </a:r>
          </a:p>
          <a:p>
            <a:r>
              <a:rPr lang="en-US" sz="2000" dirty="0"/>
              <a:t>The following is an example of a three-dimensional array: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3935" y="2470666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Dim intPages(2, 2, 3) As Decimal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7023" y="2490446"/>
            <a:ext cx="4623042" cy="349551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033245"/>
            <a:ext cx="6000750" cy="3159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1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>
                <a:cs typeface="Times New Roman" pitchFamily="18" charset="0"/>
              </a:rPr>
              <a:t>An array stores multiple values of same type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Like a group of variables with a single name</a:t>
            </a:r>
          </a:p>
          <a:p>
            <a:r>
              <a:rPr lang="en-US" sz="3000" dirty="0">
                <a:cs typeface="Times New Roman" pitchFamily="18" charset="0"/>
              </a:rPr>
              <a:t>For example, the days of the week might be:</a:t>
            </a:r>
          </a:p>
          <a:p>
            <a:pPr lvl="1"/>
            <a:r>
              <a:rPr lang="en-US" sz="3000" dirty="0" smtClean="0">
                <a:cs typeface="Times New Roman" pitchFamily="18" charset="0"/>
              </a:rPr>
              <a:t>A </a:t>
            </a:r>
            <a:r>
              <a:rPr lang="en-US" sz="3000" dirty="0">
                <a:cs typeface="Times New Roman" pitchFamily="18" charset="0"/>
              </a:rPr>
              <a:t>set of 7 string variables</a:t>
            </a:r>
          </a:p>
          <a:p>
            <a:pPr lvl="1"/>
            <a:r>
              <a:rPr lang="en-US" sz="3000" dirty="0" smtClean="0">
                <a:cs typeface="Times New Roman" pitchFamily="18" charset="0"/>
              </a:rPr>
              <a:t>With </a:t>
            </a:r>
            <a:r>
              <a:rPr lang="en-US" sz="3000" dirty="0">
                <a:cs typeface="Times New Roman" pitchFamily="18" charset="0"/>
              </a:rPr>
              <a:t>a maximum length of 9 characters</a:t>
            </a:r>
          </a:p>
          <a:p>
            <a:r>
              <a:rPr lang="en-US" sz="3000" dirty="0">
                <a:cs typeface="Times New Roman" pitchFamily="18" charset="0"/>
              </a:rPr>
              <a:t>All variables within an array are called </a:t>
            </a:r>
            <a:r>
              <a:rPr lang="en-US" sz="3000" i="1" dirty="0">
                <a:cs typeface="Times New Roman" pitchFamily="18" charset="0"/>
              </a:rPr>
              <a:t>elements </a:t>
            </a:r>
            <a:r>
              <a:rPr lang="en-US" sz="3000" dirty="0">
                <a:cs typeface="Times New Roman" pitchFamily="18" charset="0"/>
              </a:rPr>
              <a:t>and must be of the same data type</a:t>
            </a:r>
          </a:p>
          <a:p>
            <a:r>
              <a:rPr lang="en-US" sz="3000" dirty="0">
                <a:cs typeface="Times New Roman" pitchFamily="18" charset="0"/>
              </a:rPr>
              <a:t>You access the elements in an array through a </a:t>
            </a:r>
            <a:r>
              <a:rPr lang="en-US" sz="3000" i="1" dirty="0">
                <a:cs typeface="Times New Roman" pitchFamily="18" charset="0"/>
              </a:rPr>
              <a:t>subscript</a:t>
            </a:r>
            <a:endParaRPr lang="en-US" sz="3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Three-Dimensional Arrays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Arrays with more than three dimension are difficult to visualize</a:t>
            </a:r>
          </a:p>
          <a:p>
            <a:pPr lvl="1"/>
            <a:r>
              <a:rPr lang="en-US" sz="2000" dirty="0"/>
              <a:t>Useful in some programming applications</a:t>
            </a:r>
          </a:p>
          <a:p>
            <a:pPr lvl="1"/>
            <a:r>
              <a:rPr lang="en-US" sz="2000" dirty="0"/>
              <a:t>For example:</a:t>
            </a:r>
          </a:p>
          <a:p>
            <a:pPr lvl="2"/>
            <a:r>
              <a:rPr lang="en-US" sz="2000" dirty="0"/>
              <a:t>A factory warehouse where cases of widgets are stacked on pallets, an array of four dimensions can store a part number for each widget</a:t>
            </a:r>
          </a:p>
          <a:p>
            <a:pPr lvl="2"/>
            <a:r>
              <a:rPr lang="en-US" sz="2000" dirty="0"/>
              <a:t>The four subscripts of each element can store:</a:t>
            </a:r>
          </a:p>
          <a:p>
            <a:pPr lvl="3"/>
            <a:r>
              <a:rPr lang="en-US" dirty="0"/>
              <a:t>Pallet number</a:t>
            </a:r>
          </a:p>
          <a:p>
            <a:pPr lvl="3"/>
            <a:r>
              <a:rPr lang="en-US" dirty="0"/>
              <a:t>Case number</a:t>
            </a:r>
          </a:p>
          <a:p>
            <a:pPr lvl="3"/>
            <a:r>
              <a:rPr lang="en-US" dirty="0"/>
              <a:t>Row number</a:t>
            </a:r>
          </a:p>
          <a:p>
            <a:pPr lvl="3"/>
            <a:r>
              <a:rPr lang="en-US" dirty="0"/>
              <a:t>Column number</a:t>
            </a:r>
          </a:p>
          <a:p>
            <a:pPr lvl="2"/>
            <a:r>
              <a:rPr lang="en-US" sz="2000" dirty="0"/>
              <a:t>A five dimensional array could be used for multiple warehouses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9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Focus on GUI Design: The Enabled Property and the Timer 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Enabled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Most controls have an </a:t>
            </a:r>
            <a:r>
              <a:rPr lang="en-US" sz="2800" i="1" dirty="0">
                <a:cs typeface="Times New Roman" pitchFamily="18" charset="0"/>
              </a:rPr>
              <a:t>Enabled</a:t>
            </a:r>
            <a:r>
              <a:rPr lang="en-US" sz="2800" i="1" dirty="0"/>
              <a:t> property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this Boolean property is set to </a:t>
            </a:r>
            <a:r>
              <a:rPr lang="en-US" sz="2800" i="1" dirty="0"/>
              <a:t>False</a:t>
            </a:r>
            <a:r>
              <a:rPr lang="en-US" sz="2800" dirty="0"/>
              <a:t> the control is disabled meaning the control: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receive the focus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respond to user generated events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Will appear dimmed, or grayed out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Default value for this property is </a:t>
            </a:r>
            <a:r>
              <a:rPr lang="en-US" sz="2800" i="1" dirty="0"/>
              <a:t>True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May be set in code when needed as shown: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59696" y="5423889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radBlue.Enabled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False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9696" y="5423889"/>
            <a:ext cx="4424609" cy="46166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The Timer control allows an application to automatically execute code at regular intervals</a:t>
            </a:r>
          </a:p>
          <a:p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To place a Timer control on a form: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Double-click the Timer icon in </a:t>
            </a:r>
            <a:r>
              <a:rPr lang="en-US" i="1" dirty="0"/>
              <a:t>Components</a:t>
            </a:r>
            <a:r>
              <a:rPr lang="en-US" dirty="0"/>
              <a:t> section of the </a:t>
            </a:r>
            <a:r>
              <a:rPr lang="en-US" i="1" dirty="0"/>
              <a:t>Toolbox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Appears in the component tray at design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Prefix a Timer control’s name with 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tmr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To create a Tick event handler code template: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Double-click a Timer control that has been added to the </a:t>
            </a:r>
            <a:r>
              <a:rPr lang="en-US" i="1" dirty="0"/>
              <a:t>Component</a:t>
            </a:r>
            <a:r>
              <a:rPr lang="en-US" dirty="0"/>
              <a:t> tray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Code will be executed at regular intervals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Control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Timer control has two important properties: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Enabled property 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Must be set to </a:t>
            </a:r>
            <a:r>
              <a:rPr lang="en-US" sz="2800" i="1" dirty="0"/>
              <a:t>True</a:t>
            </a:r>
            <a:r>
              <a:rPr lang="en-US" sz="2800" dirty="0"/>
              <a:t> to respond to Tick events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Interval property 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The number of milliseconds that elapse between events</a:t>
            </a:r>
          </a:p>
          <a:p>
            <a:pPr lvl="2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Tutorial 8-7 demonstrates the Timer control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Tutorial 8-8 you will use the Timer control to create </a:t>
            </a:r>
            <a:r>
              <a:rPr lang="en-US" sz="2800" dirty="0" smtClean="0"/>
              <a:t>the </a:t>
            </a:r>
            <a:r>
              <a:rPr lang="en-US" sz="2800" i="1" dirty="0" smtClean="0"/>
              <a:t>Catch Me</a:t>
            </a:r>
            <a:r>
              <a:rPr lang="en-US" sz="2800" dirty="0" smtClean="0"/>
              <a:t> game </a:t>
            </a:r>
            <a:r>
              <a:rPr lang="en-US" sz="2800" dirty="0"/>
              <a:t>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Focus on GUI Design: Anchoring and Docking Controls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Anchor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The Anchor</a:t>
            </a:r>
            <a:r>
              <a:rPr lang="en-US" sz="2400" dirty="0"/>
              <a:t> property allows you to anchor the control to one or more edges of a form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Controls are anchored to the top and left edges of the form by default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2674018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89183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Dock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Dock property docks a control against a form’s edge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Buttons are automatically sized to fill up in edge which they are docked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97422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Focus on Problem Solving: Building the </a:t>
            </a:r>
            <a:r>
              <a:rPr lang="en-US" sz="3100" i="1" dirty="0" err="1"/>
              <a:t>Demetris</a:t>
            </a:r>
            <a:r>
              <a:rPr lang="en-US" sz="3100" i="1" dirty="0"/>
              <a:t> Leadership Center</a:t>
            </a:r>
            <a:r>
              <a:rPr lang="en-US" sz="3100" dirty="0"/>
              <a:t> Application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</a:t>
            </a:r>
            <a:r>
              <a:rPr lang="en-US" dirty="0"/>
              <a:t>Application’s 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248400" cy="495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7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>
                <a:cs typeface="Times New Roman" pitchFamily="18" charset="0"/>
              </a:rPr>
              <a:t>A </a:t>
            </a:r>
            <a:r>
              <a:rPr lang="en-US" sz="3000" i="1" dirty="0">
                <a:cs typeface="Times New Roman" pitchFamily="18" charset="0"/>
              </a:rPr>
              <a:t>subscript</a:t>
            </a:r>
            <a:r>
              <a:rPr lang="en-US" sz="3000" dirty="0">
                <a:cs typeface="Times New Roman" pitchFamily="18" charset="0"/>
              </a:rPr>
              <a:t>, also called an </a:t>
            </a:r>
            <a:r>
              <a:rPr lang="en-US" sz="3000" i="1" dirty="0">
                <a:cs typeface="Times New Roman" pitchFamily="18" charset="0"/>
              </a:rPr>
              <a:t>index</a:t>
            </a:r>
            <a:r>
              <a:rPr lang="en-US" sz="3000" dirty="0">
                <a:cs typeface="Times New Roman" pitchFamily="18" charset="0"/>
              </a:rPr>
              <a:t>, is a number that identifies a specific element within an array</a:t>
            </a:r>
          </a:p>
          <a:p>
            <a:r>
              <a:rPr lang="en-US" sz="3000" dirty="0">
                <a:cs typeface="Times New Roman" pitchFamily="18" charset="0"/>
              </a:rPr>
              <a:t>Subscript numbering works like a list box index: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Subscript numbering begins at 0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1st element in an array is always subscript 0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Last element is total number of elements – 1</a:t>
            </a:r>
          </a:p>
          <a:p>
            <a:r>
              <a:rPr lang="en-US" sz="3000" dirty="0">
                <a:cs typeface="Times New Roman" pitchFamily="18" charset="0"/>
              </a:rPr>
              <a:t>An array with 7 elements refers to the 1</a:t>
            </a:r>
            <a:r>
              <a:rPr lang="en-US" sz="3000" baseline="30000" dirty="0">
                <a:cs typeface="Times New Roman" pitchFamily="18" charset="0"/>
              </a:rPr>
              <a:t>st</a:t>
            </a:r>
            <a:r>
              <a:rPr lang="en-US" sz="3000" dirty="0">
                <a:cs typeface="Times New Roman" pitchFamily="18" charset="0"/>
              </a:rPr>
              <a:t> element as subscript 0 and the last element as subscript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Menu System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991225" cy="11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11" y="3048000"/>
            <a:ext cx="8646979" cy="2669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4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Class-Level Declarations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23" y="1981200"/>
            <a:ext cx="8708755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8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" y="2057400"/>
            <a:ext cx="9013826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Report Displayed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382486"/>
            <a:ext cx="6057900" cy="49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55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Lists to Hold Information (Optional Topic)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Visual Basic you can use the </a:t>
            </a:r>
            <a:r>
              <a:rPr lang="en-US" sz="2400" i="1" dirty="0" smtClean="0"/>
              <a:t>List</a:t>
            </a:r>
            <a:r>
              <a:rPr lang="en-US" sz="2400" dirty="0" smtClean="0"/>
              <a:t> data type to hold a set of items</a:t>
            </a:r>
          </a:p>
          <a:p>
            <a:r>
              <a:rPr lang="en-US" sz="2400" dirty="0" smtClean="0"/>
              <a:t>Similar to an array, but has advantages</a:t>
            </a:r>
          </a:p>
          <a:p>
            <a:pPr lvl="1"/>
            <a:r>
              <a:rPr lang="en-US" sz="2400" dirty="0" smtClean="0"/>
              <a:t>Can grow dynamically</a:t>
            </a:r>
          </a:p>
          <a:p>
            <a:pPr lvl="1"/>
            <a:r>
              <a:rPr lang="en-US" sz="2400" dirty="0" smtClean="0"/>
              <a:t>Item removal is easy</a:t>
            </a:r>
          </a:p>
          <a:p>
            <a:pPr lvl="1"/>
            <a:r>
              <a:rPr lang="en-US" sz="2400" dirty="0" smtClean="0"/>
              <a:t>Has a built-in searching function</a:t>
            </a:r>
          </a:p>
          <a:p>
            <a:r>
              <a:rPr lang="en-US" sz="2400" dirty="0" smtClean="0"/>
              <a:t>The Items property of the </a:t>
            </a:r>
            <a:r>
              <a:rPr lang="en-US" sz="2400" dirty="0" err="1" smtClean="0"/>
              <a:t>ListBox</a:t>
            </a:r>
            <a:r>
              <a:rPr lang="en-US" sz="2400" dirty="0" smtClean="0"/>
              <a:t> control contains a List</a:t>
            </a:r>
          </a:p>
          <a:p>
            <a:r>
              <a:rPr lang="en-US" sz="2400" dirty="0" smtClean="0">
                <a:cs typeface="Courier New" pitchFamily="49" charset="0"/>
              </a:rPr>
              <a:t>The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sz="2400" dirty="0" smtClean="0"/>
              <a:t>, and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Clear</a:t>
            </a:r>
            <a:r>
              <a:rPr lang="en-US" sz="2400" dirty="0" smtClean="0"/>
              <a:t> methods belong to the 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5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List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declaring a List variable:</a:t>
            </a:r>
          </a:p>
          <a:p>
            <a:pPr lvl="1"/>
            <a:r>
              <a:rPr lang="en-US" sz="2000" dirty="0" smtClean="0"/>
              <a:t>Specify the type of data the list will store</a:t>
            </a:r>
          </a:p>
          <a:p>
            <a:pPr lvl="1"/>
            <a:endParaRPr lang="en-US" sz="2000" dirty="0" smtClean="0"/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Use 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dirty="0" smtClean="0"/>
              <a:t> keyword to create the List object</a:t>
            </a:r>
          </a:p>
          <a:p>
            <a:pPr lvl="1"/>
            <a:endParaRPr lang="en-US" sz="2000" dirty="0" smtClean="0"/>
          </a:p>
          <a:p>
            <a:pPr lvl="1"/>
            <a:endParaRPr lang="en-US" sz="1000" dirty="0"/>
          </a:p>
          <a:p>
            <a:r>
              <a:rPr lang="en-US" sz="2000" dirty="0" smtClean="0"/>
              <a:t>A List can be declared and created with a single statement</a:t>
            </a:r>
          </a:p>
          <a:p>
            <a:pPr lvl="1"/>
            <a:endParaRPr lang="en-US" sz="2000" dirty="0"/>
          </a:p>
          <a:p>
            <a:pPr lvl="1"/>
            <a:endParaRPr lang="en-US" sz="1000" dirty="0" smtClean="0"/>
          </a:p>
          <a:p>
            <a:r>
              <a:rPr lang="en-US" sz="2000" dirty="0" smtClean="0"/>
              <a:t>A List always contains a single data type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42113" y="2438400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List(Of String)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113" y="3352800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New List(Of String)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113" y="4331732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New List(Of String)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113" y="5213866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lstScores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New List(Of Integer)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112" y="5583198"/>
            <a:ext cx="5949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lstTemperatures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New List(Of Double)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113" y="5221532"/>
            <a:ext cx="5949286" cy="73099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2113" y="4285565"/>
            <a:ext cx="4882487" cy="46166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2113" y="3306633"/>
            <a:ext cx="4458272" cy="46166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2113" y="2392233"/>
            <a:ext cx="4458272" cy="461665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Identifier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naming list variables, you may optionally begin the variable name with a prefix</a:t>
            </a:r>
          </a:p>
          <a:p>
            <a:pPr lvl="1"/>
            <a:r>
              <a:rPr lang="en-US" sz="2400" dirty="0" smtClean="0"/>
              <a:t>Using the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lst</a:t>
            </a:r>
            <a:r>
              <a:rPr lang="en-US" sz="2400" dirty="0" smtClean="0"/>
              <a:t> prefix, for example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lst</a:t>
            </a:r>
            <a:r>
              <a:rPr lang="en-US" sz="2400" dirty="0" smtClean="0"/>
              <a:t> is also used for </a:t>
            </a:r>
            <a:r>
              <a:rPr lang="en-US" sz="2400" dirty="0" err="1" smtClean="0"/>
              <a:t>ListBox</a:t>
            </a:r>
            <a:r>
              <a:rPr lang="en-US" sz="2400" dirty="0" smtClean="0"/>
              <a:t> controls</a:t>
            </a:r>
          </a:p>
          <a:p>
            <a:pPr lvl="1"/>
            <a:r>
              <a:rPr lang="en-US" sz="2400" dirty="0" smtClean="0"/>
              <a:t>Try using the data type prefix along with a plural noun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98176" y="292517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lstStrNames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List(Of String)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lstIntScores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List(Of Integer)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073" y="4842934"/>
            <a:ext cx="477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List(Of String)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intScores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List(Of Integer)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933257"/>
            <a:ext cx="5334000" cy="73099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5312" y="4800600"/>
            <a:ext cx="4979727" cy="730998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 smtClean="0"/>
              <a:t> method adds an item to a list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sz="2000" dirty="0" smtClean="0"/>
              <a:t> method removes an item from the list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Clear</a:t>
            </a:r>
            <a:r>
              <a:rPr lang="en-US" sz="2000" dirty="0" smtClean="0"/>
              <a:t> method removes all items from the list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2000" dirty="0" smtClean="0"/>
              <a:t> method returns the size of a list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index to access any existing item in the list</a:t>
            </a:r>
          </a:p>
          <a:p>
            <a:endParaRPr lang="en-US" sz="2000" dirty="0" smtClean="0"/>
          </a:p>
          <a:p>
            <a:r>
              <a:rPr lang="en-US" sz="2000" dirty="0" smtClean="0"/>
              <a:t>Replace an item in the list by using a subscript</a:t>
            </a:r>
          </a:p>
          <a:p>
            <a:endParaRPr lang="en-US" sz="2000" dirty="0"/>
          </a:p>
          <a:p>
            <a:r>
              <a:rPr lang="en-US" sz="2000" dirty="0" smtClean="0"/>
              <a:t>Tutorial 8-10 demonstrates building a list of names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83819" y="1981200"/>
            <a:ext cx="2941831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lstNames.Add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("Fred")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505" y="2686216"/>
            <a:ext cx="3217547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lstNames.Remove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("Sam")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819" y="3429000"/>
            <a:ext cx="2390398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lstNames.Clear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505" y="4191000"/>
            <a:ext cx="3906839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lstNames.Count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3819" y="4909724"/>
            <a:ext cx="6112571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lblResult.Text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(0) 'returns: Fred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3818" y="5627132"/>
            <a:ext cx="2803973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(0) = "Ben"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a List with a Subscript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For-Each</a:t>
            </a:r>
            <a:r>
              <a:rPr lang="en-US" sz="2400" dirty="0" smtClean="0"/>
              <a:t> loop to process all the elements in a list is a very easy technique</a:t>
            </a:r>
          </a:p>
          <a:p>
            <a:r>
              <a:rPr lang="en-US" sz="2400" dirty="0" smtClean="0"/>
              <a:t>Sometimes you will want to use a loop counter to do the same thing</a:t>
            </a:r>
          </a:p>
          <a:p>
            <a:pPr lvl="1"/>
            <a:r>
              <a:rPr lang="en-US" sz="2400" dirty="0" smtClean="0"/>
              <a:t>For example: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5486400" cy="2031325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Dim intIndex As Integer = 0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strName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lstNames.Count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- 1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lstFriends.Items.Add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Next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Declare an array much like a regular variable</a:t>
            </a:r>
          </a:p>
          <a:p>
            <a:endParaRPr lang="en-US" sz="2600" dirty="0"/>
          </a:p>
          <a:p>
            <a:endParaRPr lang="en-US" sz="2600" dirty="0"/>
          </a:p>
          <a:p>
            <a:pPr lvl="1"/>
            <a:r>
              <a:rPr lang="en-US" sz="2600" i="1" dirty="0" err="1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600" dirty="0"/>
              <a:t> is the name of the array</a:t>
            </a:r>
          </a:p>
          <a:p>
            <a:pPr lvl="1"/>
            <a:r>
              <a:rPr lang="en-US" sz="2600" i="1" dirty="0" err="1">
                <a:latin typeface="Courier New" pitchFamily="49" charset="0"/>
                <a:cs typeface="Courier New" pitchFamily="49" charset="0"/>
              </a:rPr>
              <a:t>UpperSubscript</a:t>
            </a:r>
            <a:r>
              <a:rPr lang="en-US" sz="2600" dirty="0"/>
              <a:t> is the value of the array's highest subscript</a:t>
            </a:r>
          </a:p>
          <a:p>
            <a:pPr lvl="2"/>
            <a:r>
              <a:rPr lang="en-US" sz="2600" dirty="0"/>
              <a:t>Must be a positive Integer</a:t>
            </a:r>
          </a:p>
          <a:p>
            <a:pPr lvl="2"/>
            <a:r>
              <a:rPr lang="en-US" sz="2600" dirty="0"/>
              <a:t>Positive Integer named constant</a:t>
            </a:r>
          </a:p>
          <a:p>
            <a:pPr lvl="2"/>
            <a:r>
              <a:rPr lang="en-US" sz="2600" dirty="0" smtClean="0"/>
              <a:t>Integer </a:t>
            </a:r>
            <a:r>
              <a:rPr lang="en-US" sz="2600" dirty="0"/>
              <a:t>variable containing a positive number</a:t>
            </a:r>
          </a:p>
          <a:p>
            <a:pPr lvl="1"/>
            <a:r>
              <a:rPr lang="en-US" sz="2600" i="1" dirty="0" err="1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sz="2600" dirty="0"/>
              <a:t> is a Visual Basic data type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0" y="2209800"/>
            <a:ext cx="659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UpperSubscript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DataType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6350" y="2133333"/>
            <a:ext cx="6591300" cy="55304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Items in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the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400" dirty="0" smtClean="0"/>
              <a:t> method is an easy way to search for an item in a List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400" dirty="0" smtClean="0"/>
              <a:t> method:</a:t>
            </a:r>
          </a:p>
          <a:p>
            <a:pPr lvl="1"/>
            <a:r>
              <a:rPr lang="en-US" dirty="0" smtClean="0"/>
              <a:t>Accepts a value as an argument</a:t>
            </a:r>
          </a:p>
          <a:p>
            <a:pPr lvl="1"/>
            <a:r>
              <a:rPr lang="en-US" dirty="0" smtClean="0"/>
              <a:t>Returns the index if the value is found</a:t>
            </a:r>
          </a:p>
          <a:p>
            <a:pPr lvl="1"/>
            <a:r>
              <a:rPr lang="en-US" dirty="0" smtClean="0"/>
              <a:t>Returns -1 if the value is not found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600200"/>
            <a:ext cx="4495800" cy="4770537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a List of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strings.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lstNames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New List(Of String)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lstNames.Add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("Chris")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lstNames.Add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("Kathryn")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lstNames.Add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("Bill")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Search for "Kathryn".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intPosition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Integer =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lstNames.IndexOf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("Kathryn")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Was Kathryn found in the List?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intPosition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&lt;&gt; -1 Then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("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Kathryn was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found " &amp;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"at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index "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intPosition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Else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MessageBox.Show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("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Kathryn was not found.")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If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Items in a 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There are two additional versions of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000" dirty="0" smtClean="0"/>
              <a:t> method</a:t>
            </a:r>
          </a:p>
          <a:p>
            <a:pPr lvl="1"/>
            <a:r>
              <a:rPr lang="en-US" sz="2000" dirty="0" smtClean="0"/>
              <a:t>Allow you to specify the area of the List that should be searched</a:t>
            </a:r>
          </a:p>
          <a:p>
            <a:pPr lvl="1"/>
            <a:r>
              <a:rPr lang="en-US" sz="2000" dirty="0" smtClean="0"/>
              <a:t>Invalid indices will cause an exception to occur</a:t>
            </a:r>
          </a:p>
          <a:p>
            <a:r>
              <a:rPr lang="en-US" sz="2000" dirty="0" smtClean="0"/>
              <a:t>In this version, you specify a search value and a starting index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this version, you specify a search value along with the starting and ending indices for the range in which you want search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000" dirty="0" smtClean="0"/>
              <a:t> method performs a sequential search, so you may notice a slight delay when performing searches with very large lists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4644" y="3244334"/>
            <a:ext cx="5974713" cy="369332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lstNames.IndexOf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("Diane", 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9078" y="4740322"/>
            <a:ext cx="6345844" cy="369332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intPosition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lstNames.IndexOf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("Diane", 2, 5)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Declaration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/>
              <a:t>This statement declares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intHours</a:t>
            </a:r>
            <a:r>
              <a:rPr lang="en-US" sz="2200" dirty="0"/>
              <a:t> as an array of Integers</a:t>
            </a:r>
          </a:p>
          <a:p>
            <a:pPr lvl="1"/>
            <a:r>
              <a:rPr lang="en-US" sz="2200" dirty="0">
                <a:latin typeface="Courier New" pitchFamily="49" charset="0"/>
                <a:cs typeface="Courier New" pitchFamily="49" charset="0"/>
              </a:rPr>
              <a:t>(6)</a:t>
            </a:r>
            <a:r>
              <a:rPr lang="en-US" sz="2200" dirty="0"/>
              <a:t> indicates that the array’s highest subscript is 6</a:t>
            </a:r>
          </a:p>
          <a:p>
            <a:pPr lvl="1"/>
            <a:r>
              <a:rPr lang="en-US" sz="2200" dirty="0"/>
              <a:t>Consists of seven elements with subscripts 0 through 6</a:t>
            </a:r>
          </a:p>
          <a:p>
            <a:pPr lvl="1"/>
            <a:r>
              <a:rPr lang="en-US" sz="2200" dirty="0"/>
              <a:t>Array elements are initialized to 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438400"/>
            <a:ext cx="7696200" cy="1797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83178" y="167640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Dim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intHours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(6) As Integer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3178" y="1630710"/>
            <a:ext cx="4977645" cy="553044"/>
          </a:xfrm>
          <a:prstGeom prst="rect">
            <a:avLst/>
          </a:prstGeom>
          <a:noFill/>
          <a:ln w="635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elements of an Integer array are initialized to zero</a:t>
            </a:r>
          </a:p>
          <a:p>
            <a:pPr lvl="1"/>
            <a:r>
              <a:rPr lang="en-US" dirty="0"/>
              <a:t>Same initialization as an integer variable</a:t>
            </a:r>
          </a:p>
          <a:p>
            <a:r>
              <a:rPr lang="en-US" sz="2800" dirty="0"/>
              <a:t>Each array element is initialized exactly the same as a simple variable of that data type</a:t>
            </a:r>
          </a:p>
          <a:p>
            <a:pPr lvl="1"/>
            <a:r>
              <a:rPr lang="en-US" dirty="0"/>
              <a:t>Decimal elements are initialized to zero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0.0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String elements are initialized to the special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Nothing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WVB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SOWVB2012</Template>
  <TotalTime>448</TotalTime>
  <Words>4336</Words>
  <Application>Microsoft Office PowerPoint</Application>
  <PresentationFormat>On-screen Show (4:3)</PresentationFormat>
  <Paragraphs>814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SOWVB2012</vt:lpstr>
      <vt:lpstr>Chapter 8</vt:lpstr>
      <vt:lpstr>Topics</vt:lpstr>
      <vt:lpstr>Introduction</vt:lpstr>
      <vt:lpstr>Arrays</vt:lpstr>
      <vt:lpstr>Array Characteristics</vt:lpstr>
      <vt:lpstr>Subscript Characteristics</vt:lpstr>
      <vt:lpstr>Declaring an Array</vt:lpstr>
      <vt:lpstr>Array Declaration Example</vt:lpstr>
      <vt:lpstr>Default Initialization</vt:lpstr>
      <vt:lpstr>Implicit Array Sizing and Initialization</vt:lpstr>
      <vt:lpstr>Using Named Constants as Subscripts in Array Declarations</vt:lpstr>
      <vt:lpstr>Working with Array Elements</vt:lpstr>
      <vt:lpstr>Accessing Array Elements with a Loop</vt:lpstr>
      <vt:lpstr>Array Bounds Checking</vt:lpstr>
      <vt:lpstr>Using an Array to Hold a List of Random Numbers</vt:lpstr>
      <vt:lpstr>Using Array Elements to Store Input</vt:lpstr>
      <vt:lpstr>Getting the Length of an Array</vt:lpstr>
      <vt:lpstr>Processing Array Contents</vt:lpstr>
      <vt:lpstr>Accessing Array Elements with a For Each Loop</vt:lpstr>
      <vt:lpstr>Optional Topic: Using the For Each Loop with a ListBox</vt:lpstr>
      <vt:lpstr>Array Processing Techniques </vt:lpstr>
      <vt:lpstr>How to Total the Values in a Numeric Array</vt:lpstr>
      <vt:lpstr>How to Total the Values in a Numeric Array</vt:lpstr>
      <vt:lpstr>Calculating the Average Value in a Numeric Array</vt:lpstr>
      <vt:lpstr>Find the Highest and Lowest Values in an Integer Array</vt:lpstr>
      <vt:lpstr>Find the Highest and Lowest Values in an Integer Array</vt:lpstr>
      <vt:lpstr>Copying One Array’s Contents to Another</vt:lpstr>
      <vt:lpstr>Parallel Arrays</vt:lpstr>
      <vt:lpstr>Parallel Relationships between Arrays, List Boxes, and Combo Boxes</vt:lpstr>
      <vt:lpstr>Arrays That Point to Other Data</vt:lpstr>
      <vt:lpstr>Arrays That Point to Other Data</vt:lpstr>
      <vt:lpstr>Searching Arrays</vt:lpstr>
      <vt:lpstr>Sorting an Array</vt:lpstr>
      <vt:lpstr>Sorting an Array</vt:lpstr>
      <vt:lpstr>Dynamically Sizing Arrays</vt:lpstr>
      <vt:lpstr>Dynamically Sizing Arrays Example</vt:lpstr>
      <vt:lpstr>Procedures and Functions That Work with Arrays </vt:lpstr>
      <vt:lpstr>Passing Arrays as Arguments</vt:lpstr>
      <vt:lpstr>Passing Arrays by Value and by Reference</vt:lpstr>
      <vt:lpstr>Returning an Array from a Function</vt:lpstr>
      <vt:lpstr>Multidimensional Arrays </vt:lpstr>
      <vt:lpstr>Two-Dimensional Arrays</vt:lpstr>
      <vt:lpstr>Declaring a Two-Dimensional Array</vt:lpstr>
      <vt:lpstr>Processing Data in Two-Dimensional Arrays</vt:lpstr>
      <vt:lpstr>Processing Data in Two-Dimensional Arrays</vt:lpstr>
      <vt:lpstr>Processing Data in Two-Dimensional Arrays</vt:lpstr>
      <vt:lpstr>Implicit Sizing and Initialization of Two-Dimensional Arrays</vt:lpstr>
      <vt:lpstr>Summing the Columns of a Two-Dimensional Array</vt:lpstr>
      <vt:lpstr>Three-Dimensional Arrays and Beyond</vt:lpstr>
      <vt:lpstr>Three-Dimensional Arrays and Beyond</vt:lpstr>
      <vt:lpstr>Focus on GUI Design: The Enabled Property and the Timer Control </vt:lpstr>
      <vt:lpstr>The Enabled Property</vt:lpstr>
      <vt:lpstr>The Timer Control</vt:lpstr>
      <vt:lpstr>Timer Control Properties</vt:lpstr>
      <vt:lpstr>Focus on GUI Design: Anchoring and Docking Controls </vt:lpstr>
      <vt:lpstr>The Anchor Property</vt:lpstr>
      <vt:lpstr>The Dock Property</vt:lpstr>
      <vt:lpstr>Focus on Problem Solving: Building the Demetris Leadership Center Application </vt:lpstr>
      <vt:lpstr>Sketch of the Application’s Form</vt:lpstr>
      <vt:lpstr>The Menu System</vt:lpstr>
      <vt:lpstr>Class-Level Declarations</vt:lpstr>
      <vt:lpstr>Methods</vt:lpstr>
      <vt:lpstr>Sales Report Displayed</vt:lpstr>
      <vt:lpstr>Using Lists to Hold Information (Optional Topic) </vt:lpstr>
      <vt:lpstr>The List Data Type</vt:lpstr>
      <vt:lpstr>Declaring List Variables</vt:lpstr>
      <vt:lpstr>Choosing Identifier Names</vt:lpstr>
      <vt:lpstr>Common List Operations</vt:lpstr>
      <vt:lpstr>Accessing a List with a Subscript</vt:lpstr>
      <vt:lpstr>Searching for Items in a List</vt:lpstr>
      <vt:lpstr>Searching for Items in a List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Arrays and More</dc:subject>
  <dc:creator>Chris</dc:creator>
  <cp:lastModifiedBy>Chris</cp:lastModifiedBy>
  <cp:revision>78</cp:revision>
  <dcterms:created xsi:type="dcterms:W3CDTF">2006-08-16T00:00:00Z</dcterms:created>
  <dcterms:modified xsi:type="dcterms:W3CDTF">2013-07-18T16:11:17Z</dcterms:modified>
</cp:coreProperties>
</file>